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302" r:id="rId3"/>
    <p:sldId id="303" r:id="rId4"/>
    <p:sldId id="283" r:id="rId5"/>
    <p:sldId id="284" r:id="rId6"/>
    <p:sldId id="304" r:id="rId7"/>
    <p:sldId id="297" r:id="rId8"/>
    <p:sldId id="296" r:id="rId9"/>
    <p:sldId id="298" r:id="rId10"/>
    <p:sldId id="305" r:id="rId11"/>
    <p:sldId id="300" r:id="rId12"/>
    <p:sldId id="308" r:id="rId13"/>
    <p:sldId id="30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8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32E-9E6F-4EA7-8BAE-EC80A6CC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9C54-4100-4B39-9164-FDFDF6091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0519-A303-4D83-A713-76F175FD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0873-E431-403D-8C68-BE8014F1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8A9B-D2E7-43CF-A6F0-884FA77B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671F-C13D-4E44-B3EC-F37C64C4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6EB3-5C8C-416C-86E6-9ED0819A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C102-9FF0-47D6-8367-40C462219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D19B-5494-4A65-9EC4-EC33FE63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6ED0-1034-44C9-8712-81FA19141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EE7E-C33D-4565-96CD-FB50D2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6F0B8D-FB1C-4F11-B8A6-E0956FF2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7315200" cy="40386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TEACHING POINTS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</a:p>
          <a:p>
            <a:pPr marL="571500" indent="-571500" algn="l">
              <a:buAutoNum type="romanLcParenBoth"/>
            </a:pPr>
            <a:r>
              <a:rPr lang="en-US" dirty="0" smtClean="0">
                <a:solidFill>
                  <a:schemeClr val="tx1"/>
                </a:solidFill>
              </a:rPr>
              <a:t>    Introduction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(ii)	Number Line</a:t>
            </a:r>
          </a:p>
          <a:p>
            <a:pPr marL="571500" indent="-571500" algn="l">
              <a:buAutoNum type="romanLcParenBoth" startAt="3"/>
            </a:pPr>
            <a:r>
              <a:rPr lang="en-US" dirty="0" smtClean="0">
                <a:solidFill>
                  <a:schemeClr val="tx1"/>
                </a:solidFill>
              </a:rPr>
              <a:t>  Absolute value </a:t>
            </a:r>
          </a:p>
          <a:p>
            <a:pPr marL="571500" indent="-571500" algn="l">
              <a:buAutoNum type="romanLcParenBoth" startAt="3"/>
            </a:pPr>
            <a:r>
              <a:rPr lang="en-US" dirty="0" smtClean="0">
                <a:solidFill>
                  <a:schemeClr val="tx1"/>
                </a:solidFill>
              </a:rPr>
              <a:t>  Comparing and Ordering of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7543800" cy="4724400"/>
          </a:xfrm>
        </p:spPr>
        <p:txBody>
          <a:bodyPr rtlCol="0">
            <a:normAutofit lnSpcReduction="10000"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Absolute value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is any positive integer , then |a| = a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a is any negative integer, then |a| = - a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a = 25 , then |25| = 25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a = - 43 , then |- 43| = - ( - 43 ) = 43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Thus in absolute value we will get non negative integer.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Absolute value of any integer is the distance of that integer from origin.</a:t>
            </a:r>
          </a:p>
          <a:p>
            <a:pPr algn="l" eaLnBrk="1" hangingPunct="1"/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3200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INTEGERS</a:t>
            </a:r>
          </a:p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THE NUMBER LINE    </a:t>
            </a: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Algerian" pitchFamily="82" charset="0"/>
              </a:rPr>
              <a:t>      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" y="2176463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62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069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76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21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150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1595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629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09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654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242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687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017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.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3716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8161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115175" y="1600200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925888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397375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821238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292725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678488" y="1700213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135688" y="1690688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592888" y="168592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7086600" y="166687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429000" y="15240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971800" y="1633538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4892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0574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1646238" y="16256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219200" y="1647825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762000" y="1524000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572000" y="2590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6858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181600" y="259080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Positive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612900" y="2544763"/>
            <a:ext cx="158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Negative</a:t>
            </a:r>
          </a:p>
        </p:txBody>
      </p:sp>
      <p:sp>
        <p:nvSpPr>
          <p:cNvPr id="39" name="Right Bracket 38"/>
          <p:cNvSpPr/>
          <p:nvPr/>
        </p:nvSpPr>
        <p:spPr>
          <a:xfrm rot="16200000" flipH="1">
            <a:off x="2438400" y="914400"/>
            <a:ext cx="304800" cy="3048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ket 39"/>
          <p:cNvSpPr/>
          <p:nvPr/>
        </p:nvSpPr>
        <p:spPr>
          <a:xfrm rot="5400000" flipH="1" flipV="1">
            <a:off x="5067300" y="495300"/>
            <a:ext cx="304800" cy="2209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3124200"/>
            <a:ext cx="8307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distance of the point 5 from origin is 5 unit , </a:t>
            </a:r>
          </a:p>
          <a:p>
            <a:r>
              <a:rPr lang="en-US" dirty="0" smtClean="0"/>
              <a:t>so absolute value of 5 = 5, that is  |5|  = 5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52400" y="4114800"/>
            <a:ext cx="87182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distance of the point – 7  from origin is 7 unit , </a:t>
            </a:r>
          </a:p>
          <a:p>
            <a:r>
              <a:rPr lang="en-US" dirty="0" smtClean="0"/>
              <a:t>so absolute value of – 7  = 7, that is  | – 7 |  = 7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7" grpId="0" animBg="1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6" grpId="0"/>
      <p:bldP spid="13327" grpId="0"/>
      <p:bldP spid="13328" grpId="0"/>
      <p:bldP spid="13329" grpId="0"/>
      <p:bldP spid="13331" grpId="0"/>
      <p:bldP spid="13332" grpId="0"/>
      <p:bldP spid="13333" grpId="0"/>
      <p:bldP spid="13334" grpId="0"/>
      <p:bldP spid="13336" grpId="0"/>
      <p:bldP spid="13337" grpId="0"/>
      <p:bldP spid="13338" grpId="0"/>
      <p:bldP spid="13339" grpId="0"/>
      <p:bldP spid="13340" grpId="0"/>
      <p:bldP spid="13341" grpId="0"/>
      <p:bldP spid="13342" grpId="0"/>
      <p:bldP spid="13343" grpId="0"/>
      <p:bldP spid="13344" grpId="0"/>
      <p:bldP spid="13345" grpId="0"/>
      <p:bldP spid="13346" grpId="0"/>
      <p:bldP spid="13347" grpId="0"/>
      <p:bldP spid="13348" grpId="0"/>
      <p:bldP spid="13349" grpId="0"/>
      <p:bldP spid="13350" grpId="0"/>
      <p:bldP spid="13351" grpId="0" animBg="1"/>
      <p:bldP spid="13352" grpId="0" animBg="1"/>
      <p:bldP spid="13353" grpId="0"/>
      <p:bldP spid="13354" grpId="0"/>
      <p:bldP spid="39" grpId="0" animBg="1"/>
      <p:bldP spid="40" grpId="0" animBg="1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INTEGERS</a:t>
            </a:r>
            <a:br>
              <a:rPr lang="en-US" dirty="0" smtClean="0">
                <a:latin typeface="Algerian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364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Comparing and Ordering of Integers :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An integer a is greater than another integer b ,  if a lies on the right of b on the number line.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Here 4 is on the right  of – 5 , so 4  is greater than – 5.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0 is on the right of – 7 , so 0 is greater than – 7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So , any positive integer is greater than any negative integer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 0 is greater than any negative integer.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3200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INTEGERS</a:t>
            </a:r>
          </a:p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THE NUMBER LINE    </a:t>
            </a: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algn="ctr" eaLnBrk="1" hangingPunct="1">
              <a:buNone/>
            </a:pPr>
            <a:endParaRPr lang="en-US" dirty="0" smtClean="0">
              <a:latin typeface="Algerian" pitchFamily="82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Algerian" pitchFamily="82" charset="0"/>
              </a:rPr>
              <a:t>      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" y="2176463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62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069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76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21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150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1595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629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09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654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242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687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017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.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3716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8161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115175" y="1600200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925888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397375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821238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292725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678488" y="1700213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135688" y="1690688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592888" y="168592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7086600" y="166687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429000" y="15240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971800" y="1633538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4892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0574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1646238" y="16256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219200" y="1647825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762000" y="1524000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572000" y="2590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6858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334000" y="266700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Positive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612900" y="2544763"/>
            <a:ext cx="158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Negative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31242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Comparing and Ordering of Integers :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 integer a is greater than another integer b ,  if a lies on the right of b on the number line.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 Here 4 is on the right  of – 5 , so 4  is greater than – 5.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 0 is on the right of – 7 , so 0 is greater than – 7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 So , any positive integer is greater than any negative integer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 0 is greater than any negative integer.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6" grpId="0"/>
      <p:bldP spid="13327" grpId="0"/>
      <p:bldP spid="13328" grpId="0"/>
      <p:bldP spid="13329" grpId="0"/>
      <p:bldP spid="13331" grpId="0"/>
      <p:bldP spid="13332" grpId="0"/>
      <p:bldP spid="13333" grpId="0"/>
      <p:bldP spid="13334" grpId="0"/>
      <p:bldP spid="13336" grpId="0"/>
      <p:bldP spid="13337" grpId="0"/>
      <p:bldP spid="13338" grpId="0"/>
      <p:bldP spid="13339" grpId="0"/>
      <p:bldP spid="13340" grpId="0"/>
      <p:bldP spid="13341" grpId="0"/>
      <p:bldP spid="13342" grpId="0"/>
      <p:bldP spid="13343" grpId="0"/>
      <p:bldP spid="13344" grpId="0"/>
      <p:bldP spid="13345" grpId="0"/>
      <p:bldP spid="13346" grpId="0"/>
      <p:bldP spid="13347" grpId="0"/>
      <p:bldP spid="13348" grpId="0"/>
      <p:bldP spid="13349" grpId="0"/>
      <p:bldP spid="13350" grpId="0"/>
      <p:bldP spid="13351" grpId="0" animBg="1"/>
      <p:bldP spid="13352" grpId="0" animBg="1"/>
      <p:bldP spid="13353" grpId="0"/>
      <p:bldP spid="13354" grpId="0"/>
      <p:bldP spid="3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7162800" cy="4495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DIGITS :- The symbols 0, 1, 2, 3, 4, 5, 6, 7, 8 and 9 are known as digits. Using these 10 digits we can write any number in decimal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7543800" cy="3352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NATURAL NUMBERS :- The counting numbers starting from 1,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,e 1,2,3,4,………. are Natural Numbers.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The smallest Natural Number is 1 and there is no largest Natural Number.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7924800" cy="30480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WHOLE NUMBERS :- The set of natural numbers together with 0 form the set of WHOLE NUMBRS.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The smallest Whole Number is 0 and there is no largest Whole number.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7391400" cy="49530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INTEGERS :- The set of Natural Numbers its negative together with 0 form the set of Integers.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There is no smallest as well as largest Integers.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- 1 is the greatest negative integer.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1 is the smallest positive integer.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0 is  an integer which is neither positive nor negative.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6934200" cy="25908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On the number line , numbers to the right of zero are positive integers and numbers on the left of zero are negative integers.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INTEGERS</a:t>
            </a:r>
          </a:p>
          <a:p>
            <a:pPr algn="ctr" eaLnBrk="1" hangingPunct="1">
              <a:buNone/>
            </a:pPr>
            <a:r>
              <a:rPr lang="en-US" dirty="0" smtClean="0">
                <a:latin typeface="Algerian" pitchFamily="82" charset="0"/>
              </a:rPr>
              <a:t>THE NUMBER LINE          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" y="2176463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62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069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76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21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150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1595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6294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098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6543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242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68700" y="1614488"/>
            <a:ext cx="317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017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.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3716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816100" y="1609725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115175" y="1600200"/>
            <a:ext cx="317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.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925888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397375" y="164465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821238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292725" y="1676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678488" y="1700213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135688" y="1690688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592888" y="168592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7086600" y="1666875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429000" y="15240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971800" y="1633538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4892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057400" y="16303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1646238" y="1625600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219200" y="1647825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731838" y="1643063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572000" y="2590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6858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181600" y="259080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Positive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612900" y="2544763"/>
            <a:ext cx="158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Negative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1200" y="36576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Neither Positive nor Negative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13318" idx="2"/>
          </p:cNvCxnSpPr>
          <p:nvPr/>
        </p:nvCxnSpPr>
        <p:spPr>
          <a:xfrm rot="16200000" flipV="1">
            <a:off x="3736975" y="2822575"/>
            <a:ext cx="1371600" cy="60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42672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is also known as origin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6" grpId="0"/>
      <p:bldP spid="13327" grpId="0"/>
      <p:bldP spid="13328" grpId="0"/>
      <p:bldP spid="13329" grpId="0"/>
      <p:bldP spid="13331" grpId="0"/>
      <p:bldP spid="13332" grpId="0"/>
      <p:bldP spid="13333" grpId="0"/>
      <p:bldP spid="13334" grpId="0"/>
      <p:bldP spid="13336" grpId="0"/>
      <p:bldP spid="13337" grpId="0"/>
      <p:bldP spid="13338" grpId="0"/>
      <p:bldP spid="13339" grpId="0"/>
      <p:bldP spid="13340" grpId="0"/>
      <p:bldP spid="13341" grpId="0"/>
      <p:bldP spid="13342" grpId="0"/>
      <p:bldP spid="13343" grpId="0"/>
      <p:bldP spid="13344" grpId="0"/>
      <p:bldP spid="13345" grpId="0"/>
      <p:bldP spid="13346" grpId="0"/>
      <p:bldP spid="13347" grpId="0"/>
      <p:bldP spid="13348" grpId="0"/>
      <p:bldP spid="13349" grpId="0"/>
      <p:bldP spid="13350" grpId="0"/>
      <p:bldP spid="13351" grpId="0" animBg="1"/>
      <p:bldP spid="13352" grpId="0" animBg="1"/>
      <p:bldP spid="13353" grpId="0"/>
      <p:bldP spid="1335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6705600" cy="28194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The Integers 1,2,3,4,……… are called positive Integers 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The Integers -1,-2,-3,-4,……… are called negative Integers .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/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6781800" cy="45720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Absolute value </a:t>
            </a:r>
            <a:r>
              <a:rPr lang="en-US" dirty="0" smtClean="0">
                <a:solidFill>
                  <a:schemeClr val="tx1"/>
                </a:solidFill>
              </a:rPr>
              <a:t>:  For any integer a, the Absolute value also known as Modulus is denoted by |a|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and it is given by - </a:t>
            </a:r>
            <a:r>
              <a:rPr lang="en-US" dirty="0" smtClean="0">
                <a:solidFill>
                  <a:schemeClr val="tx1"/>
                </a:solidFill>
              </a:rPr>
              <a:t>|a|  = a and | - a| =  a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|5|  = 5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|- 43| = 43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|- 1| = 1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|0 | = 0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759</Words>
  <Application>Microsoft PowerPoint</Application>
  <PresentationFormat>On-screen Show (4:3)</PresentationFormat>
  <Paragraphs>171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INTEGERS</vt:lpstr>
      <vt:lpstr>INTEGERS</vt:lpstr>
      <vt:lpstr>INTEGERS</vt:lpstr>
      <vt:lpstr>INTEGERS</vt:lpstr>
      <vt:lpstr>INTEGERS</vt:lpstr>
      <vt:lpstr>INTEGERS</vt:lpstr>
      <vt:lpstr>Slide 7</vt:lpstr>
      <vt:lpstr>INTEGERS</vt:lpstr>
      <vt:lpstr>INTEGERS</vt:lpstr>
      <vt:lpstr>INTEGERS</vt:lpstr>
      <vt:lpstr>Slide 11</vt:lpstr>
      <vt:lpstr>INTEGERS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104</cp:revision>
  <cp:lastPrinted>1601-01-01T00:00:00Z</cp:lastPrinted>
  <dcterms:created xsi:type="dcterms:W3CDTF">2010-04-18T04:11:54Z</dcterms:created>
  <dcterms:modified xsi:type="dcterms:W3CDTF">2009-08-19T20:47:58Z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