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16-Aug-18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16-Aug-18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16-Aug-18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16-Aug-18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16-Aug-18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444" y="386537"/>
            <a:ext cx="61950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415" y="1433830"/>
            <a:ext cx="8037169" cy="461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16-Aug-18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ochemical_oxygen_demand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thanog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dugreen.teri.res.in/explore/bio/Btcot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22"/>
            <a:ext cx="9013408" cy="669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08040" y="4673568"/>
            <a:ext cx="1975485" cy="970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0"/>
              </a:spcBef>
            </a:pPr>
            <a:r>
              <a:rPr lang="en-US" sz="2600" dirty="0" err="1" smtClean="0">
                <a:solidFill>
                  <a:srgbClr val="FF0000"/>
                </a:solidFill>
                <a:latin typeface="Cambria"/>
                <a:cs typeface="Cambria"/>
              </a:rPr>
              <a:t>Nithina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 M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600" spc="-10" dirty="0">
                <a:solidFill>
                  <a:srgbClr val="FF0000"/>
                </a:solidFill>
                <a:latin typeface="Cambria"/>
                <a:cs typeface="Cambria"/>
              </a:rPr>
              <a:t>PGT</a:t>
            </a:r>
            <a:r>
              <a:rPr sz="2600" spc="-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mbria"/>
                <a:cs typeface="Cambria"/>
              </a:rPr>
              <a:t>BIOLOGY</a:t>
            </a:r>
            <a:endParaRPr sz="26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0365" rIns="0" bIns="0" rtlCol="0">
            <a:spAutoFit/>
          </a:bodyPr>
          <a:lstStyle/>
          <a:p>
            <a:pPr marL="1539240">
              <a:lnSpc>
                <a:spcPct val="100000"/>
              </a:lnSpc>
              <a:spcBef>
                <a:spcPts val="2995"/>
              </a:spcBef>
            </a:pPr>
            <a:r>
              <a:rPr sz="4000" b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Microbes in </a:t>
            </a:r>
            <a:r>
              <a:rPr sz="4000" b="1" dirty="0">
                <a:solidFill>
                  <a:srgbClr val="FFFFFF"/>
                </a:solidFill>
                <a:latin typeface="Franklin Gothic Book"/>
                <a:cs typeface="Franklin Gothic Book"/>
              </a:rPr>
              <a:t>Human</a:t>
            </a:r>
            <a:r>
              <a:rPr sz="4000" b="1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Welfare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4200" y="228600"/>
            <a:ext cx="1447800" cy="108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00" y="228650"/>
            <a:ext cx="1828800" cy="97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" y="3657600"/>
            <a:ext cx="40005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13715"/>
            <a:ext cx="8331200" cy="572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965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60045" algn="l"/>
                <a:tab pos="360680" algn="l"/>
              </a:tabLst>
            </a:pPr>
            <a:r>
              <a:rPr sz="2600" spc="-5" dirty="0">
                <a:latin typeface="Perpetua"/>
                <a:cs typeface="Perpetua"/>
              </a:rPr>
              <a:t>Enzymes </a:t>
            </a:r>
            <a:r>
              <a:rPr sz="2600" spc="-15" dirty="0">
                <a:latin typeface="Perpetua"/>
                <a:cs typeface="Perpetua"/>
              </a:rPr>
              <a:t>like </a:t>
            </a:r>
            <a:r>
              <a:rPr sz="2600" dirty="0">
                <a:solidFill>
                  <a:srgbClr val="00AF50"/>
                </a:solidFill>
                <a:latin typeface="Perpetua"/>
                <a:cs typeface="Perpetua"/>
              </a:rPr>
              <a:t>Lipases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used in detergent formulations and</a:t>
            </a:r>
            <a:r>
              <a:rPr sz="2600" spc="4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are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5" dirty="0">
                <a:latin typeface="Perpetua"/>
                <a:cs typeface="Perpetua"/>
              </a:rPr>
              <a:t>helpful in </a:t>
            </a:r>
            <a:r>
              <a:rPr sz="2600" spc="-15" dirty="0">
                <a:latin typeface="Perpetua"/>
                <a:cs typeface="Perpetua"/>
              </a:rPr>
              <a:t>removing oily </a:t>
            </a:r>
            <a:r>
              <a:rPr sz="2600" spc="-5" dirty="0">
                <a:latin typeface="Perpetua"/>
                <a:cs typeface="Perpetua"/>
              </a:rPr>
              <a:t>stains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40" dirty="0">
                <a:latin typeface="Perpetua"/>
                <a:cs typeface="Perpetua"/>
              </a:rPr>
              <a:t>laundry.</a:t>
            </a:r>
            <a:endParaRPr sz="2600">
              <a:latin typeface="Perpetua"/>
              <a:cs typeface="Perpetua"/>
            </a:endParaRPr>
          </a:p>
          <a:p>
            <a:pPr marL="287020" marR="1036319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20040" algn="l"/>
                <a:tab pos="320675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dirty="0">
                <a:solidFill>
                  <a:srgbClr val="00AF50"/>
                </a:solidFill>
                <a:latin typeface="Perpetua"/>
                <a:cs typeface="Perpetua"/>
              </a:rPr>
              <a:t>bottled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juices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clarified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the use of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pectinases and  </a:t>
            </a:r>
            <a:r>
              <a:rPr sz="2600" spc="-10" dirty="0">
                <a:solidFill>
                  <a:srgbClr val="00AF50"/>
                </a:solidFill>
                <a:latin typeface="Perpetua"/>
                <a:cs typeface="Perpetua"/>
              </a:rPr>
              <a:t>proteases.</a:t>
            </a:r>
            <a:endParaRPr sz="2600">
              <a:latin typeface="Perpetua"/>
              <a:cs typeface="Perpetua"/>
            </a:endParaRPr>
          </a:p>
          <a:p>
            <a:pPr marL="287020" marR="904240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Streptokinase </a:t>
            </a:r>
            <a:r>
              <a:rPr sz="2600" spc="-10" dirty="0">
                <a:latin typeface="Perpetua"/>
                <a:cs typeface="Perpetua"/>
              </a:rPr>
              <a:t>produced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dirty="0">
                <a:latin typeface="Perpetua"/>
                <a:cs typeface="Perpetua"/>
              </a:rPr>
              <a:t>bacterium </a:t>
            </a:r>
            <a:r>
              <a:rPr sz="2600" spc="-10" dirty="0">
                <a:solidFill>
                  <a:srgbClr val="00AF50"/>
                </a:solidFill>
                <a:latin typeface="Perpetua"/>
                <a:cs typeface="Perpetua"/>
              </a:rPr>
              <a:t>Streptococcus </a:t>
            </a:r>
            <a:r>
              <a:rPr sz="2600" spc="-5" dirty="0">
                <a:latin typeface="Perpetua"/>
                <a:cs typeface="Perpetua"/>
              </a:rPr>
              <a:t>and  modified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genetic </a:t>
            </a:r>
            <a:r>
              <a:rPr sz="2600" dirty="0">
                <a:latin typeface="Perpetua"/>
                <a:cs typeface="Perpetua"/>
              </a:rPr>
              <a:t>engineering is </a:t>
            </a:r>
            <a:r>
              <a:rPr sz="2600" spc="-5" dirty="0">
                <a:latin typeface="Perpetua"/>
                <a:cs typeface="Perpetua"/>
              </a:rPr>
              <a:t>used as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‘clot </a:t>
            </a:r>
            <a:r>
              <a:rPr sz="2600" spc="-10" dirty="0">
                <a:latin typeface="Perpetua"/>
                <a:cs typeface="Perpetua"/>
              </a:rPr>
              <a:t>buster’ </a:t>
            </a:r>
            <a:r>
              <a:rPr sz="2600" dirty="0">
                <a:latin typeface="Perpetua"/>
                <a:cs typeface="Perpetua"/>
              </a:rPr>
              <a:t>for  </a:t>
            </a:r>
            <a:r>
              <a:rPr sz="2600" spc="-15" dirty="0">
                <a:latin typeface="Perpetua"/>
                <a:cs typeface="Perpetua"/>
              </a:rPr>
              <a:t>removing </a:t>
            </a:r>
            <a:r>
              <a:rPr sz="2600" spc="-5" dirty="0">
                <a:latin typeface="Perpetua"/>
                <a:cs typeface="Perpetua"/>
              </a:rPr>
              <a:t>clots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5" dirty="0">
                <a:latin typeface="Perpetua"/>
                <a:cs typeface="Perpetua"/>
              </a:rPr>
              <a:t>blood </a:t>
            </a:r>
            <a:r>
              <a:rPr sz="2600" spc="-10" dirty="0">
                <a:latin typeface="Perpetua"/>
                <a:cs typeface="Perpetua"/>
              </a:rPr>
              <a:t>vessels </a:t>
            </a:r>
            <a:r>
              <a:rPr sz="2600" spc="-5" dirty="0">
                <a:latin typeface="Perpetua"/>
                <a:cs typeface="Perpetua"/>
              </a:rPr>
              <a:t>of patients </a:t>
            </a:r>
            <a:r>
              <a:rPr sz="2600" dirty="0">
                <a:latin typeface="Perpetua"/>
                <a:cs typeface="Perpetua"/>
              </a:rPr>
              <a:t>who </a:t>
            </a:r>
            <a:r>
              <a:rPr sz="2600" spc="-35" dirty="0">
                <a:latin typeface="Perpetua"/>
                <a:cs typeface="Perpetua"/>
              </a:rPr>
              <a:t>have  </a:t>
            </a:r>
            <a:r>
              <a:rPr sz="2600" spc="-5" dirty="0">
                <a:latin typeface="Perpetua"/>
                <a:cs typeface="Perpetua"/>
              </a:rPr>
              <a:t>undergone </a:t>
            </a:r>
            <a:r>
              <a:rPr sz="2600" spc="-20" dirty="0">
                <a:latin typeface="Perpetua"/>
                <a:cs typeface="Perpetua"/>
              </a:rPr>
              <a:t>myocardial </a:t>
            </a:r>
            <a:r>
              <a:rPr sz="2600" spc="-10" dirty="0">
                <a:latin typeface="Perpetua"/>
                <a:cs typeface="Perpetua"/>
              </a:rPr>
              <a:t>infarction </a:t>
            </a:r>
            <a:r>
              <a:rPr sz="2600" spc="-5" dirty="0">
                <a:latin typeface="Perpetua"/>
                <a:cs typeface="Perpetua"/>
              </a:rPr>
              <a:t>leading to </a:t>
            </a:r>
            <a:r>
              <a:rPr sz="2600" spc="10" dirty="0">
                <a:latin typeface="Perpetua"/>
                <a:cs typeface="Perpetua"/>
              </a:rPr>
              <a:t>heart</a:t>
            </a:r>
            <a:r>
              <a:rPr sz="2600" spc="3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attack.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ts val="2810"/>
              </a:lnSpc>
              <a:spcBef>
                <a:spcPts val="59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00AF50"/>
                </a:solidFill>
                <a:latin typeface="Perpetua"/>
                <a:cs typeface="Perpetua"/>
              </a:rPr>
              <a:t>Cyclosporin A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spc="-5" dirty="0">
                <a:latin typeface="Perpetua"/>
                <a:cs typeface="Perpetua"/>
              </a:rPr>
              <a:t>is used as an </a:t>
            </a:r>
            <a:r>
              <a:rPr sz="2600" spc="-10" dirty="0">
                <a:latin typeface="Perpetua"/>
                <a:cs typeface="Perpetua"/>
              </a:rPr>
              <a:t>immunosuppressive </a:t>
            </a:r>
            <a:r>
              <a:rPr sz="2600" spc="-5" dirty="0">
                <a:latin typeface="Perpetua"/>
                <a:cs typeface="Perpetua"/>
              </a:rPr>
              <a:t>agent in organ-  transplant </a:t>
            </a:r>
            <a:r>
              <a:rPr sz="2600" spc="-10" dirty="0">
                <a:latin typeface="Perpetua"/>
                <a:cs typeface="Perpetua"/>
              </a:rPr>
              <a:t>patients </a:t>
            </a:r>
            <a:r>
              <a:rPr sz="2600" spc="-5" dirty="0">
                <a:latin typeface="Perpetua"/>
                <a:cs typeface="Perpetua"/>
              </a:rPr>
              <a:t>is </a:t>
            </a:r>
            <a:r>
              <a:rPr sz="2600" spc="-10" dirty="0">
                <a:latin typeface="Perpetua"/>
                <a:cs typeface="Perpetua"/>
              </a:rPr>
              <a:t>produced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fungus </a:t>
            </a:r>
            <a:r>
              <a:rPr sz="2600" spc="-10" dirty="0">
                <a:solidFill>
                  <a:srgbClr val="00AF50"/>
                </a:solidFill>
                <a:latin typeface="Perpetua"/>
                <a:cs typeface="Perpetua"/>
              </a:rPr>
              <a:t>Trichoderma 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polysporum.</a:t>
            </a:r>
            <a:endParaRPr sz="2600">
              <a:latin typeface="Perpetua"/>
              <a:cs typeface="Perpetua"/>
            </a:endParaRPr>
          </a:p>
          <a:p>
            <a:pPr marL="287020" marR="500380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solidFill>
                  <a:srgbClr val="00AF50"/>
                </a:solidFill>
                <a:latin typeface="Perpetua"/>
                <a:cs typeface="Perpetua"/>
              </a:rPr>
              <a:t>Statins </a:t>
            </a:r>
            <a:r>
              <a:rPr sz="2600" spc="-10" dirty="0">
                <a:latin typeface="Perpetua"/>
                <a:cs typeface="Perpetua"/>
              </a:rPr>
              <a:t>produced </a:t>
            </a:r>
            <a:r>
              <a:rPr sz="2600" spc="-30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yeast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Monascus purpureus </a:t>
            </a:r>
            <a:r>
              <a:rPr sz="2600" spc="-35" dirty="0">
                <a:latin typeface="Perpetua"/>
                <a:cs typeface="Perpetua"/>
              </a:rPr>
              <a:t>have </a:t>
            </a:r>
            <a:r>
              <a:rPr sz="2600" dirty="0">
                <a:latin typeface="Perpetua"/>
                <a:cs typeface="Perpetua"/>
              </a:rPr>
              <a:t>been  </a:t>
            </a:r>
            <a:r>
              <a:rPr sz="2600" spc="-5" dirty="0">
                <a:latin typeface="Perpetua"/>
                <a:cs typeface="Perpetua"/>
              </a:rPr>
              <a:t>commercialized as blood-cholesterol </a:t>
            </a:r>
            <a:r>
              <a:rPr sz="2600" spc="-20" dirty="0">
                <a:latin typeface="Perpetua"/>
                <a:cs typeface="Perpetua"/>
              </a:rPr>
              <a:t>lowering </a:t>
            </a:r>
            <a:r>
              <a:rPr sz="2600" spc="-10" dirty="0">
                <a:latin typeface="Perpetua"/>
                <a:cs typeface="Perpetua"/>
              </a:rPr>
              <a:t>agents. </a:t>
            </a:r>
            <a:r>
              <a:rPr sz="2600" dirty="0">
                <a:latin typeface="Perpetua"/>
                <a:cs typeface="Perpetua"/>
              </a:rPr>
              <a:t>It </a:t>
            </a:r>
            <a:r>
              <a:rPr sz="2600" spc="-5" dirty="0">
                <a:latin typeface="Perpetua"/>
                <a:cs typeface="Perpetua"/>
              </a:rPr>
              <a:t>acts </a:t>
            </a:r>
            <a:r>
              <a:rPr sz="2600" spc="-25" dirty="0">
                <a:latin typeface="Perpetua"/>
                <a:cs typeface="Perpetua"/>
              </a:rPr>
              <a:t>by  </a:t>
            </a:r>
            <a:r>
              <a:rPr sz="2600" spc="-15" dirty="0">
                <a:latin typeface="Perpetua"/>
                <a:cs typeface="Perpetua"/>
              </a:rPr>
              <a:t>competitively </a:t>
            </a:r>
            <a:r>
              <a:rPr sz="2600" spc="-5" dirty="0">
                <a:latin typeface="Perpetua"/>
                <a:cs typeface="Perpetua"/>
              </a:rPr>
              <a:t>inhibiting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enzyme </a:t>
            </a:r>
            <a:r>
              <a:rPr sz="2600" spc="-10" dirty="0">
                <a:latin typeface="Perpetua"/>
                <a:cs typeface="Perpetua"/>
              </a:rPr>
              <a:t>responsible </a:t>
            </a:r>
            <a:r>
              <a:rPr sz="2600" spc="-5" dirty="0">
                <a:latin typeface="Perpetua"/>
                <a:cs typeface="Perpetua"/>
              </a:rPr>
              <a:t>for synthesis of  cholesterol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MICROBES </a:t>
            </a:r>
            <a:r>
              <a:rPr dirty="0"/>
              <a:t>IN </a:t>
            </a:r>
            <a:r>
              <a:rPr spc="-30" dirty="0"/>
              <a:t>SEWAGE</a:t>
            </a:r>
            <a:r>
              <a:rPr spc="-120" dirty="0"/>
              <a:t> </a:t>
            </a:r>
            <a:r>
              <a:rPr spc="-35" dirty="0"/>
              <a:t>TREATMENT-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897381"/>
            <a:ext cx="8225155" cy="5414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6985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Perpetua"/>
                <a:cs typeface="Perpetua"/>
              </a:rPr>
              <a:t>The </a:t>
            </a:r>
            <a:r>
              <a:rPr sz="2800" spc="-10" dirty="0">
                <a:latin typeface="Perpetua"/>
                <a:cs typeface="Perpetua"/>
              </a:rPr>
              <a:t>municipal </a:t>
            </a:r>
            <a:r>
              <a:rPr sz="2800" spc="-15" dirty="0">
                <a:latin typeface="Perpetua"/>
                <a:cs typeface="Perpetua"/>
              </a:rPr>
              <a:t>waste-water </a:t>
            </a:r>
            <a:r>
              <a:rPr sz="2800" spc="-10" dirty="0">
                <a:latin typeface="Perpetua"/>
                <a:cs typeface="Perpetua"/>
              </a:rPr>
              <a:t>including </a:t>
            </a:r>
            <a:r>
              <a:rPr sz="2800" spc="-5" dirty="0">
                <a:latin typeface="Perpetua"/>
                <a:cs typeface="Perpetua"/>
              </a:rPr>
              <a:t>human </a:t>
            </a:r>
            <a:r>
              <a:rPr sz="2800" spc="-10" dirty="0">
                <a:latin typeface="Perpetua"/>
                <a:cs typeface="Perpetua"/>
              </a:rPr>
              <a:t>excreta </a:t>
            </a:r>
            <a:r>
              <a:rPr sz="2800" spc="-5" dirty="0">
                <a:latin typeface="Perpetua"/>
                <a:cs typeface="Perpetua"/>
              </a:rPr>
              <a:t>is </a:t>
            </a:r>
            <a:r>
              <a:rPr sz="2800" spc="-10" dirty="0">
                <a:latin typeface="Perpetua"/>
                <a:cs typeface="Perpetua"/>
              </a:rPr>
              <a:t>also  </a:t>
            </a:r>
            <a:r>
              <a:rPr sz="2800" spc="-5" dirty="0">
                <a:latin typeface="Perpetua"/>
                <a:cs typeface="Perpetua"/>
              </a:rPr>
              <a:t>called </a:t>
            </a:r>
            <a:r>
              <a:rPr sz="2800" spc="-25" dirty="0">
                <a:latin typeface="Perpetua"/>
                <a:cs typeface="Perpetua"/>
              </a:rPr>
              <a:t>sewage. </a:t>
            </a:r>
            <a:r>
              <a:rPr sz="2800" spc="-5" dirty="0">
                <a:latin typeface="Perpetua"/>
                <a:cs typeface="Perpetua"/>
              </a:rPr>
              <a:t>It contains </a:t>
            </a:r>
            <a:r>
              <a:rPr sz="2800" spc="-10" dirty="0">
                <a:latin typeface="Perpetua"/>
                <a:cs typeface="Perpetua"/>
              </a:rPr>
              <a:t>large amounts </a:t>
            </a:r>
            <a:r>
              <a:rPr sz="2800" spc="-5" dirty="0">
                <a:latin typeface="Perpetua"/>
                <a:cs typeface="Perpetua"/>
              </a:rPr>
              <a:t>of </a:t>
            </a:r>
            <a:r>
              <a:rPr sz="2800" spc="-10" dirty="0">
                <a:latin typeface="Perpetua"/>
                <a:cs typeface="Perpetua"/>
              </a:rPr>
              <a:t>organic matter and  </a:t>
            </a:r>
            <a:r>
              <a:rPr sz="2800" spc="-15" dirty="0">
                <a:latin typeface="Perpetua"/>
                <a:cs typeface="Perpetua"/>
              </a:rPr>
              <a:t>microbes. </a:t>
            </a:r>
            <a:r>
              <a:rPr sz="2800" spc="-20" dirty="0">
                <a:latin typeface="Perpetua"/>
                <a:cs typeface="Perpetua"/>
              </a:rPr>
              <a:t>Many </a:t>
            </a:r>
            <a:r>
              <a:rPr sz="2800" spc="-5" dirty="0">
                <a:latin typeface="Perpetua"/>
                <a:cs typeface="Perpetua"/>
              </a:rPr>
              <a:t>of </a:t>
            </a:r>
            <a:r>
              <a:rPr sz="2800" spc="0" dirty="0">
                <a:latin typeface="Perpetua"/>
                <a:cs typeface="Perpetua"/>
              </a:rPr>
              <a:t>which </a:t>
            </a:r>
            <a:r>
              <a:rPr sz="2800" spc="-15" dirty="0">
                <a:latin typeface="Perpetua"/>
                <a:cs typeface="Perpetua"/>
              </a:rPr>
              <a:t>are</a:t>
            </a:r>
            <a:r>
              <a:rPr sz="2800" spc="-12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pathogenic</a:t>
            </a:r>
            <a:endParaRPr sz="2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0" dirty="0">
                <a:solidFill>
                  <a:srgbClr val="00AF50"/>
                </a:solidFill>
                <a:latin typeface="Perpetua"/>
                <a:cs typeface="Perpetua"/>
              </a:rPr>
              <a:t>Primary</a:t>
            </a:r>
            <a:r>
              <a:rPr sz="2800" spc="-3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Perpetua"/>
                <a:cs typeface="Perpetua"/>
              </a:rPr>
              <a:t>treatment</a:t>
            </a:r>
            <a:endParaRPr sz="2800">
              <a:latin typeface="Perpetua"/>
              <a:cs typeface="Perpetua"/>
            </a:endParaRPr>
          </a:p>
          <a:p>
            <a:pPr marL="287020" marR="78740" indent="-274320">
              <a:lnSpc>
                <a:spcPct val="1000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Steps of this </a:t>
            </a:r>
            <a:r>
              <a:rPr sz="2400" spc="-10" dirty="0">
                <a:latin typeface="Perpetua"/>
                <a:cs typeface="Perpetua"/>
              </a:rPr>
              <a:t>treatment basically </a:t>
            </a:r>
            <a:r>
              <a:rPr sz="2400" spc="-25" dirty="0">
                <a:latin typeface="Perpetua"/>
                <a:cs typeface="Perpetua"/>
              </a:rPr>
              <a:t>involve </a:t>
            </a:r>
            <a:r>
              <a:rPr sz="2400" spc="-10" dirty="0">
                <a:latin typeface="Perpetua"/>
                <a:cs typeface="Perpetua"/>
              </a:rPr>
              <a:t>physical </a:t>
            </a:r>
            <a:r>
              <a:rPr sz="2400" spc="-25" dirty="0">
                <a:latin typeface="Perpetua"/>
                <a:cs typeface="Perpetua"/>
              </a:rPr>
              <a:t>removal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0" dirty="0">
                <a:latin typeface="Perpetua"/>
                <a:cs typeface="Perpetua"/>
              </a:rPr>
              <a:t>particles </a:t>
            </a:r>
            <a:r>
              <a:rPr sz="2400" dirty="0">
                <a:latin typeface="Perpetua"/>
                <a:cs typeface="Perpetua"/>
              </a:rPr>
              <a:t>–  </a:t>
            </a:r>
            <a:r>
              <a:rPr sz="2400" spc="-5" dirty="0">
                <a:latin typeface="Perpetua"/>
                <a:cs typeface="Perpetua"/>
              </a:rPr>
              <a:t>large and small </a:t>
            </a:r>
            <a:r>
              <a:rPr sz="2400" dirty="0">
                <a:latin typeface="Perpetua"/>
                <a:cs typeface="Perpetua"/>
              </a:rPr>
              <a:t>–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5" dirty="0">
                <a:latin typeface="Perpetua"/>
                <a:cs typeface="Perpetua"/>
              </a:rPr>
              <a:t>sewage </a:t>
            </a:r>
            <a:r>
              <a:rPr sz="2400" spc="-10" dirty="0">
                <a:latin typeface="Perpetua"/>
                <a:cs typeface="Perpetua"/>
              </a:rPr>
              <a:t>through </a:t>
            </a:r>
            <a:r>
              <a:rPr sz="2400" spc="-5" dirty="0">
                <a:latin typeface="Perpetua"/>
                <a:cs typeface="Perpetua"/>
              </a:rPr>
              <a:t>filtration and sedimentation.  </a:t>
            </a:r>
            <a:r>
              <a:rPr sz="2400" dirty="0">
                <a:latin typeface="Perpetua"/>
                <a:cs typeface="Perpetua"/>
              </a:rPr>
              <a:t>These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25" dirty="0">
                <a:latin typeface="Perpetua"/>
                <a:cs typeface="Perpetua"/>
              </a:rPr>
              <a:t>removed </a:t>
            </a:r>
            <a:r>
              <a:rPr sz="2400" spc="-5" dirty="0">
                <a:latin typeface="Perpetua"/>
                <a:cs typeface="Perpetua"/>
              </a:rPr>
              <a:t>in stages; </a:t>
            </a:r>
            <a:r>
              <a:rPr sz="2400" spc="-30" dirty="0">
                <a:latin typeface="Perpetua"/>
                <a:cs typeface="Perpetua"/>
              </a:rPr>
              <a:t>initially, </a:t>
            </a:r>
            <a:r>
              <a:rPr sz="2400" spc="-5" dirty="0">
                <a:latin typeface="Perpetua"/>
                <a:cs typeface="Perpetua"/>
              </a:rPr>
              <a:t>floating </a:t>
            </a:r>
            <a:r>
              <a:rPr sz="2400" dirty="0">
                <a:latin typeface="Perpetua"/>
                <a:cs typeface="Perpetua"/>
              </a:rPr>
              <a:t>debris </a:t>
            </a:r>
            <a:r>
              <a:rPr sz="2400" spc="-5" dirty="0">
                <a:latin typeface="Perpetua"/>
                <a:cs typeface="Perpetua"/>
              </a:rPr>
              <a:t>is </a:t>
            </a:r>
            <a:r>
              <a:rPr sz="2400" spc="-25" dirty="0">
                <a:latin typeface="Perpetua"/>
                <a:cs typeface="Perpetua"/>
              </a:rPr>
              <a:t>removed by  </a:t>
            </a:r>
            <a:r>
              <a:rPr sz="2400" spc="-5" dirty="0">
                <a:latin typeface="Perpetua"/>
                <a:cs typeface="Perpetua"/>
              </a:rPr>
              <a:t>sequential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filtration.</a:t>
            </a:r>
            <a:endParaRPr sz="2400">
              <a:latin typeface="Perpetua"/>
              <a:cs typeface="Perpetua"/>
            </a:endParaRPr>
          </a:p>
          <a:p>
            <a:pPr marL="317500" indent="-30480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2400" dirty="0">
                <a:latin typeface="Perpetua"/>
                <a:cs typeface="Perpetua"/>
              </a:rPr>
              <a:t>Then the </a:t>
            </a:r>
            <a:r>
              <a:rPr sz="2400" spc="10" dirty="0">
                <a:latin typeface="Perpetua"/>
                <a:cs typeface="Perpetua"/>
              </a:rPr>
              <a:t>grit </a:t>
            </a:r>
            <a:r>
              <a:rPr sz="2400" spc="-5" dirty="0">
                <a:latin typeface="Perpetua"/>
                <a:cs typeface="Perpetua"/>
              </a:rPr>
              <a:t>(soil and small </a:t>
            </a:r>
            <a:r>
              <a:rPr sz="2400" spc="-10" dirty="0">
                <a:latin typeface="Perpetua"/>
                <a:cs typeface="Perpetua"/>
              </a:rPr>
              <a:t>pebbles) are </a:t>
            </a:r>
            <a:r>
              <a:rPr sz="2400" spc="-25" dirty="0">
                <a:latin typeface="Perpetua"/>
                <a:cs typeface="Perpetua"/>
              </a:rPr>
              <a:t>removed by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sedimentation.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solids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settle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primary </a:t>
            </a:r>
            <a:r>
              <a:rPr sz="2400" spc="-10" dirty="0">
                <a:latin typeface="Perpetua"/>
                <a:cs typeface="Perpetua"/>
              </a:rPr>
              <a:t>sludge,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the supernatant</a:t>
            </a:r>
            <a:r>
              <a:rPr sz="2400" spc="-20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forms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effluent.</a:t>
            </a:r>
            <a:endParaRPr sz="2400">
              <a:latin typeface="Perpetua"/>
              <a:cs typeface="Perpetua"/>
            </a:endParaRPr>
          </a:p>
          <a:p>
            <a:pPr marL="287020" marR="7048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2400" dirty="0">
                <a:latin typeface="Perpetua"/>
                <a:cs typeface="Perpetua"/>
              </a:rPr>
              <a:t>The effluent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primary </a:t>
            </a:r>
            <a:r>
              <a:rPr sz="2400" spc="-5" dirty="0">
                <a:latin typeface="Perpetua"/>
                <a:cs typeface="Perpetua"/>
              </a:rPr>
              <a:t>settling tank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taken </a:t>
            </a:r>
            <a:r>
              <a:rPr sz="2400" dirty="0">
                <a:latin typeface="Perpetua"/>
                <a:cs typeface="Perpetua"/>
              </a:rPr>
              <a:t>for secondary  </a:t>
            </a:r>
            <a:r>
              <a:rPr sz="2400" spc="-10" dirty="0">
                <a:latin typeface="Perpetua"/>
                <a:cs typeface="Perpetua"/>
              </a:rPr>
              <a:t>treatment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7544"/>
            <a:ext cx="8314690" cy="614680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10"/>
              </a:spcBef>
              <a:buClr>
                <a:srgbClr val="D24717"/>
              </a:buClr>
              <a:buSzPct val="84210"/>
              <a:buFont typeface="Wingdings 2"/>
              <a:buChar char=""/>
              <a:tabLst>
                <a:tab pos="287020" algn="l"/>
              </a:tabLst>
            </a:pPr>
            <a:r>
              <a:rPr sz="3800" dirty="0">
                <a:solidFill>
                  <a:srgbClr val="FF0000"/>
                </a:solidFill>
                <a:latin typeface="Perpetua"/>
                <a:cs typeface="Perpetua"/>
              </a:rPr>
              <a:t>Secondary </a:t>
            </a:r>
            <a:r>
              <a:rPr sz="3800" spc="-10" dirty="0">
                <a:solidFill>
                  <a:srgbClr val="FF0000"/>
                </a:solidFill>
                <a:latin typeface="Perpetua"/>
                <a:cs typeface="Perpetua"/>
              </a:rPr>
              <a:t>treatment </a:t>
            </a:r>
            <a:r>
              <a:rPr sz="3800" spc="-5" dirty="0">
                <a:solidFill>
                  <a:srgbClr val="FF0000"/>
                </a:solidFill>
                <a:latin typeface="Perpetua"/>
                <a:cs typeface="Perpetua"/>
              </a:rPr>
              <a:t>or </a:t>
            </a:r>
            <a:r>
              <a:rPr sz="3800" spc="0" dirty="0">
                <a:solidFill>
                  <a:srgbClr val="FF0000"/>
                </a:solidFill>
                <a:latin typeface="Perpetua"/>
                <a:cs typeface="Perpetua"/>
              </a:rPr>
              <a:t>Biological</a:t>
            </a:r>
            <a:r>
              <a:rPr sz="3800" spc="-30" dirty="0">
                <a:solidFill>
                  <a:srgbClr val="FF0000"/>
                </a:solidFill>
                <a:latin typeface="Perpetua"/>
                <a:cs typeface="Perpetua"/>
              </a:rPr>
              <a:t> </a:t>
            </a:r>
            <a:r>
              <a:rPr sz="3800" spc="-10" dirty="0">
                <a:solidFill>
                  <a:srgbClr val="FF0000"/>
                </a:solidFill>
                <a:latin typeface="Perpetua"/>
                <a:cs typeface="Perpetua"/>
              </a:rPr>
              <a:t>treatment</a:t>
            </a:r>
            <a:endParaRPr sz="3800">
              <a:latin typeface="Perpetua"/>
              <a:cs typeface="Perpetua"/>
            </a:endParaRPr>
          </a:p>
          <a:p>
            <a:pPr marL="287020" marR="502920" indent="-274320">
              <a:lnSpc>
                <a:spcPct val="100000"/>
              </a:lnSpc>
              <a:spcBef>
                <a:spcPts val="7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3000" dirty="0">
                <a:latin typeface="Perpetua"/>
                <a:cs typeface="Perpetua"/>
              </a:rPr>
              <a:t>The </a:t>
            </a:r>
            <a:r>
              <a:rPr sz="3000" spc="0" dirty="0">
                <a:latin typeface="Perpetua"/>
                <a:cs typeface="Perpetua"/>
              </a:rPr>
              <a:t>primary </a:t>
            </a:r>
            <a:r>
              <a:rPr sz="3000" dirty="0">
                <a:latin typeface="Perpetua"/>
                <a:cs typeface="Perpetua"/>
              </a:rPr>
              <a:t>effluent </a:t>
            </a:r>
            <a:r>
              <a:rPr sz="3000" spc="-5" dirty="0">
                <a:latin typeface="Perpetua"/>
                <a:cs typeface="Perpetua"/>
              </a:rPr>
              <a:t>is </a:t>
            </a:r>
            <a:r>
              <a:rPr sz="3000" spc="-10" dirty="0">
                <a:latin typeface="Perpetua"/>
                <a:cs typeface="Perpetua"/>
              </a:rPr>
              <a:t>passed </a:t>
            </a:r>
            <a:r>
              <a:rPr sz="3000" spc="-5" dirty="0">
                <a:latin typeface="Perpetua"/>
                <a:cs typeface="Perpetua"/>
              </a:rPr>
              <a:t>into large </a:t>
            </a:r>
            <a:r>
              <a:rPr sz="3000" spc="-10" dirty="0">
                <a:latin typeface="Perpetua"/>
                <a:cs typeface="Perpetua"/>
              </a:rPr>
              <a:t>aeration </a:t>
            </a:r>
            <a:r>
              <a:rPr sz="3000" dirty="0">
                <a:latin typeface="Perpetua"/>
                <a:cs typeface="Perpetua"/>
              </a:rPr>
              <a:t>tanks  </a:t>
            </a:r>
            <a:r>
              <a:rPr sz="3000" spc="-10" dirty="0">
                <a:latin typeface="Perpetua"/>
                <a:cs typeface="Perpetua"/>
              </a:rPr>
              <a:t>where </a:t>
            </a:r>
            <a:r>
              <a:rPr sz="3000" spc="-5" dirty="0">
                <a:latin typeface="Perpetua"/>
                <a:cs typeface="Perpetua"/>
              </a:rPr>
              <a:t>it is </a:t>
            </a:r>
            <a:r>
              <a:rPr sz="3000" spc="-10" dirty="0">
                <a:latin typeface="Perpetua"/>
                <a:cs typeface="Perpetua"/>
              </a:rPr>
              <a:t>constantly </a:t>
            </a:r>
            <a:r>
              <a:rPr sz="3000" dirty="0">
                <a:latin typeface="Perpetua"/>
                <a:cs typeface="Perpetua"/>
              </a:rPr>
              <a:t>agitated </a:t>
            </a:r>
            <a:r>
              <a:rPr sz="3000" spc="-5" dirty="0">
                <a:latin typeface="Perpetua"/>
                <a:cs typeface="Perpetua"/>
              </a:rPr>
              <a:t>mechanically and air is  pumped into</a:t>
            </a:r>
            <a:r>
              <a:rPr sz="3000" spc="-40" dirty="0">
                <a:latin typeface="Perpetua"/>
                <a:cs typeface="Perpetua"/>
              </a:rPr>
              <a:t> </a:t>
            </a:r>
            <a:r>
              <a:rPr sz="3000" spc="-5" dirty="0">
                <a:latin typeface="Perpetua"/>
                <a:cs typeface="Perpetua"/>
              </a:rPr>
              <a:t>it.</a:t>
            </a:r>
            <a:endParaRPr sz="3000">
              <a:latin typeface="Perpetua"/>
              <a:cs typeface="Perpetua"/>
            </a:endParaRPr>
          </a:p>
          <a:p>
            <a:pPr marL="287020" marR="46990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3000" dirty="0">
                <a:latin typeface="Perpetua"/>
                <a:cs typeface="Perpetua"/>
              </a:rPr>
              <a:t>This </a:t>
            </a:r>
            <a:r>
              <a:rPr sz="3000" spc="-20" dirty="0">
                <a:latin typeface="Perpetua"/>
                <a:cs typeface="Perpetua"/>
              </a:rPr>
              <a:t>allows </a:t>
            </a:r>
            <a:r>
              <a:rPr sz="3000" spc="-10" dirty="0">
                <a:latin typeface="Perpetua"/>
                <a:cs typeface="Perpetua"/>
              </a:rPr>
              <a:t>vigorous </a:t>
            </a:r>
            <a:r>
              <a:rPr sz="3000" spc="-15" dirty="0">
                <a:latin typeface="Perpetua"/>
                <a:cs typeface="Perpetua"/>
              </a:rPr>
              <a:t>growth </a:t>
            </a:r>
            <a:r>
              <a:rPr sz="3000" spc="-5" dirty="0">
                <a:latin typeface="Perpetua"/>
                <a:cs typeface="Perpetua"/>
              </a:rPr>
              <a:t>of useful </a:t>
            </a:r>
            <a:r>
              <a:rPr sz="3000" spc="-10" dirty="0">
                <a:latin typeface="Perpetua"/>
                <a:cs typeface="Perpetua"/>
              </a:rPr>
              <a:t>aerobic microbes  </a:t>
            </a:r>
            <a:r>
              <a:rPr sz="3000" spc="-5" dirty="0">
                <a:latin typeface="Perpetua"/>
                <a:cs typeface="Perpetua"/>
              </a:rPr>
              <a:t>into </a:t>
            </a:r>
            <a:r>
              <a:rPr sz="3000" dirty="0">
                <a:latin typeface="Perpetua"/>
                <a:cs typeface="Perpetua"/>
              </a:rPr>
              <a:t>flocs </a:t>
            </a:r>
            <a:r>
              <a:rPr sz="3000" spc="-5" dirty="0">
                <a:latin typeface="Perpetua"/>
                <a:cs typeface="Perpetua"/>
              </a:rPr>
              <a:t>(masses of </a:t>
            </a:r>
            <a:r>
              <a:rPr sz="3000" dirty="0">
                <a:latin typeface="Perpetua"/>
                <a:cs typeface="Perpetua"/>
              </a:rPr>
              <a:t>bacteria </a:t>
            </a:r>
            <a:r>
              <a:rPr sz="3000" spc="-10" dirty="0">
                <a:latin typeface="Perpetua"/>
                <a:cs typeface="Perpetua"/>
              </a:rPr>
              <a:t>associated </a:t>
            </a:r>
            <a:r>
              <a:rPr sz="3000" dirty="0">
                <a:latin typeface="Perpetua"/>
                <a:cs typeface="Perpetua"/>
              </a:rPr>
              <a:t>with </a:t>
            </a:r>
            <a:r>
              <a:rPr sz="3000" spc="-5" dirty="0">
                <a:latin typeface="Perpetua"/>
                <a:cs typeface="Perpetua"/>
              </a:rPr>
              <a:t>fungal  </a:t>
            </a:r>
            <a:r>
              <a:rPr sz="3000" dirty="0">
                <a:latin typeface="Perpetua"/>
                <a:cs typeface="Perpetua"/>
              </a:rPr>
              <a:t>filaments to </a:t>
            </a:r>
            <a:r>
              <a:rPr sz="3000" spc="10" dirty="0">
                <a:latin typeface="Perpetua"/>
                <a:cs typeface="Perpetua"/>
              </a:rPr>
              <a:t>form </a:t>
            </a:r>
            <a:r>
              <a:rPr sz="3000" spc="-5" dirty="0">
                <a:latin typeface="Perpetua"/>
                <a:cs typeface="Perpetua"/>
              </a:rPr>
              <a:t>mesh </a:t>
            </a:r>
            <a:r>
              <a:rPr sz="3000" spc="-20" dirty="0">
                <a:latin typeface="Perpetua"/>
                <a:cs typeface="Perpetua"/>
              </a:rPr>
              <a:t>like</a:t>
            </a:r>
            <a:r>
              <a:rPr sz="3000" spc="-30" dirty="0">
                <a:latin typeface="Perpetua"/>
                <a:cs typeface="Perpetua"/>
              </a:rPr>
              <a:t> </a:t>
            </a:r>
            <a:r>
              <a:rPr sz="3000" dirty="0">
                <a:latin typeface="Perpetua"/>
                <a:cs typeface="Perpetua"/>
              </a:rPr>
              <a:t>structures).</a:t>
            </a:r>
            <a:endParaRPr sz="3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3000" spc="-5" dirty="0">
                <a:latin typeface="Perpetua"/>
                <a:cs typeface="Perpetua"/>
              </a:rPr>
              <a:t>While </a:t>
            </a:r>
            <a:r>
              <a:rPr sz="3000" spc="-15" dirty="0">
                <a:latin typeface="Perpetua"/>
                <a:cs typeface="Perpetua"/>
              </a:rPr>
              <a:t>growing, </a:t>
            </a:r>
            <a:r>
              <a:rPr sz="3000" spc="-5" dirty="0">
                <a:latin typeface="Perpetua"/>
                <a:cs typeface="Perpetua"/>
              </a:rPr>
              <a:t>these </a:t>
            </a:r>
            <a:r>
              <a:rPr sz="3000" spc="-10" dirty="0">
                <a:latin typeface="Perpetua"/>
                <a:cs typeface="Perpetua"/>
              </a:rPr>
              <a:t>microbes </a:t>
            </a:r>
            <a:r>
              <a:rPr sz="3000" dirty="0">
                <a:latin typeface="Perpetua"/>
                <a:cs typeface="Perpetua"/>
              </a:rPr>
              <a:t>consume </a:t>
            </a:r>
            <a:r>
              <a:rPr sz="3000" spc="-5" dirty="0">
                <a:latin typeface="Perpetua"/>
                <a:cs typeface="Perpetua"/>
              </a:rPr>
              <a:t>the major </a:t>
            </a:r>
            <a:r>
              <a:rPr sz="3000" spc="15" dirty="0">
                <a:latin typeface="Perpetua"/>
                <a:cs typeface="Perpetua"/>
              </a:rPr>
              <a:t>part</a:t>
            </a:r>
            <a:r>
              <a:rPr sz="3000" spc="-120" dirty="0">
                <a:latin typeface="Perpetua"/>
                <a:cs typeface="Perpetua"/>
              </a:rPr>
              <a:t> </a:t>
            </a:r>
            <a:r>
              <a:rPr sz="3000" spc="-5" dirty="0">
                <a:latin typeface="Perpetua"/>
                <a:cs typeface="Perpetua"/>
              </a:rPr>
              <a:t>of</a:t>
            </a:r>
            <a:endParaRPr sz="30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3000" dirty="0">
                <a:latin typeface="Perpetua"/>
                <a:cs typeface="Perpetua"/>
              </a:rPr>
              <a:t>the </a:t>
            </a:r>
            <a:r>
              <a:rPr sz="3000" spc="-5" dirty="0">
                <a:latin typeface="Perpetua"/>
                <a:cs typeface="Perpetua"/>
              </a:rPr>
              <a:t>organic </a:t>
            </a:r>
            <a:r>
              <a:rPr sz="3000" spc="-10" dirty="0">
                <a:latin typeface="Perpetua"/>
                <a:cs typeface="Perpetua"/>
              </a:rPr>
              <a:t>matter </a:t>
            </a:r>
            <a:r>
              <a:rPr sz="3000" spc="-5" dirty="0">
                <a:latin typeface="Perpetua"/>
                <a:cs typeface="Perpetua"/>
              </a:rPr>
              <a:t>in </a:t>
            </a:r>
            <a:r>
              <a:rPr sz="3000" dirty="0">
                <a:latin typeface="Perpetua"/>
                <a:cs typeface="Perpetua"/>
              </a:rPr>
              <a:t>the</a:t>
            </a:r>
            <a:r>
              <a:rPr sz="3000" spc="-15" dirty="0">
                <a:latin typeface="Perpetua"/>
                <a:cs typeface="Perpetua"/>
              </a:rPr>
              <a:t> </a:t>
            </a:r>
            <a:r>
              <a:rPr sz="3000" spc="-5" dirty="0">
                <a:latin typeface="Perpetua"/>
                <a:cs typeface="Perpetua"/>
              </a:rPr>
              <a:t>effluent.</a:t>
            </a:r>
            <a:endParaRPr sz="3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3000" dirty="0">
                <a:latin typeface="Perpetua"/>
                <a:cs typeface="Perpetua"/>
              </a:rPr>
              <a:t>This </a:t>
            </a:r>
            <a:r>
              <a:rPr sz="3000" spc="-10" dirty="0">
                <a:latin typeface="Perpetua"/>
                <a:cs typeface="Perpetua"/>
              </a:rPr>
              <a:t>significantly </a:t>
            </a:r>
            <a:r>
              <a:rPr sz="3000" spc="-5" dirty="0">
                <a:latin typeface="Perpetua"/>
                <a:cs typeface="Perpetua"/>
              </a:rPr>
              <a:t>reduces </a:t>
            </a:r>
            <a:r>
              <a:rPr sz="3000" dirty="0">
                <a:latin typeface="Perpetua"/>
                <a:cs typeface="Perpetua"/>
              </a:rPr>
              <a:t>the</a:t>
            </a:r>
            <a:r>
              <a:rPr sz="3000" dirty="0">
                <a:solidFill>
                  <a:srgbClr val="CC9900"/>
                </a:solidFill>
                <a:latin typeface="Perpetua"/>
                <a:cs typeface="Perpetua"/>
              </a:rPr>
              <a:t> </a:t>
            </a:r>
            <a:r>
              <a:rPr sz="30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Perpetua"/>
                <a:cs typeface="Perpetua"/>
                <a:hlinkClick r:id="rId2"/>
              </a:rPr>
              <a:t>BOD</a:t>
            </a:r>
            <a:r>
              <a:rPr sz="3000" dirty="0">
                <a:solidFill>
                  <a:srgbClr val="CC9900"/>
                </a:solidFill>
                <a:latin typeface="Perpetua"/>
                <a:cs typeface="Perpetua"/>
                <a:hlinkClick r:id="rId2"/>
              </a:rPr>
              <a:t> </a:t>
            </a:r>
            <a:r>
              <a:rPr sz="3000" dirty="0">
                <a:latin typeface="Perpetua"/>
                <a:cs typeface="Perpetua"/>
              </a:rPr>
              <a:t>(biochemical</a:t>
            </a:r>
            <a:r>
              <a:rPr sz="3000" spc="-55" dirty="0">
                <a:latin typeface="Perpetua"/>
                <a:cs typeface="Perpetua"/>
              </a:rPr>
              <a:t> </a:t>
            </a:r>
            <a:r>
              <a:rPr sz="3000" spc="-15" dirty="0">
                <a:latin typeface="Perpetua"/>
                <a:cs typeface="Perpetua"/>
              </a:rPr>
              <a:t>oxygen</a:t>
            </a:r>
            <a:endParaRPr sz="30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latin typeface="Perpetua"/>
                <a:cs typeface="Perpetua"/>
              </a:rPr>
              <a:t>demand) of </a:t>
            </a:r>
            <a:r>
              <a:rPr sz="3000" dirty="0">
                <a:latin typeface="Perpetua"/>
                <a:cs typeface="Perpetua"/>
              </a:rPr>
              <a:t>the</a:t>
            </a:r>
            <a:r>
              <a:rPr sz="3000" spc="-40" dirty="0">
                <a:latin typeface="Perpetua"/>
                <a:cs typeface="Perpetua"/>
              </a:rPr>
              <a:t> </a:t>
            </a:r>
            <a:r>
              <a:rPr sz="3000" dirty="0">
                <a:latin typeface="Perpetua"/>
                <a:cs typeface="Perpetua"/>
              </a:rPr>
              <a:t>effluent.</a:t>
            </a:r>
            <a:endParaRPr sz="3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3000" dirty="0">
                <a:latin typeface="Perpetua"/>
                <a:cs typeface="Perpetua"/>
              </a:rPr>
              <a:t>.</a:t>
            </a:r>
            <a:endParaRPr sz="3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973581"/>
            <a:ext cx="739775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9215" indent="-273685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Perpetua"/>
                <a:cs typeface="Perpetua"/>
              </a:rPr>
              <a:t>BOD </a:t>
            </a:r>
            <a:r>
              <a:rPr sz="2800" dirty="0">
                <a:latin typeface="Perpetua"/>
                <a:cs typeface="Perpetua"/>
              </a:rPr>
              <a:t>refers </a:t>
            </a:r>
            <a:r>
              <a:rPr sz="2800" spc="-5" dirty="0">
                <a:latin typeface="Perpetua"/>
                <a:cs typeface="Perpetua"/>
              </a:rPr>
              <a:t>to the </a:t>
            </a:r>
            <a:r>
              <a:rPr sz="2800" spc="-10" dirty="0">
                <a:latin typeface="Perpetua"/>
                <a:cs typeface="Perpetua"/>
              </a:rPr>
              <a:t>amount </a:t>
            </a:r>
            <a:r>
              <a:rPr sz="2800" spc="-5" dirty="0">
                <a:latin typeface="Perpetua"/>
                <a:cs typeface="Perpetua"/>
              </a:rPr>
              <a:t>of the </a:t>
            </a:r>
            <a:r>
              <a:rPr sz="2800" spc="-15" dirty="0">
                <a:latin typeface="Perpetua"/>
                <a:cs typeface="Perpetua"/>
              </a:rPr>
              <a:t>oxygen </a:t>
            </a:r>
            <a:r>
              <a:rPr sz="2800" spc="-10" dirty="0">
                <a:latin typeface="Perpetua"/>
                <a:cs typeface="Perpetua"/>
              </a:rPr>
              <a:t>that </a:t>
            </a:r>
            <a:r>
              <a:rPr sz="2800" spc="-30" dirty="0">
                <a:latin typeface="Perpetua"/>
                <a:cs typeface="Perpetua"/>
              </a:rPr>
              <a:t>would </a:t>
            </a:r>
            <a:r>
              <a:rPr sz="2800" spc="-5" dirty="0">
                <a:latin typeface="Perpetua"/>
                <a:cs typeface="Perpetua"/>
              </a:rPr>
              <a:t>be  consumed if all the </a:t>
            </a:r>
            <a:r>
              <a:rPr sz="2800" spc="-10" dirty="0">
                <a:latin typeface="Perpetua"/>
                <a:cs typeface="Perpetua"/>
              </a:rPr>
              <a:t>organic matter </a:t>
            </a:r>
            <a:r>
              <a:rPr sz="2800" spc="-5" dirty="0">
                <a:latin typeface="Perpetua"/>
                <a:cs typeface="Perpetua"/>
              </a:rPr>
              <a:t>in </a:t>
            </a:r>
            <a:r>
              <a:rPr sz="2800" spc="-10" dirty="0">
                <a:latin typeface="Perpetua"/>
                <a:cs typeface="Perpetua"/>
              </a:rPr>
              <a:t>one liter </a:t>
            </a:r>
            <a:r>
              <a:rPr sz="2800" spc="-5" dirty="0">
                <a:latin typeface="Perpetua"/>
                <a:cs typeface="Perpetua"/>
              </a:rPr>
              <a:t>of </a:t>
            </a:r>
            <a:r>
              <a:rPr sz="2800" spc="-15" dirty="0">
                <a:latin typeface="Perpetua"/>
                <a:cs typeface="Perpetua"/>
              </a:rPr>
              <a:t>water  </a:t>
            </a:r>
            <a:r>
              <a:rPr sz="2800" spc="-35" dirty="0">
                <a:latin typeface="Perpetua"/>
                <a:cs typeface="Perpetua"/>
              </a:rPr>
              <a:t>were </a:t>
            </a:r>
            <a:r>
              <a:rPr sz="2800" spc="-15" dirty="0">
                <a:latin typeface="Perpetua"/>
                <a:cs typeface="Perpetua"/>
              </a:rPr>
              <a:t>oxidised </a:t>
            </a:r>
            <a:r>
              <a:rPr sz="2800" spc="-35" dirty="0">
                <a:latin typeface="Perpetua"/>
                <a:cs typeface="Perpetua"/>
              </a:rPr>
              <a:t>by</a:t>
            </a:r>
            <a:r>
              <a:rPr sz="2800" spc="35" dirty="0">
                <a:latin typeface="Perpetua"/>
                <a:cs typeface="Perpetua"/>
              </a:rPr>
              <a:t> </a:t>
            </a:r>
            <a:r>
              <a:rPr sz="2800" dirty="0">
                <a:latin typeface="Perpetua"/>
                <a:cs typeface="Perpetua"/>
              </a:rPr>
              <a:t>bacteria.</a:t>
            </a:r>
            <a:endParaRPr sz="28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Perpetua"/>
                <a:cs typeface="Perpetua"/>
              </a:rPr>
              <a:t>The </a:t>
            </a:r>
            <a:r>
              <a:rPr sz="2800" spc="-20" dirty="0">
                <a:latin typeface="Perpetua"/>
                <a:cs typeface="Perpetua"/>
              </a:rPr>
              <a:t>sewage </a:t>
            </a:r>
            <a:r>
              <a:rPr sz="2800" spc="-15" dirty="0">
                <a:latin typeface="Perpetua"/>
                <a:cs typeface="Perpetua"/>
              </a:rPr>
              <a:t>water </a:t>
            </a:r>
            <a:r>
              <a:rPr sz="2800" spc="-5" dirty="0">
                <a:latin typeface="Perpetua"/>
                <a:cs typeface="Perpetua"/>
              </a:rPr>
              <a:t>is </a:t>
            </a:r>
            <a:r>
              <a:rPr sz="2800" spc="-10" dirty="0">
                <a:latin typeface="Perpetua"/>
                <a:cs typeface="Perpetua"/>
              </a:rPr>
              <a:t>treated </a:t>
            </a:r>
            <a:r>
              <a:rPr sz="2800" spc="-5" dirty="0">
                <a:latin typeface="Perpetua"/>
                <a:cs typeface="Perpetua"/>
              </a:rPr>
              <a:t>till the BOD is</a:t>
            </a:r>
            <a:r>
              <a:rPr sz="2800" spc="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reduced.</a:t>
            </a:r>
            <a:endParaRPr sz="28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Perpetua"/>
                <a:cs typeface="Perpetua"/>
              </a:rPr>
              <a:t>The BOD test </a:t>
            </a:r>
            <a:r>
              <a:rPr sz="2800" spc="-10" dirty="0">
                <a:latin typeface="Perpetua"/>
                <a:cs typeface="Perpetua"/>
              </a:rPr>
              <a:t>measures </a:t>
            </a:r>
            <a:r>
              <a:rPr sz="2800" spc="-5" dirty="0">
                <a:latin typeface="Perpetua"/>
                <a:cs typeface="Perpetua"/>
              </a:rPr>
              <a:t>the </a:t>
            </a:r>
            <a:r>
              <a:rPr sz="2800" spc="-15" dirty="0">
                <a:latin typeface="Perpetua"/>
                <a:cs typeface="Perpetua"/>
              </a:rPr>
              <a:t>rate </a:t>
            </a:r>
            <a:r>
              <a:rPr sz="2800" spc="-5" dirty="0">
                <a:latin typeface="Perpetua"/>
                <a:cs typeface="Perpetua"/>
              </a:rPr>
              <a:t>of </a:t>
            </a:r>
            <a:r>
              <a:rPr sz="2800" spc="-15" dirty="0">
                <a:latin typeface="Perpetua"/>
                <a:cs typeface="Perpetua"/>
              </a:rPr>
              <a:t>uptake </a:t>
            </a:r>
            <a:r>
              <a:rPr sz="2800" spc="-5" dirty="0">
                <a:latin typeface="Perpetua"/>
                <a:cs typeface="Perpetua"/>
              </a:rPr>
              <a:t>of </a:t>
            </a:r>
            <a:r>
              <a:rPr sz="2800" spc="-15" dirty="0">
                <a:latin typeface="Perpetua"/>
                <a:cs typeface="Perpetua"/>
              </a:rPr>
              <a:t>oxygen </a:t>
            </a:r>
            <a:r>
              <a:rPr sz="2800" spc="-35" dirty="0">
                <a:latin typeface="Perpetua"/>
                <a:cs typeface="Perpetua"/>
              </a:rPr>
              <a:t>by  </a:t>
            </a:r>
            <a:r>
              <a:rPr sz="2800" spc="-10" dirty="0">
                <a:latin typeface="Perpetua"/>
                <a:cs typeface="Perpetua"/>
              </a:rPr>
              <a:t>micro-organisms </a:t>
            </a:r>
            <a:r>
              <a:rPr sz="2800" spc="-5" dirty="0">
                <a:latin typeface="Perpetua"/>
                <a:cs typeface="Perpetua"/>
              </a:rPr>
              <a:t>in a sample of </a:t>
            </a:r>
            <a:r>
              <a:rPr sz="2800" spc="-15" dirty="0">
                <a:latin typeface="Perpetua"/>
                <a:cs typeface="Perpetua"/>
              </a:rPr>
              <a:t>water </a:t>
            </a:r>
            <a:r>
              <a:rPr sz="2800" spc="-10" dirty="0">
                <a:latin typeface="Perpetua"/>
                <a:cs typeface="Perpetua"/>
              </a:rPr>
              <a:t>and </a:t>
            </a:r>
            <a:r>
              <a:rPr sz="2800" spc="-5" dirty="0">
                <a:latin typeface="Perpetua"/>
                <a:cs typeface="Perpetua"/>
              </a:rPr>
              <a:t>thus,  </a:t>
            </a:r>
            <a:r>
              <a:rPr sz="2800" spc="-40" dirty="0">
                <a:latin typeface="Perpetua"/>
                <a:cs typeface="Perpetua"/>
              </a:rPr>
              <a:t>indirectly, </a:t>
            </a:r>
            <a:r>
              <a:rPr sz="2800" spc="-5" dirty="0">
                <a:latin typeface="Perpetua"/>
                <a:cs typeface="Perpetua"/>
              </a:rPr>
              <a:t>BOD is a measure of the organic </a:t>
            </a:r>
            <a:r>
              <a:rPr sz="2800" spc="-10" dirty="0">
                <a:latin typeface="Perpetua"/>
                <a:cs typeface="Perpetua"/>
              </a:rPr>
              <a:t>matter  present </a:t>
            </a:r>
            <a:r>
              <a:rPr sz="2800" spc="-5" dirty="0">
                <a:latin typeface="Perpetua"/>
                <a:cs typeface="Perpetua"/>
              </a:rPr>
              <a:t>in the</a:t>
            </a:r>
            <a:r>
              <a:rPr sz="2800" spc="-20" dirty="0">
                <a:latin typeface="Perpetua"/>
                <a:cs typeface="Perpetua"/>
              </a:rPr>
              <a:t> </a:t>
            </a:r>
            <a:r>
              <a:rPr sz="2800" spc="-55" dirty="0">
                <a:latin typeface="Perpetua"/>
                <a:cs typeface="Perpetua"/>
              </a:rPr>
              <a:t>water.</a:t>
            </a:r>
            <a:endParaRPr sz="28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Perpetua"/>
                <a:cs typeface="Perpetua"/>
              </a:rPr>
              <a:t>The greater the BOD of </a:t>
            </a:r>
            <a:r>
              <a:rPr sz="2800" spc="-15" dirty="0">
                <a:latin typeface="Perpetua"/>
                <a:cs typeface="Perpetua"/>
              </a:rPr>
              <a:t>waste </a:t>
            </a:r>
            <a:r>
              <a:rPr sz="2800" spc="-55" dirty="0">
                <a:latin typeface="Perpetua"/>
                <a:cs typeface="Perpetua"/>
              </a:rPr>
              <a:t>water, </a:t>
            </a:r>
            <a:r>
              <a:rPr sz="2800" spc="-15" dirty="0">
                <a:latin typeface="Perpetua"/>
                <a:cs typeface="Perpetua"/>
              </a:rPr>
              <a:t>more </a:t>
            </a:r>
            <a:r>
              <a:rPr sz="2800" spc="-5" dirty="0">
                <a:latin typeface="Perpetua"/>
                <a:cs typeface="Perpetua"/>
              </a:rPr>
              <a:t>is</a:t>
            </a:r>
            <a:r>
              <a:rPr sz="2800" spc="-8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its</a:t>
            </a:r>
            <a:endParaRPr sz="28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Perpetua"/>
                <a:cs typeface="Perpetua"/>
              </a:rPr>
              <a:t>polluting potential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67130"/>
            <a:ext cx="7686040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9464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Once the </a:t>
            </a:r>
            <a:r>
              <a:rPr sz="2600" dirty="0">
                <a:latin typeface="Cambria"/>
                <a:cs typeface="Cambria"/>
              </a:rPr>
              <a:t>BOD of </a:t>
            </a:r>
            <a:r>
              <a:rPr sz="2600" spc="-10" dirty="0">
                <a:latin typeface="Cambria"/>
                <a:cs typeface="Cambria"/>
              </a:rPr>
              <a:t>sewage </a:t>
            </a:r>
            <a:r>
              <a:rPr sz="2600" dirty="0">
                <a:latin typeface="Cambria"/>
                <a:cs typeface="Cambria"/>
              </a:rPr>
              <a:t>or </a:t>
            </a:r>
            <a:r>
              <a:rPr sz="2600" spc="-20" dirty="0">
                <a:latin typeface="Cambria"/>
                <a:cs typeface="Cambria"/>
              </a:rPr>
              <a:t>waste water </a:t>
            </a:r>
            <a:r>
              <a:rPr sz="2600" spc="-5" dirty="0">
                <a:latin typeface="Cambria"/>
                <a:cs typeface="Cambria"/>
              </a:rPr>
              <a:t>is reduced  </a:t>
            </a:r>
            <a:r>
              <a:rPr sz="2600" spc="-25" dirty="0">
                <a:latin typeface="Cambria"/>
                <a:cs typeface="Cambria"/>
              </a:rPr>
              <a:t>significantly, </a:t>
            </a:r>
            <a:r>
              <a:rPr sz="2600" spc="-5" dirty="0">
                <a:latin typeface="Cambria"/>
                <a:cs typeface="Cambria"/>
              </a:rPr>
              <a:t>the effluent </a:t>
            </a:r>
            <a:r>
              <a:rPr sz="2600" dirty="0">
                <a:latin typeface="Cambria"/>
                <a:cs typeface="Cambria"/>
              </a:rPr>
              <a:t>is </a:t>
            </a:r>
            <a:r>
              <a:rPr sz="2600" spc="-5" dirty="0">
                <a:latin typeface="Cambria"/>
                <a:cs typeface="Cambria"/>
              </a:rPr>
              <a:t>then passed </a:t>
            </a:r>
            <a:r>
              <a:rPr sz="2600" spc="-10" dirty="0">
                <a:latin typeface="Cambria"/>
                <a:cs typeface="Cambria"/>
              </a:rPr>
              <a:t>into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</a:t>
            </a:r>
            <a:endParaRPr sz="2600">
              <a:latin typeface="Cambria"/>
              <a:cs typeface="Cambria"/>
            </a:endParaRPr>
          </a:p>
          <a:p>
            <a:pPr marL="286385" marR="257175">
              <a:lnSpc>
                <a:spcPct val="100000"/>
              </a:lnSpc>
            </a:pPr>
            <a:r>
              <a:rPr sz="2600" spc="-5" dirty="0">
                <a:latin typeface="Cambria"/>
                <a:cs typeface="Cambria"/>
              </a:rPr>
              <a:t>settling tank </a:t>
            </a:r>
            <a:r>
              <a:rPr sz="2600" spc="-10" dirty="0">
                <a:latin typeface="Cambria"/>
                <a:cs typeface="Cambria"/>
              </a:rPr>
              <a:t>where </a:t>
            </a:r>
            <a:r>
              <a:rPr sz="2600" spc="-5" dirty="0">
                <a:latin typeface="Cambria"/>
                <a:cs typeface="Cambria"/>
              </a:rPr>
              <a:t>the bacterial </a:t>
            </a:r>
            <a:r>
              <a:rPr sz="2600" dirty="0">
                <a:latin typeface="Cambria"/>
                <a:cs typeface="Cambria"/>
              </a:rPr>
              <a:t>‘flocs’ </a:t>
            </a:r>
            <a:r>
              <a:rPr sz="2600" spc="-15" dirty="0">
                <a:latin typeface="Cambria"/>
                <a:cs typeface="Cambria"/>
              </a:rPr>
              <a:t>are </a:t>
            </a:r>
            <a:r>
              <a:rPr sz="2600" spc="-10" dirty="0">
                <a:latin typeface="Cambria"/>
                <a:cs typeface="Cambria"/>
              </a:rPr>
              <a:t>allowed  </a:t>
            </a:r>
            <a:r>
              <a:rPr sz="2600" spc="-15" dirty="0">
                <a:latin typeface="Cambria"/>
                <a:cs typeface="Cambria"/>
              </a:rPr>
              <a:t>to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sediment.</a:t>
            </a:r>
            <a:endParaRPr sz="2600">
              <a:latin typeface="Cambria"/>
              <a:cs typeface="Cambria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This </a:t>
            </a:r>
            <a:r>
              <a:rPr sz="2600" spc="-5" dirty="0">
                <a:latin typeface="Cambria"/>
                <a:cs typeface="Cambria"/>
              </a:rPr>
              <a:t>sediment </a:t>
            </a:r>
            <a:r>
              <a:rPr sz="2600" dirty="0">
                <a:latin typeface="Cambria"/>
                <a:cs typeface="Cambria"/>
              </a:rPr>
              <a:t>is called </a:t>
            </a:r>
            <a:r>
              <a:rPr sz="2600" spc="-20" dirty="0">
                <a:latin typeface="Cambria"/>
                <a:cs typeface="Cambria"/>
              </a:rPr>
              <a:t>activated </a:t>
            </a:r>
            <a:r>
              <a:rPr sz="2600" dirty="0">
                <a:latin typeface="Cambria"/>
                <a:cs typeface="Cambria"/>
              </a:rPr>
              <a:t>sludge. A small </a:t>
            </a:r>
            <a:r>
              <a:rPr sz="2600" spc="-5" dirty="0">
                <a:latin typeface="Cambria"/>
                <a:cs typeface="Cambria"/>
              </a:rPr>
              <a:t>part 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the </a:t>
            </a:r>
            <a:r>
              <a:rPr sz="2600" spc="-20" dirty="0">
                <a:latin typeface="Cambria"/>
                <a:cs typeface="Cambria"/>
              </a:rPr>
              <a:t>activated </a:t>
            </a:r>
            <a:r>
              <a:rPr sz="2600" dirty="0">
                <a:latin typeface="Cambria"/>
                <a:cs typeface="Cambria"/>
              </a:rPr>
              <a:t>sludge is pumped </a:t>
            </a:r>
            <a:r>
              <a:rPr sz="2600" spc="-5" dirty="0">
                <a:latin typeface="Cambria"/>
                <a:cs typeface="Cambria"/>
              </a:rPr>
              <a:t>back </a:t>
            </a:r>
            <a:r>
              <a:rPr sz="2600" spc="-10" dirty="0">
                <a:latin typeface="Cambria"/>
                <a:cs typeface="Cambria"/>
              </a:rPr>
              <a:t>into </a:t>
            </a:r>
            <a:r>
              <a:rPr sz="2600" spc="-5" dirty="0">
                <a:latin typeface="Cambria"/>
                <a:cs typeface="Cambria"/>
              </a:rPr>
              <a:t>the  </a:t>
            </a:r>
            <a:r>
              <a:rPr sz="2600" spc="-10" dirty="0">
                <a:latin typeface="Cambria"/>
                <a:cs typeface="Cambria"/>
              </a:rPr>
              <a:t>aeration </a:t>
            </a:r>
            <a:r>
              <a:rPr sz="2600" spc="-5" dirty="0">
                <a:latin typeface="Cambria"/>
                <a:cs typeface="Cambria"/>
              </a:rPr>
              <a:t>tank </a:t>
            </a:r>
            <a:r>
              <a:rPr sz="2600" spc="-15" dirty="0">
                <a:latin typeface="Cambria"/>
                <a:cs typeface="Cambria"/>
              </a:rPr>
              <a:t>to </a:t>
            </a:r>
            <a:r>
              <a:rPr sz="2600" spc="-10" dirty="0">
                <a:latin typeface="Cambria"/>
                <a:cs typeface="Cambria"/>
              </a:rPr>
              <a:t>serve </a:t>
            </a:r>
            <a:r>
              <a:rPr sz="2600" dirty="0">
                <a:latin typeface="Cambria"/>
                <a:cs typeface="Cambria"/>
              </a:rPr>
              <a:t>as </a:t>
            </a:r>
            <a:r>
              <a:rPr sz="2600" spc="-5" dirty="0">
                <a:latin typeface="Cambria"/>
                <a:cs typeface="Cambria"/>
              </a:rPr>
              <a:t>the</a:t>
            </a:r>
            <a:r>
              <a:rPr sz="2600" spc="-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inoculum.</a:t>
            </a:r>
            <a:endParaRPr sz="2600">
              <a:latin typeface="Cambria"/>
              <a:cs typeface="Cambria"/>
            </a:endParaRPr>
          </a:p>
          <a:p>
            <a:pPr marL="287020" marR="34480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The </a:t>
            </a:r>
            <a:r>
              <a:rPr sz="2600" spc="-5" dirty="0">
                <a:latin typeface="Cambria"/>
                <a:cs typeface="Cambria"/>
              </a:rPr>
              <a:t>remaining </a:t>
            </a:r>
            <a:r>
              <a:rPr sz="2600" dirty="0">
                <a:latin typeface="Cambria"/>
                <a:cs typeface="Cambria"/>
              </a:rPr>
              <a:t>major </a:t>
            </a:r>
            <a:r>
              <a:rPr sz="2600" spc="-5" dirty="0">
                <a:latin typeface="Cambria"/>
                <a:cs typeface="Cambria"/>
              </a:rPr>
              <a:t>part of the sludge </a:t>
            </a:r>
            <a:r>
              <a:rPr sz="2600" dirty="0">
                <a:latin typeface="Cambria"/>
                <a:cs typeface="Cambria"/>
              </a:rPr>
              <a:t>is pumped  </a:t>
            </a:r>
            <a:r>
              <a:rPr sz="2600" spc="-10" dirty="0">
                <a:latin typeface="Cambria"/>
                <a:cs typeface="Cambria"/>
              </a:rPr>
              <a:t>into </a:t>
            </a:r>
            <a:r>
              <a:rPr sz="2600" spc="-5" dirty="0">
                <a:latin typeface="Cambria"/>
                <a:cs typeface="Cambria"/>
              </a:rPr>
              <a:t>large </a:t>
            </a:r>
            <a:r>
              <a:rPr sz="2600" spc="-10" dirty="0">
                <a:latin typeface="Cambria"/>
                <a:cs typeface="Cambria"/>
              </a:rPr>
              <a:t>tanks </a:t>
            </a:r>
            <a:r>
              <a:rPr sz="2600" dirty="0">
                <a:latin typeface="Cambria"/>
                <a:cs typeface="Cambria"/>
              </a:rPr>
              <a:t>called </a:t>
            </a:r>
            <a:r>
              <a:rPr sz="2600" spc="-5" dirty="0">
                <a:latin typeface="Cambria"/>
                <a:cs typeface="Cambria"/>
              </a:rPr>
              <a:t>anaerobic </a:t>
            </a:r>
            <a:r>
              <a:rPr sz="2600" dirty="0">
                <a:latin typeface="Cambria"/>
                <a:cs typeface="Cambria"/>
              </a:rPr>
              <a:t>sludge</a:t>
            </a:r>
            <a:r>
              <a:rPr sz="2600" spc="-9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digesters.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71930"/>
            <a:ext cx="7597140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ambria"/>
                <a:cs typeface="Cambria"/>
              </a:rPr>
              <a:t>Here, </a:t>
            </a:r>
            <a:r>
              <a:rPr sz="2600" dirty="0">
                <a:latin typeface="Cambria"/>
                <a:cs typeface="Cambria"/>
              </a:rPr>
              <a:t>other </a:t>
            </a:r>
            <a:r>
              <a:rPr sz="2600" spc="-5" dirty="0">
                <a:latin typeface="Cambria"/>
                <a:cs typeface="Cambria"/>
              </a:rPr>
              <a:t>kinds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bacteria, which </a:t>
            </a:r>
            <a:r>
              <a:rPr sz="2600" spc="-15" dirty="0">
                <a:latin typeface="Cambria"/>
                <a:cs typeface="Cambria"/>
              </a:rPr>
              <a:t>grow  </a:t>
            </a:r>
            <a:r>
              <a:rPr sz="2600" spc="-25" dirty="0">
                <a:latin typeface="Cambria"/>
                <a:cs typeface="Cambria"/>
              </a:rPr>
              <a:t>anaerobically, </a:t>
            </a:r>
            <a:r>
              <a:rPr sz="2600" spc="-5" dirty="0">
                <a:latin typeface="Cambria"/>
                <a:cs typeface="Cambria"/>
              </a:rPr>
              <a:t>digest the bacteria and the </a:t>
            </a:r>
            <a:r>
              <a:rPr sz="2600" dirty="0">
                <a:latin typeface="Cambria"/>
                <a:cs typeface="Cambria"/>
              </a:rPr>
              <a:t>fungi in  </a:t>
            </a:r>
            <a:r>
              <a:rPr sz="2600" spc="-5" dirty="0">
                <a:latin typeface="Cambria"/>
                <a:cs typeface="Cambria"/>
              </a:rPr>
              <a:t>the </a:t>
            </a:r>
            <a:r>
              <a:rPr sz="2600" dirty="0">
                <a:latin typeface="Cambria"/>
                <a:cs typeface="Cambria"/>
              </a:rPr>
              <a:t>sludge. During </a:t>
            </a:r>
            <a:r>
              <a:rPr sz="2600" spc="-5" dirty="0">
                <a:latin typeface="Cambria"/>
                <a:cs typeface="Cambria"/>
              </a:rPr>
              <a:t>this digestion, bacteria </a:t>
            </a:r>
            <a:r>
              <a:rPr sz="2600" spc="-10" dirty="0">
                <a:latin typeface="Cambria"/>
                <a:cs typeface="Cambria"/>
              </a:rPr>
              <a:t>produce </a:t>
            </a:r>
            <a:r>
              <a:rPr sz="2600" dirty="0">
                <a:latin typeface="Cambria"/>
                <a:cs typeface="Cambria"/>
              </a:rPr>
              <a:t>a  </a:t>
            </a:r>
            <a:r>
              <a:rPr sz="2600" spc="-10" dirty="0">
                <a:latin typeface="Cambria"/>
                <a:cs typeface="Cambria"/>
              </a:rPr>
              <a:t>mixture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10" dirty="0">
                <a:latin typeface="Cambria"/>
                <a:cs typeface="Cambria"/>
              </a:rPr>
              <a:t>gases </a:t>
            </a:r>
            <a:r>
              <a:rPr sz="2600" dirty="0">
                <a:latin typeface="Cambria"/>
                <a:cs typeface="Cambria"/>
              </a:rPr>
              <a:t>such </a:t>
            </a:r>
            <a:r>
              <a:rPr sz="2600" spc="-5" dirty="0">
                <a:latin typeface="Cambria"/>
                <a:cs typeface="Cambria"/>
              </a:rPr>
              <a:t>as methane, </a:t>
            </a:r>
            <a:r>
              <a:rPr sz="2600" spc="-20" dirty="0">
                <a:latin typeface="Cambria"/>
                <a:cs typeface="Cambria"/>
              </a:rPr>
              <a:t>hydrogen  </a:t>
            </a:r>
            <a:r>
              <a:rPr sz="2600" dirty="0">
                <a:latin typeface="Cambria"/>
                <a:cs typeface="Cambria"/>
              </a:rPr>
              <a:t>sulphide </a:t>
            </a:r>
            <a:r>
              <a:rPr sz="2600" spc="-5" dirty="0">
                <a:latin typeface="Cambria"/>
                <a:cs typeface="Cambria"/>
              </a:rPr>
              <a:t>and </a:t>
            </a:r>
            <a:r>
              <a:rPr sz="2600" dirty="0">
                <a:latin typeface="Cambria"/>
                <a:cs typeface="Cambria"/>
              </a:rPr>
              <a:t>carbon</a:t>
            </a:r>
            <a:r>
              <a:rPr sz="2600" spc="-7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dioxide.</a:t>
            </a:r>
            <a:endParaRPr sz="2600">
              <a:latin typeface="Cambria"/>
              <a:cs typeface="Cambria"/>
            </a:endParaRPr>
          </a:p>
          <a:p>
            <a:pPr marL="286385" marR="17843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These </a:t>
            </a:r>
            <a:r>
              <a:rPr sz="2600" spc="-10" dirty="0">
                <a:latin typeface="Cambria"/>
                <a:cs typeface="Cambria"/>
              </a:rPr>
              <a:t>gases form biogas </a:t>
            </a:r>
            <a:r>
              <a:rPr sz="2600" spc="-5" dirty="0">
                <a:latin typeface="Cambria"/>
                <a:cs typeface="Cambria"/>
              </a:rPr>
              <a:t>and </a:t>
            </a:r>
            <a:r>
              <a:rPr sz="2600" dirty="0">
                <a:latin typeface="Cambria"/>
                <a:cs typeface="Cambria"/>
              </a:rPr>
              <a:t>can be </a:t>
            </a:r>
            <a:r>
              <a:rPr sz="2600" spc="-5" dirty="0">
                <a:latin typeface="Cambria"/>
                <a:cs typeface="Cambria"/>
              </a:rPr>
              <a:t>used as source 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energy as </a:t>
            </a:r>
            <a:r>
              <a:rPr sz="2600" dirty="0">
                <a:latin typeface="Cambria"/>
                <a:cs typeface="Cambria"/>
              </a:rPr>
              <a:t>it </a:t>
            </a:r>
            <a:r>
              <a:rPr sz="2600" spc="-5" dirty="0">
                <a:latin typeface="Cambria"/>
                <a:cs typeface="Cambria"/>
              </a:rPr>
              <a:t>is</a:t>
            </a:r>
            <a:r>
              <a:rPr sz="2600" spc="-5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inflammable.</a:t>
            </a:r>
            <a:endParaRPr sz="2600">
              <a:latin typeface="Cambria"/>
              <a:cs typeface="Cambria"/>
            </a:endParaRPr>
          </a:p>
          <a:p>
            <a:pPr marL="286385" marR="208279" indent="-273685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The </a:t>
            </a:r>
            <a:r>
              <a:rPr sz="2600" spc="-5" dirty="0">
                <a:latin typeface="Cambria"/>
                <a:cs typeface="Cambria"/>
              </a:rPr>
              <a:t>effluent </a:t>
            </a:r>
            <a:r>
              <a:rPr sz="2600" spc="-10" dirty="0">
                <a:latin typeface="Cambria"/>
                <a:cs typeface="Cambria"/>
              </a:rPr>
              <a:t>from </a:t>
            </a:r>
            <a:r>
              <a:rPr sz="2600" spc="-5" dirty="0">
                <a:latin typeface="Cambria"/>
                <a:cs typeface="Cambria"/>
              </a:rPr>
              <a:t>the secondary treatment plant is  </a:t>
            </a:r>
            <a:r>
              <a:rPr sz="2600" spc="-15" dirty="0">
                <a:latin typeface="Cambria"/>
                <a:cs typeface="Cambria"/>
              </a:rPr>
              <a:t>generally </a:t>
            </a:r>
            <a:r>
              <a:rPr sz="2600" spc="-5" dirty="0">
                <a:latin typeface="Cambria"/>
                <a:cs typeface="Cambria"/>
              </a:rPr>
              <a:t>released </a:t>
            </a:r>
            <a:r>
              <a:rPr sz="2600" spc="-10" dirty="0">
                <a:latin typeface="Cambria"/>
                <a:cs typeface="Cambria"/>
              </a:rPr>
              <a:t>into natural </a:t>
            </a:r>
            <a:r>
              <a:rPr sz="2600" spc="-20" dirty="0">
                <a:latin typeface="Cambria"/>
                <a:cs typeface="Cambria"/>
              </a:rPr>
              <a:t>water </a:t>
            </a:r>
            <a:r>
              <a:rPr sz="2600" spc="-5" dirty="0">
                <a:latin typeface="Cambria"/>
                <a:cs typeface="Cambria"/>
              </a:rPr>
              <a:t>bodies </a:t>
            </a:r>
            <a:r>
              <a:rPr sz="2600" spc="-15" dirty="0">
                <a:latin typeface="Cambria"/>
                <a:cs typeface="Cambria"/>
              </a:rPr>
              <a:t>like  </a:t>
            </a:r>
            <a:r>
              <a:rPr sz="2600" spc="-20" dirty="0">
                <a:latin typeface="Cambria"/>
                <a:cs typeface="Cambria"/>
              </a:rPr>
              <a:t>rivers </a:t>
            </a:r>
            <a:r>
              <a:rPr sz="2600" dirty="0">
                <a:latin typeface="Cambria"/>
                <a:cs typeface="Cambria"/>
              </a:rPr>
              <a:t>and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streams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600"/>
            <a:ext cx="48006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464055"/>
            <a:ext cx="3886200" cy="3243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86537"/>
            <a:ext cx="6749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Franklin Gothic Book"/>
                <a:cs typeface="Franklin Gothic Book"/>
              </a:rPr>
              <a:t>MICROBES </a:t>
            </a:r>
            <a:r>
              <a:rPr b="1" dirty="0">
                <a:latin typeface="Franklin Gothic Book"/>
                <a:cs typeface="Franklin Gothic Book"/>
              </a:rPr>
              <a:t>IN PRODUCTION OF</a:t>
            </a:r>
            <a:r>
              <a:rPr b="1" spc="-195" dirty="0">
                <a:latin typeface="Franklin Gothic Book"/>
                <a:cs typeface="Franklin Gothic Book"/>
              </a:rPr>
              <a:t> </a:t>
            </a:r>
            <a:r>
              <a:rPr b="1" spc="0" dirty="0">
                <a:latin typeface="Franklin Gothic Book"/>
                <a:cs typeface="Franklin Gothic Book"/>
              </a:rPr>
              <a:t>BIOGAS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23874"/>
            <a:ext cx="8214359" cy="5288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92710" indent="-274320">
              <a:lnSpc>
                <a:spcPct val="90000"/>
              </a:lnSpc>
              <a:spcBef>
                <a:spcPts val="41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Perpetua"/>
                <a:cs typeface="Perpetua"/>
              </a:rPr>
              <a:t>Certain </a:t>
            </a:r>
            <a:r>
              <a:rPr sz="2600" dirty="0">
                <a:latin typeface="Perpetua"/>
                <a:cs typeface="Perpetua"/>
              </a:rPr>
              <a:t>bacteria,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spc="-20" dirty="0">
                <a:latin typeface="Perpetua"/>
                <a:cs typeface="Perpetua"/>
              </a:rPr>
              <a:t>grow </a:t>
            </a:r>
            <a:r>
              <a:rPr sz="2600" spc="-10" dirty="0">
                <a:latin typeface="Perpetua"/>
                <a:cs typeface="Perpetua"/>
              </a:rPr>
              <a:t>anaerobically </a:t>
            </a:r>
            <a:r>
              <a:rPr sz="2600" spc="-5" dirty="0">
                <a:latin typeface="Perpetua"/>
                <a:cs typeface="Perpetua"/>
              </a:rPr>
              <a:t>on cellulosic material,  </a:t>
            </a:r>
            <a:r>
              <a:rPr sz="2600" spc="-10" dirty="0">
                <a:latin typeface="Perpetua"/>
                <a:cs typeface="Perpetua"/>
              </a:rPr>
              <a:t>produce </a:t>
            </a:r>
            <a:r>
              <a:rPr sz="2600" spc="-5" dirty="0">
                <a:latin typeface="Perpetua"/>
                <a:cs typeface="Perpetua"/>
              </a:rPr>
              <a:t>large amount of methane along </a:t>
            </a:r>
            <a:r>
              <a:rPr sz="2600" dirty="0">
                <a:latin typeface="Perpetua"/>
                <a:cs typeface="Perpetua"/>
              </a:rPr>
              <a:t>with CO2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spc="15" dirty="0">
                <a:latin typeface="Perpetua"/>
                <a:cs typeface="Perpetua"/>
              </a:rPr>
              <a:t>H2.These  </a:t>
            </a:r>
            <a:r>
              <a:rPr sz="2600" dirty="0">
                <a:latin typeface="Perpetua"/>
                <a:cs typeface="Perpetua"/>
              </a:rPr>
              <a:t>bacteria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15" dirty="0">
                <a:latin typeface="Perpetua"/>
                <a:cs typeface="Perpetua"/>
              </a:rPr>
              <a:t>collectively </a:t>
            </a:r>
            <a:r>
              <a:rPr sz="2600" spc="-5" dirty="0">
                <a:latin typeface="Perpetua"/>
                <a:cs typeface="Perpetua"/>
              </a:rPr>
              <a:t>called</a:t>
            </a:r>
            <a:r>
              <a:rPr sz="2600" spc="-5" dirty="0">
                <a:solidFill>
                  <a:srgbClr val="CC9900"/>
                </a:solidFill>
                <a:latin typeface="Perpetua"/>
                <a:cs typeface="Perpetua"/>
              </a:rPr>
              <a:t> </a:t>
            </a:r>
            <a:r>
              <a:rPr sz="2600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Perpetua"/>
                <a:cs typeface="Perpetua"/>
                <a:hlinkClick r:id="rId2"/>
              </a:rPr>
              <a:t>methanogens</a:t>
            </a:r>
            <a:r>
              <a:rPr sz="2600" spc="-5" dirty="0">
                <a:latin typeface="Perpetua"/>
                <a:cs typeface="Perpetua"/>
              </a:rPr>
              <a:t>, and one </a:t>
            </a:r>
            <a:r>
              <a:rPr sz="2600" spc="0" dirty="0">
                <a:latin typeface="Perpetua"/>
                <a:cs typeface="Perpetua"/>
              </a:rPr>
              <a:t>such  </a:t>
            </a:r>
            <a:r>
              <a:rPr sz="2600" spc="-5" dirty="0">
                <a:latin typeface="Perpetua"/>
                <a:cs typeface="Perpetua"/>
              </a:rPr>
              <a:t>common </a:t>
            </a:r>
            <a:r>
              <a:rPr sz="2600" dirty="0">
                <a:latin typeface="Perpetua"/>
                <a:cs typeface="Perpetua"/>
              </a:rPr>
              <a:t>bacterium </a:t>
            </a:r>
            <a:r>
              <a:rPr sz="2600" spc="-5" dirty="0">
                <a:latin typeface="Perpetua"/>
                <a:cs typeface="Perpetua"/>
              </a:rPr>
              <a:t>is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solidFill>
                  <a:srgbClr val="00AF50"/>
                </a:solidFill>
                <a:latin typeface="Perpetua"/>
                <a:cs typeface="Perpetua"/>
              </a:rPr>
              <a:t>Methanobacterium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These bacteria </a:t>
            </a:r>
            <a:r>
              <a:rPr sz="2600" spc="-10" dirty="0">
                <a:latin typeface="Perpetua"/>
                <a:cs typeface="Perpetua"/>
              </a:rPr>
              <a:t>are commonly </a:t>
            </a:r>
            <a:r>
              <a:rPr sz="2600" spc="-5" dirty="0">
                <a:latin typeface="Perpetua"/>
                <a:cs typeface="Perpetua"/>
              </a:rPr>
              <a:t>found 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anaerobic </a:t>
            </a:r>
            <a:r>
              <a:rPr sz="2600" spc="-5" dirty="0">
                <a:latin typeface="Perpetua"/>
                <a:cs typeface="Perpetua"/>
              </a:rPr>
              <a:t>sludge </a:t>
            </a:r>
            <a:r>
              <a:rPr sz="2600" dirty="0">
                <a:latin typeface="Perpetua"/>
                <a:cs typeface="Perpetua"/>
              </a:rPr>
              <a:t>during  </a:t>
            </a:r>
            <a:r>
              <a:rPr sz="2600" spc="-15" dirty="0">
                <a:latin typeface="Perpetua"/>
                <a:cs typeface="Perpetua"/>
              </a:rPr>
              <a:t>sewage </a:t>
            </a:r>
            <a:r>
              <a:rPr sz="2600" spc="0" dirty="0">
                <a:latin typeface="Perpetua"/>
                <a:cs typeface="Perpetua"/>
              </a:rPr>
              <a:t>treatment.These </a:t>
            </a:r>
            <a:r>
              <a:rPr sz="2600" dirty="0">
                <a:latin typeface="Perpetua"/>
                <a:cs typeface="Perpetua"/>
              </a:rPr>
              <a:t>bacteria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also present 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0" dirty="0">
                <a:latin typeface="Perpetua"/>
                <a:cs typeface="Perpetua"/>
              </a:rPr>
              <a:t>rumen </a:t>
            </a:r>
            <a:r>
              <a:rPr sz="2600" dirty="0">
                <a:latin typeface="Perpetua"/>
                <a:cs typeface="Perpetua"/>
              </a:rPr>
              <a:t>(a  </a:t>
            </a:r>
            <a:r>
              <a:rPr sz="2600" spc="15" dirty="0">
                <a:latin typeface="Perpetua"/>
                <a:cs typeface="Perpetua"/>
              </a:rPr>
              <a:t>part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dirty="0">
                <a:latin typeface="Perpetua"/>
                <a:cs typeface="Perpetua"/>
              </a:rPr>
              <a:t>stomach) </a:t>
            </a:r>
            <a:r>
              <a:rPr sz="2600" spc="-5" dirty="0">
                <a:latin typeface="Perpetua"/>
                <a:cs typeface="Perpetua"/>
              </a:rPr>
              <a:t>of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cattle.</a:t>
            </a:r>
            <a:endParaRPr sz="2600">
              <a:latin typeface="Perpetua"/>
              <a:cs typeface="Perpetua"/>
            </a:endParaRPr>
          </a:p>
          <a:p>
            <a:pPr marL="287020" marR="59055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lot of cellulosic </a:t>
            </a:r>
            <a:r>
              <a:rPr sz="2600" dirty="0">
                <a:latin typeface="Perpetua"/>
                <a:cs typeface="Perpetua"/>
              </a:rPr>
              <a:t>material </a:t>
            </a:r>
            <a:r>
              <a:rPr sz="2600" spc="-5" dirty="0">
                <a:latin typeface="Perpetua"/>
                <a:cs typeface="Perpetua"/>
              </a:rPr>
              <a:t>present 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food of </a:t>
            </a:r>
            <a:r>
              <a:rPr sz="2600" spc="-10" dirty="0">
                <a:latin typeface="Perpetua"/>
                <a:cs typeface="Perpetua"/>
              </a:rPr>
              <a:t>cattle </a:t>
            </a:r>
            <a:r>
              <a:rPr sz="2600" spc="-5" dirty="0">
                <a:latin typeface="Perpetua"/>
                <a:cs typeface="Perpetua"/>
              </a:rPr>
              <a:t>is </a:t>
            </a:r>
            <a:r>
              <a:rPr sz="2600" spc="-10" dirty="0">
                <a:latin typeface="Perpetua"/>
                <a:cs typeface="Perpetua"/>
              </a:rPr>
              <a:t>also  </a:t>
            </a:r>
            <a:r>
              <a:rPr sz="2600" spc="-5" dirty="0">
                <a:latin typeface="Perpetua"/>
                <a:cs typeface="Perpetua"/>
              </a:rPr>
              <a:t>present 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0" dirty="0">
                <a:solidFill>
                  <a:srgbClr val="00AF50"/>
                </a:solidFill>
                <a:latin typeface="Perpetua"/>
                <a:cs typeface="Perpetua"/>
              </a:rPr>
              <a:t>rumen</a:t>
            </a:r>
            <a:r>
              <a:rPr sz="2600" spc="0" dirty="0">
                <a:latin typeface="Perpetua"/>
                <a:cs typeface="Perpetua"/>
              </a:rPr>
              <a:t>. </a:t>
            </a:r>
            <a:r>
              <a:rPr sz="2600" dirty="0">
                <a:latin typeface="Perpetua"/>
                <a:cs typeface="Perpetua"/>
              </a:rPr>
              <a:t>In </a:t>
            </a:r>
            <a:r>
              <a:rPr sz="2600" spc="0" dirty="0">
                <a:latin typeface="Perpetua"/>
                <a:cs typeface="Perpetua"/>
              </a:rPr>
              <a:t>rumen, </a:t>
            </a:r>
            <a:r>
              <a:rPr sz="2600" dirty="0">
                <a:latin typeface="Perpetua"/>
                <a:cs typeface="Perpetua"/>
              </a:rPr>
              <a:t>these bacteria help </a:t>
            </a: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dirty="0">
                <a:latin typeface="Perpetua"/>
                <a:cs typeface="Perpetua"/>
              </a:rPr>
              <a:t>the  </a:t>
            </a:r>
            <a:r>
              <a:rPr sz="2600" spc="-15" dirty="0">
                <a:latin typeface="Perpetua"/>
                <a:cs typeface="Perpetua"/>
              </a:rPr>
              <a:t>breakdown </a:t>
            </a:r>
            <a:r>
              <a:rPr sz="2600" spc="-5" dirty="0">
                <a:latin typeface="Perpetua"/>
                <a:cs typeface="Perpetua"/>
              </a:rPr>
              <a:t>of cellulose and </a:t>
            </a:r>
            <a:r>
              <a:rPr sz="2600" spc="-30" dirty="0">
                <a:latin typeface="Perpetua"/>
                <a:cs typeface="Perpetua"/>
              </a:rPr>
              <a:t>play </a:t>
            </a:r>
            <a:r>
              <a:rPr sz="2600" spc="-5" dirty="0">
                <a:latin typeface="Perpetua"/>
                <a:cs typeface="Perpetua"/>
              </a:rPr>
              <a:t>an </a:t>
            </a:r>
            <a:r>
              <a:rPr sz="2600" spc="0" dirty="0">
                <a:latin typeface="Perpetua"/>
                <a:cs typeface="Perpetua"/>
              </a:rPr>
              <a:t>important </a:t>
            </a:r>
            <a:r>
              <a:rPr sz="2600" spc="-10" dirty="0">
                <a:latin typeface="Perpetua"/>
                <a:cs typeface="Perpetua"/>
              </a:rPr>
              <a:t>role </a:t>
            </a: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dirty="0">
                <a:latin typeface="Perpetua"/>
                <a:cs typeface="Perpetua"/>
              </a:rPr>
              <a:t>the nutrition  </a:t>
            </a:r>
            <a:r>
              <a:rPr sz="2600" spc="-5" dirty="0">
                <a:latin typeface="Perpetua"/>
                <a:cs typeface="Perpetua"/>
              </a:rPr>
              <a:t>of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cattle.</a:t>
            </a:r>
            <a:endParaRPr sz="2600">
              <a:latin typeface="Perpetua"/>
              <a:cs typeface="Perpetua"/>
            </a:endParaRPr>
          </a:p>
          <a:p>
            <a:pPr marL="287020" marR="16129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Thus,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excreta (dung) of </a:t>
            </a:r>
            <a:r>
              <a:rPr sz="2600" spc="-15" dirty="0">
                <a:latin typeface="Perpetua"/>
                <a:cs typeface="Perpetua"/>
              </a:rPr>
              <a:t>cattle, </a:t>
            </a:r>
            <a:r>
              <a:rPr sz="2600" spc="-10" dirty="0">
                <a:latin typeface="Perpetua"/>
                <a:cs typeface="Perpetua"/>
              </a:rPr>
              <a:t>commonly </a:t>
            </a:r>
            <a:r>
              <a:rPr sz="2600" dirty="0">
                <a:latin typeface="Perpetua"/>
                <a:cs typeface="Perpetua"/>
              </a:rPr>
              <a:t>called </a:t>
            </a:r>
            <a:r>
              <a:rPr sz="2600" spc="-40" dirty="0">
                <a:latin typeface="Perpetua"/>
                <a:cs typeface="Perpetua"/>
              </a:rPr>
              <a:t>gobar, </a:t>
            </a:r>
            <a:r>
              <a:rPr sz="2600" spc="-5" dirty="0">
                <a:latin typeface="Perpetua"/>
                <a:cs typeface="Perpetua"/>
              </a:rPr>
              <a:t>is</a:t>
            </a:r>
            <a:r>
              <a:rPr sz="2600" spc="-254" dirty="0">
                <a:latin typeface="Perpetua"/>
                <a:cs typeface="Perpetua"/>
              </a:rPr>
              <a:t> </a:t>
            </a:r>
            <a:r>
              <a:rPr sz="2600" spc="10" dirty="0">
                <a:latin typeface="Perpetua"/>
                <a:cs typeface="Perpetua"/>
              </a:rPr>
              <a:t>rich  </a:t>
            </a: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dirty="0">
                <a:latin typeface="Perpetua"/>
                <a:cs typeface="Perpetua"/>
              </a:rPr>
              <a:t>these bacteria. Dung can be </a:t>
            </a:r>
            <a:r>
              <a:rPr sz="2600" spc="-5" dirty="0">
                <a:latin typeface="Perpetua"/>
                <a:cs typeface="Perpetua"/>
              </a:rPr>
              <a:t>used for generation of biogas,  </a:t>
            </a:r>
            <a:r>
              <a:rPr sz="2600" spc="-10" dirty="0">
                <a:latin typeface="Perpetua"/>
                <a:cs typeface="Perpetua"/>
              </a:rPr>
              <a:t>commonly </a:t>
            </a:r>
            <a:r>
              <a:rPr sz="2600" spc="-5" dirty="0">
                <a:latin typeface="Perpetua"/>
                <a:cs typeface="Perpetua"/>
              </a:rPr>
              <a:t>called gobar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gas.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71830"/>
            <a:ext cx="7565390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technology </a:t>
            </a:r>
            <a:r>
              <a:rPr sz="2600" spc="-5" dirty="0">
                <a:latin typeface="Perpetua"/>
                <a:cs typeface="Perpetua"/>
              </a:rPr>
              <a:t>of biogas </a:t>
            </a:r>
            <a:r>
              <a:rPr sz="2600" spc="-10" dirty="0">
                <a:latin typeface="Perpetua"/>
                <a:cs typeface="Perpetua"/>
              </a:rPr>
              <a:t>production was </a:t>
            </a:r>
            <a:r>
              <a:rPr sz="2600" spc="-15" dirty="0">
                <a:latin typeface="Perpetua"/>
                <a:cs typeface="Perpetua"/>
              </a:rPr>
              <a:t>developed </a:t>
            </a:r>
            <a:r>
              <a:rPr sz="2600" spc="-5" dirty="0">
                <a:latin typeface="Perpetua"/>
                <a:cs typeface="Perpetua"/>
              </a:rPr>
              <a:t>in India  </a:t>
            </a:r>
            <a:r>
              <a:rPr sz="2600" spc="-15" dirty="0">
                <a:latin typeface="Perpetua"/>
                <a:cs typeface="Perpetua"/>
              </a:rPr>
              <a:t>mainly </a:t>
            </a:r>
            <a:r>
              <a:rPr sz="2600" spc="-5" dirty="0">
                <a:latin typeface="Perpetua"/>
                <a:cs typeface="Perpetua"/>
              </a:rPr>
              <a:t>due </a:t>
            </a:r>
            <a:r>
              <a:rPr sz="2600" dirty="0">
                <a:latin typeface="Perpetua"/>
                <a:cs typeface="Perpetua"/>
              </a:rPr>
              <a:t>to the </a:t>
            </a:r>
            <a:r>
              <a:rPr sz="2600" spc="5" dirty="0">
                <a:latin typeface="Perpetua"/>
                <a:cs typeface="Perpetua"/>
              </a:rPr>
              <a:t>efforts </a:t>
            </a:r>
            <a:r>
              <a:rPr sz="2600" spc="-5" dirty="0">
                <a:latin typeface="Perpetua"/>
                <a:cs typeface="Perpetua"/>
              </a:rPr>
              <a:t>of Indian </a:t>
            </a:r>
            <a:r>
              <a:rPr sz="2600" dirty="0">
                <a:latin typeface="Perpetua"/>
                <a:cs typeface="Perpetua"/>
              </a:rPr>
              <a:t>Agricultural Research  </a:t>
            </a:r>
            <a:r>
              <a:rPr sz="2600" spc="-5" dirty="0">
                <a:latin typeface="Perpetua"/>
                <a:cs typeface="Perpetua"/>
              </a:rPr>
              <a:t>Institute (IARI) and Khadi and </a:t>
            </a:r>
            <a:r>
              <a:rPr sz="2600" spc="-10" dirty="0">
                <a:latin typeface="Perpetua"/>
                <a:cs typeface="Perpetua"/>
              </a:rPr>
              <a:t>Village </a:t>
            </a:r>
            <a:r>
              <a:rPr sz="2600" dirty="0">
                <a:latin typeface="Perpetua"/>
                <a:cs typeface="Perpetua"/>
              </a:rPr>
              <a:t>Industries</a:t>
            </a:r>
            <a:r>
              <a:rPr sz="2600" spc="-26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Commission  </a:t>
            </a:r>
            <a:r>
              <a:rPr sz="2600" dirty="0">
                <a:latin typeface="Perpetua"/>
                <a:cs typeface="Perpetua"/>
              </a:rPr>
              <a:t>(KVIC)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00" y="2286000"/>
            <a:ext cx="5181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073" y="2590800"/>
            <a:ext cx="3101926" cy="3785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95503"/>
            <a:ext cx="7078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696363"/>
                </a:solidFill>
                <a:latin typeface="Franklin Gothic Book"/>
                <a:cs typeface="Franklin Gothic Book"/>
              </a:rPr>
              <a:t>MICROBES </a:t>
            </a:r>
            <a:r>
              <a:rPr sz="3600" b="1" dirty="0">
                <a:solidFill>
                  <a:srgbClr val="696363"/>
                </a:solidFill>
                <a:latin typeface="Franklin Gothic Book"/>
                <a:cs typeface="Franklin Gothic Book"/>
              </a:rPr>
              <a:t>AS </a:t>
            </a:r>
            <a:r>
              <a:rPr sz="3600" b="1" spc="-5" dirty="0">
                <a:solidFill>
                  <a:srgbClr val="696363"/>
                </a:solidFill>
                <a:latin typeface="Franklin Gothic Book"/>
                <a:cs typeface="Franklin Gothic Book"/>
              </a:rPr>
              <a:t>BIOCONTROL</a:t>
            </a:r>
            <a:r>
              <a:rPr sz="3600" b="1" spc="-114" dirty="0">
                <a:solidFill>
                  <a:srgbClr val="696363"/>
                </a:solidFill>
                <a:latin typeface="Franklin Gothic Book"/>
                <a:cs typeface="Franklin Gothic Book"/>
              </a:rPr>
              <a:t> </a:t>
            </a:r>
            <a:r>
              <a:rPr sz="3600" b="1" spc="-20" dirty="0">
                <a:solidFill>
                  <a:srgbClr val="696363"/>
                </a:solidFill>
                <a:latin typeface="Franklin Gothic Book"/>
                <a:cs typeface="Franklin Gothic Book"/>
              </a:rPr>
              <a:t>AGENTS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861025"/>
            <a:ext cx="7976234" cy="55079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40"/>
              </a:spcBef>
              <a:buClr>
                <a:srgbClr val="D24717"/>
              </a:buClr>
              <a:buSzPct val="84375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0AF50"/>
                </a:solidFill>
                <a:latin typeface="Perpetua"/>
                <a:cs typeface="Perpetua"/>
              </a:rPr>
              <a:t>Biological </a:t>
            </a:r>
            <a:r>
              <a:rPr sz="3200" spc="-5" dirty="0">
                <a:solidFill>
                  <a:srgbClr val="00AF50"/>
                </a:solidFill>
                <a:latin typeface="Perpetua"/>
                <a:cs typeface="Perpetua"/>
              </a:rPr>
              <a:t>control of pests and</a:t>
            </a:r>
            <a:r>
              <a:rPr sz="3200" spc="3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Perpetua"/>
                <a:cs typeface="Perpetua"/>
              </a:rPr>
              <a:t>diseases</a:t>
            </a:r>
            <a:endParaRPr sz="3200">
              <a:latin typeface="Perpetua"/>
              <a:cs typeface="Perpetua"/>
            </a:endParaRPr>
          </a:p>
          <a:p>
            <a:pPr marL="287020" marR="126364" indent="-274320">
              <a:lnSpc>
                <a:spcPct val="90100"/>
              </a:lnSpc>
              <a:spcBef>
                <a:spcPts val="69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very familiar </a:t>
            </a:r>
            <a:r>
              <a:rPr sz="2400" dirty="0">
                <a:latin typeface="Perpetua"/>
                <a:cs typeface="Perpetua"/>
              </a:rPr>
              <a:t>beetle with </a:t>
            </a:r>
            <a:r>
              <a:rPr sz="2400" spc="-10" dirty="0">
                <a:latin typeface="Perpetua"/>
                <a:cs typeface="Perpetua"/>
              </a:rPr>
              <a:t>red </a:t>
            </a:r>
            <a:r>
              <a:rPr sz="2400" spc="-5" dirty="0">
                <a:latin typeface="Perpetua"/>
                <a:cs typeface="Perpetua"/>
              </a:rPr>
              <a:t>and black markings </a:t>
            </a:r>
            <a:r>
              <a:rPr sz="2400" dirty="0">
                <a:latin typeface="Perpetua"/>
                <a:cs typeface="Perpetua"/>
              </a:rPr>
              <a:t>– the </a:t>
            </a:r>
            <a:r>
              <a:rPr sz="2400" spc="-5" dirty="0">
                <a:solidFill>
                  <a:srgbClr val="00AFEF"/>
                </a:solidFill>
                <a:latin typeface="Perpetua"/>
                <a:cs typeface="Perpetua"/>
              </a:rPr>
              <a:t>Ladybird,  and Dragonflies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useful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get </a:t>
            </a:r>
            <a:r>
              <a:rPr sz="2400" spc="5" dirty="0">
                <a:latin typeface="Perpetua"/>
                <a:cs typeface="Perpetua"/>
              </a:rPr>
              <a:t>rid </a:t>
            </a:r>
            <a:r>
              <a:rPr sz="2400" spc="-5" dirty="0">
                <a:latin typeface="Perpetua"/>
                <a:cs typeface="Perpetua"/>
              </a:rPr>
              <a:t>of aphids and mosquitoes,  </a:t>
            </a:r>
            <a:r>
              <a:rPr sz="2400" spc="-30" dirty="0">
                <a:latin typeface="Perpetua"/>
                <a:cs typeface="Perpetua"/>
              </a:rPr>
              <a:t>respectively.</a:t>
            </a:r>
            <a:endParaRPr sz="2400">
              <a:latin typeface="Perpetua"/>
              <a:cs typeface="Perpetua"/>
            </a:endParaRPr>
          </a:p>
          <a:p>
            <a:pPr marL="287020" marR="2857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control </a:t>
            </a:r>
            <a:r>
              <a:rPr sz="2400" spc="-15" dirty="0">
                <a:latin typeface="Perpetua"/>
                <a:cs typeface="Perpetua"/>
              </a:rPr>
              <a:t>butterfly </a:t>
            </a:r>
            <a:r>
              <a:rPr sz="2400" dirty="0">
                <a:latin typeface="Perpetua"/>
                <a:cs typeface="Perpetua"/>
              </a:rPr>
              <a:t>caterpillars is the bacteria Bacillus </a:t>
            </a:r>
            <a:r>
              <a:rPr sz="2400" spc="0" dirty="0">
                <a:latin typeface="Perpetua"/>
                <a:cs typeface="Perpetua"/>
              </a:rPr>
              <a:t>thuringiensis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Perpetua"/>
                <a:cs typeface="Perpetua"/>
              </a:rPr>
              <a:t> </a:t>
            </a:r>
            <a:r>
              <a:rPr sz="2400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Perpetua"/>
                <a:cs typeface="Perpetua"/>
                <a:hlinkClick r:id="rId2"/>
              </a:rPr>
              <a:t>Bt-cotton</a:t>
            </a:r>
            <a:r>
              <a:rPr sz="2400" spc="-5" dirty="0">
                <a:latin typeface="Perpetua"/>
                <a:cs typeface="Perpetua"/>
              </a:rPr>
              <a:t>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00AFEF"/>
                </a:solidFill>
                <a:latin typeface="Perpetua"/>
                <a:cs typeface="Perpetua"/>
              </a:rPr>
              <a:t>Trichoderma </a:t>
            </a:r>
            <a:r>
              <a:rPr sz="2400" dirty="0">
                <a:latin typeface="Perpetua"/>
                <a:cs typeface="Perpetua"/>
              </a:rPr>
              <a:t>species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free-living </a:t>
            </a:r>
            <a:r>
              <a:rPr sz="2400" spc="0" dirty="0">
                <a:latin typeface="Perpetua"/>
                <a:cs typeface="Perpetua"/>
              </a:rPr>
              <a:t>fungi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15" dirty="0">
                <a:latin typeface="Perpetua"/>
                <a:cs typeface="Perpetua"/>
              </a:rPr>
              <a:t>are very </a:t>
            </a:r>
            <a:r>
              <a:rPr sz="2400" dirty="0">
                <a:latin typeface="Perpetua"/>
                <a:cs typeface="Perpetua"/>
              </a:rPr>
              <a:t>common </a:t>
            </a:r>
            <a:r>
              <a:rPr sz="2400" spc="-5" dirty="0">
                <a:latin typeface="Perpetua"/>
                <a:cs typeface="Perpetua"/>
              </a:rPr>
              <a:t>in </a:t>
            </a:r>
            <a:r>
              <a:rPr sz="2400" dirty="0">
                <a:latin typeface="Perpetua"/>
                <a:cs typeface="Perpetua"/>
              </a:rPr>
              <a:t>the  </a:t>
            </a:r>
            <a:r>
              <a:rPr sz="2400" spc="-10" dirty="0">
                <a:latin typeface="Perpetua"/>
                <a:cs typeface="Perpetua"/>
              </a:rPr>
              <a:t>root </a:t>
            </a:r>
            <a:r>
              <a:rPr sz="2400" spc="0" dirty="0">
                <a:latin typeface="Perpetua"/>
                <a:cs typeface="Perpetua"/>
              </a:rPr>
              <a:t>ecosystems.They </a:t>
            </a:r>
            <a:r>
              <a:rPr sz="2400" spc="-10" dirty="0">
                <a:latin typeface="Perpetua"/>
                <a:cs typeface="Perpetua"/>
              </a:rPr>
              <a:t>are effective </a:t>
            </a:r>
            <a:r>
              <a:rPr sz="2400" spc="-5" dirty="0">
                <a:latin typeface="Perpetua"/>
                <a:cs typeface="Perpetua"/>
              </a:rPr>
              <a:t>biocontrol agents of </a:t>
            </a:r>
            <a:r>
              <a:rPr sz="2400" spc="-15" dirty="0">
                <a:latin typeface="Perpetua"/>
                <a:cs typeface="Perpetua"/>
              </a:rPr>
              <a:t>several </a:t>
            </a:r>
            <a:r>
              <a:rPr sz="2400" spc="-5" dirty="0">
                <a:latin typeface="Perpetua"/>
                <a:cs typeface="Perpetua"/>
              </a:rPr>
              <a:t>plant  </a:t>
            </a:r>
            <a:r>
              <a:rPr sz="2400" spc="-10" dirty="0">
                <a:latin typeface="Perpetua"/>
                <a:cs typeface="Perpetua"/>
              </a:rPr>
              <a:t>pathogens.</a:t>
            </a:r>
            <a:endParaRPr sz="2400">
              <a:latin typeface="Perpetua"/>
              <a:cs typeface="Perpetua"/>
            </a:endParaRPr>
          </a:p>
          <a:p>
            <a:pPr marL="287020" marR="138430" indent="-274320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00AFEF"/>
                </a:solidFill>
                <a:latin typeface="Perpetua"/>
                <a:cs typeface="Perpetua"/>
              </a:rPr>
              <a:t>Baculoviruses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pathogens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attack insects and other arthropods.  </a:t>
            </a:r>
            <a:r>
              <a:rPr sz="2400" dirty="0">
                <a:latin typeface="Perpetua"/>
                <a:cs typeface="Perpetua"/>
              </a:rPr>
              <a:t>The majority </a:t>
            </a:r>
            <a:r>
              <a:rPr sz="2400" spc="-5" dirty="0">
                <a:latin typeface="Perpetua"/>
                <a:cs typeface="Perpetua"/>
              </a:rPr>
              <a:t>of baculoviruses used as </a:t>
            </a:r>
            <a:r>
              <a:rPr sz="2400" dirty="0">
                <a:latin typeface="Perpetua"/>
                <a:cs typeface="Perpetua"/>
              </a:rPr>
              <a:t>biological </a:t>
            </a:r>
            <a:r>
              <a:rPr sz="2400" spc="-5" dirty="0">
                <a:latin typeface="Perpetua"/>
                <a:cs typeface="Perpetua"/>
              </a:rPr>
              <a:t>control agents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in  </a:t>
            </a:r>
            <a:r>
              <a:rPr sz="2400" dirty="0">
                <a:latin typeface="Perpetua"/>
                <a:cs typeface="Perpetua"/>
              </a:rPr>
              <a:t>the genus </a:t>
            </a:r>
            <a:r>
              <a:rPr sz="2400" spc="-5" dirty="0">
                <a:latin typeface="Perpetua"/>
                <a:cs typeface="Perpetua"/>
              </a:rPr>
              <a:t>Nucleopolyhedrovirus.These </a:t>
            </a:r>
            <a:r>
              <a:rPr sz="2400" spc="0" dirty="0">
                <a:latin typeface="Perpetua"/>
                <a:cs typeface="Perpetua"/>
              </a:rPr>
              <a:t>viruses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dirty="0">
                <a:latin typeface="Perpetua"/>
                <a:cs typeface="Perpetua"/>
              </a:rPr>
              <a:t>excellent  </a:t>
            </a:r>
            <a:r>
              <a:rPr sz="2400" spc="-5" dirty="0">
                <a:latin typeface="Perpetua"/>
                <a:cs typeface="Perpetua"/>
              </a:rPr>
              <a:t>candidates </a:t>
            </a:r>
            <a:r>
              <a:rPr sz="2400" dirty="0">
                <a:latin typeface="Perpetua"/>
                <a:cs typeface="Perpetua"/>
              </a:rPr>
              <a:t>for species-specific, </a:t>
            </a:r>
            <a:r>
              <a:rPr sz="2400" spc="-10" dirty="0">
                <a:latin typeface="Perpetua"/>
                <a:cs typeface="Perpetua"/>
              </a:rPr>
              <a:t>narrow </a:t>
            </a:r>
            <a:r>
              <a:rPr sz="2400" dirty="0">
                <a:latin typeface="Perpetua"/>
                <a:cs typeface="Perpetua"/>
              </a:rPr>
              <a:t>spectrum </a:t>
            </a:r>
            <a:r>
              <a:rPr sz="2400" spc="-5" dirty="0">
                <a:latin typeface="Perpetua"/>
                <a:cs typeface="Perpetua"/>
              </a:rPr>
              <a:t>insecticidal  applications.They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</a:t>
            </a:r>
            <a:r>
              <a:rPr sz="2400" spc="-15" dirty="0">
                <a:latin typeface="Perpetua"/>
                <a:cs typeface="Perpetua"/>
              </a:rPr>
              <a:t>shown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spc="-5" dirty="0">
                <a:latin typeface="Perpetua"/>
                <a:cs typeface="Perpetua"/>
              </a:rPr>
              <a:t>no </a:t>
            </a:r>
            <a:r>
              <a:rPr sz="2400" spc="-15" dirty="0">
                <a:latin typeface="Perpetua"/>
                <a:cs typeface="Perpetua"/>
              </a:rPr>
              <a:t>negative </a:t>
            </a:r>
            <a:r>
              <a:rPr sz="2400" spc="-5" dirty="0">
                <a:latin typeface="Perpetua"/>
                <a:cs typeface="Perpetua"/>
              </a:rPr>
              <a:t>impacts on  plants, mammals, birds, </a:t>
            </a:r>
            <a:r>
              <a:rPr sz="2400" dirty="0">
                <a:latin typeface="Perpetua"/>
                <a:cs typeface="Perpetua"/>
              </a:rPr>
              <a:t>fish </a:t>
            </a:r>
            <a:r>
              <a:rPr sz="2400" spc="-5" dirty="0">
                <a:latin typeface="Perpetua"/>
                <a:cs typeface="Perpetua"/>
              </a:rPr>
              <a:t>or </a:t>
            </a:r>
            <a:r>
              <a:rPr sz="2400" spc="-25" dirty="0">
                <a:latin typeface="Perpetua"/>
                <a:cs typeface="Perpetua"/>
              </a:rPr>
              <a:t>even </a:t>
            </a:r>
            <a:r>
              <a:rPr sz="2400" dirty="0">
                <a:latin typeface="Perpetua"/>
                <a:cs typeface="Perpetua"/>
              </a:rPr>
              <a:t>on non-target</a:t>
            </a:r>
            <a:r>
              <a:rPr sz="2400" spc="-35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insects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0"/>
            <a:ext cx="5410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0"/>
            <a:ext cx="29718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4495800"/>
            <a:ext cx="4572000" cy="2362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72872"/>
            <a:ext cx="469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Franklin Gothic Book"/>
                <a:cs typeface="Franklin Gothic Book"/>
              </a:rPr>
              <a:t>MICROBES AS</a:t>
            </a:r>
            <a:r>
              <a:rPr sz="2800" b="1" spc="-75" dirty="0">
                <a:latin typeface="Franklin Gothic Book"/>
                <a:cs typeface="Franklin Gothic Book"/>
              </a:rPr>
              <a:t> </a:t>
            </a:r>
            <a:r>
              <a:rPr sz="2800" b="1" spc="-5" dirty="0">
                <a:latin typeface="Franklin Gothic Book"/>
                <a:cs typeface="Franklin Gothic Book"/>
              </a:rPr>
              <a:t>BIOFERTILISERS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580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27075" algn="l"/>
              </a:tabLst>
            </a:pPr>
            <a:r>
              <a:rPr spc="5" dirty="0"/>
              <a:t>Biofertilisers </a:t>
            </a:r>
            <a:r>
              <a:rPr spc="-10" dirty="0"/>
              <a:t>are </a:t>
            </a:r>
            <a:r>
              <a:rPr spc="-5" dirty="0"/>
              <a:t>organisms </a:t>
            </a:r>
            <a:r>
              <a:rPr spc="-10" dirty="0"/>
              <a:t>that </a:t>
            </a:r>
            <a:r>
              <a:rPr spc="5" dirty="0"/>
              <a:t>enrich </a:t>
            </a:r>
            <a:r>
              <a:rPr dirty="0"/>
              <a:t>the nutrient quality </a:t>
            </a:r>
            <a:r>
              <a:rPr spc="-5" dirty="0"/>
              <a:t>of  </a:t>
            </a:r>
            <a:r>
              <a:rPr dirty="0"/>
              <a:t>the </a:t>
            </a:r>
            <a:r>
              <a:rPr spc="15" dirty="0"/>
              <a:t>soil.The </a:t>
            </a:r>
            <a:r>
              <a:rPr spc="-5" dirty="0"/>
              <a:t>main sources of </a:t>
            </a:r>
            <a:r>
              <a:rPr spc="5" dirty="0"/>
              <a:t>biofertilisers </a:t>
            </a:r>
            <a:r>
              <a:rPr spc="-10" dirty="0"/>
              <a:t>are </a:t>
            </a:r>
            <a:r>
              <a:rPr dirty="0">
                <a:solidFill>
                  <a:srgbClr val="00AF50"/>
                </a:solidFill>
              </a:rPr>
              <a:t>bacteria, fungi  </a:t>
            </a:r>
            <a:r>
              <a:rPr spc="-5" dirty="0">
                <a:solidFill>
                  <a:srgbClr val="00AF50"/>
                </a:solidFill>
              </a:rPr>
              <a:t>and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cyanobacteria</a:t>
            </a:r>
          </a:p>
          <a:p>
            <a:pPr marL="725805" marR="17907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27075" algn="l"/>
              </a:tabLst>
            </a:pPr>
            <a:r>
              <a:rPr spc="-5" dirty="0"/>
              <a:t>Rhizobium,</a:t>
            </a:r>
            <a:r>
              <a:rPr spc="-475" dirty="0"/>
              <a:t> </a:t>
            </a:r>
            <a:r>
              <a:rPr dirty="0"/>
              <a:t>Azospirillum </a:t>
            </a:r>
            <a:r>
              <a:rPr spc="-5" dirty="0"/>
              <a:t>and Azotobacter </a:t>
            </a:r>
            <a:r>
              <a:rPr dirty="0"/>
              <a:t>– bacteria help </a:t>
            </a:r>
            <a:r>
              <a:rPr spc="-5" dirty="0"/>
              <a:t>in  </a:t>
            </a:r>
            <a:r>
              <a:rPr spc="-10" dirty="0"/>
              <a:t>nitrogen</a:t>
            </a:r>
            <a:r>
              <a:rPr spc="-20" dirty="0"/>
              <a:t> </a:t>
            </a:r>
            <a:r>
              <a:rPr spc="-5" dirty="0"/>
              <a:t>fixation</a:t>
            </a:r>
          </a:p>
          <a:p>
            <a:pPr marL="72580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27075" algn="l"/>
              </a:tabLst>
            </a:pPr>
            <a:r>
              <a:rPr dirty="0"/>
              <a:t>Mycorrhiza </a:t>
            </a:r>
            <a:r>
              <a:rPr spc="-5" dirty="0"/>
              <a:t>as </a:t>
            </a:r>
            <a:r>
              <a:rPr dirty="0"/>
              <a:t>fungi</a:t>
            </a:r>
          </a:p>
          <a:p>
            <a:pPr marL="72580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27075" algn="l"/>
              </a:tabLst>
            </a:pPr>
            <a:r>
              <a:rPr spc="-5" dirty="0"/>
              <a:t>Cyanobacteria </a:t>
            </a:r>
            <a:r>
              <a:rPr spc="-10" dirty="0"/>
              <a:t>are autotrophic microbes widely </a:t>
            </a:r>
            <a:r>
              <a:rPr spc="-5" dirty="0"/>
              <a:t>distributed in  </a:t>
            </a:r>
            <a:r>
              <a:rPr spc="-10" dirty="0"/>
              <a:t>aquatic </a:t>
            </a:r>
            <a:r>
              <a:rPr spc="-5" dirty="0"/>
              <a:t>and </a:t>
            </a:r>
            <a:r>
              <a:rPr dirty="0"/>
              <a:t>terrestrial </a:t>
            </a:r>
            <a:r>
              <a:rPr spc="-10" dirty="0"/>
              <a:t>environments </a:t>
            </a:r>
            <a:r>
              <a:rPr spc="-15" dirty="0"/>
              <a:t>many </a:t>
            </a:r>
            <a:r>
              <a:rPr spc="-5" dirty="0"/>
              <a:t>of </a:t>
            </a:r>
            <a:r>
              <a:rPr spc="0" dirty="0"/>
              <a:t>which </a:t>
            </a:r>
            <a:r>
              <a:rPr dirty="0"/>
              <a:t>can fix  atmospheric </a:t>
            </a:r>
            <a:r>
              <a:rPr spc="-10" dirty="0"/>
              <a:t>nitrogen, </a:t>
            </a:r>
            <a:r>
              <a:rPr spc="-75" dirty="0"/>
              <a:t>e.g. </a:t>
            </a:r>
            <a:r>
              <a:rPr spc="-5" dirty="0"/>
              <a:t>Anabaena, </a:t>
            </a:r>
            <a:r>
              <a:rPr dirty="0"/>
              <a:t>Nostoc, </a:t>
            </a:r>
            <a:r>
              <a:rPr spc="-5" dirty="0"/>
              <a:t>Oscillatoria,  </a:t>
            </a:r>
            <a:r>
              <a:rPr spc="-10" dirty="0"/>
              <a:t>etc. </a:t>
            </a:r>
            <a:r>
              <a:rPr dirty="0"/>
              <a:t>In </a:t>
            </a:r>
            <a:r>
              <a:rPr spc="-15" dirty="0"/>
              <a:t>paddy </a:t>
            </a:r>
            <a:r>
              <a:rPr dirty="0"/>
              <a:t>fields, </a:t>
            </a:r>
            <a:r>
              <a:rPr spc="-5" dirty="0"/>
              <a:t>cyanobacteria </a:t>
            </a:r>
            <a:r>
              <a:rPr spc="5" dirty="0"/>
              <a:t>serve </a:t>
            </a:r>
            <a:r>
              <a:rPr spc="-5" dirty="0"/>
              <a:t>as </a:t>
            </a:r>
            <a:r>
              <a:rPr dirty="0"/>
              <a:t>an </a:t>
            </a:r>
            <a:r>
              <a:rPr spc="0" dirty="0"/>
              <a:t>important  biofertiliser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51459"/>
            <a:ext cx="749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Franklin Gothic Book"/>
                <a:cs typeface="Franklin Gothic Book"/>
              </a:rPr>
              <a:t>MICROBES </a:t>
            </a:r>
            <a:r>
              <a:rPr sz="3600" b="1" spc="-5" dirty="0">
                <a:latin typeface="Franklin Gothic Book"/>
                <a:cs typeface="Franklin Gothic Book"/>
              </a:rPr>
              <a:t>IN </a:t>
            </a:r>
            <a:r>
              <a:rPr sz="3600" b="1" dirty="0">
                <a:latin typeface="Franklin Gothic Book"/>
                <a:cs typeface="Franklin Gothic Book"/>
              </a:rPr>
              <a:t>HOUSEHOLD</a:t>
            </a:r>
            <a:r>
              <a:rPr sz="3600" b="1" spc="-100" dirty="0">
                <a:latin typeface="Franklin Gothic Book"/>
                <a:cs typeface="Franklin Gothic Book"/>
              </a:rPr>
              <a:t> </a:t>
            </a:r>
            <a:r>
              <a:rPr sz="3600" b="1" spc="-10" dirty="0">
                <a:latin typeface="Franklin Gothic Book"/>
                <a:cs typeface="Franklin Gothic Book"/>
              </a:rPr>
              <a:t>PRODUCTS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97775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3685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Micro-organisms </a:t>
            </a:r>
            <a:r>
              <a:rPr sz="2600" spc="0" dirty="0">
                <a:latin typeface="Perpetua"/>
                <a:cs typeface="Perpetua"/>
              </a:rPr>
              <a:t>such </a:t>
            </a:r>
            <a:r>
              <a:rPr sz="2600" spc="-5" dirty="0">
                <a:latin typeface="Perpetua"/>
                <a:cs typeface="Perpetua"/>
              </a:rPr>
              <a:t>as Lactobacillus and </a:t>
            </a:r>
            <a:r>
              <a:rPr sz="2600" dirty="0">
                <a:latin typeface="Perpetua"/>
                <a:cs typeface="Perpetua"/>
              </a:rPr>
              <a:t>others </a:t>
            </a:r>
            <a:r>
              <a:rPr sz="2600" spc="-10" dirty="0">
                <a:latin typeface="Perpetua"/>
                <a:cs typeface="Perpetua"/>
              </a:rPr>
              <a:t>commonly  </a:t>
            </a:r>
            <a:r>
              <a:rPr sz="2600" spc="-5" dirty="0">
                <a:latin typeface="Perpetua"/>
                <a:cs typeface="Perpetua"/>
              </a:rPr>
              <a:t>called lactic acid </a:t>
            </a:r>
            <a:r>
              <a:rPr sz="2600" dirty="0">
                <a:latin typeface="Perpetua"/>
                <a:cs typeface="Perpetua"/>
              </a:rPr>
              <a:t>bacteria (LAB) </a:t>
            </a:r>
            <a:r>
              <a:rPr sz="2600" spc="-20" dirty="0">
                <a:latin typeface="Perpetua"/>
                <a:cs typeface="Perpetua"/>
              </a:rPr>
              <a:t>grow </a:t>
            </a:r>
            <a:r>
              <a:rPr sz="2600" dirty="0">
                <a:latin typeface="Perpetua"/>
                <a:cs typeface="Perpetua"/>
              </a:rPr>
              <a:t>in </a:t>
            </a:r>
            <a:r>
              <a:rPr sz="2600" spc="-5" dirty="0">
                <a:latin typeface="Perpetua"/>
                <a:cs typeface="Perpetua"/>
              </a:rPr>
              <a:t>milk and convert it 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curd. </a:t>
            </a:r>
            <a:r>
              <a:rPr sz="2600" dirty="0">
                <a:latin typeface="Perpetua"/>
                <a:cs typeface="Perpetua"/>
              </a:rPr>
              <a:t>LAB </a:t>
            </a:r>
            <a:r>
              <a:rPr sz="2600" spc="-10" dirty="0">
                <a:latin typeface="Perpetua"/>
                <a:cs typeface="Perpetua"/>
              </a:rPr>
              <a:t>produce </a:t>
            </a:r>
            <a:r>
              <a:rPr sz="2600" spc="-5" dirty="0">
                <a:latin typeface="Perpetua"/>
                <a:cs typeface="Perpetua"/>
              </a:rPr>
              <a:t>acids </a:t>
            </a:r>
            <a:r>
              <a:rPr sz="2600" spc="-10" dirty="0">
                <a:latin typeface="Perpetua"/>
                <a:cs typeface="Perpetua"/>
              </a:rPr>
              <a:t>that coagulate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dirty="0">
                <a:latin typeface="Perpetua"/>
                <a:cs typeface="Perpetua"/>
              </a:rPr>
              <a:t>partially </a:t>
            </a:r>
            <a:r>
              <a:rPr sz="2600" spc="-5" dirty="0">
                <a:latin typeface="Perpetua"/>
                <a:cs typeface="Perpetua"/>
              </a:rPr>
              <a:t>digest 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milk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proteins.</a:t>
            </a:r>
            <a:endParaRPr sz="2600">
              <a:latin typeface="Perpetua"/>
              <a:cs typeface="Perpetua"/>
            </a:endParaRPr>
          </a:p>
          <a:p>
            <a:pPr marL="286385" marR="7874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60045" algn="l"/>
                <a:tab pos="360680" algn="l"/>
              </a:tabLst>
            </a:pPr>
            <a:r>
              <a:rPr sz="2600" dirty="0">
                <a:latin typeface="Perpetua"/>
                <a:cs typeface="Perpetua"/>
              </a:rPr>
              <a:t>It </a:t>
            </a:r>
            <a:r>
              <a:rPr sz="2600" spc="-5" dirty="0">
                <a:latin typeface="Perpetua"/>
                <a:cs typeface="Perpetua"/>
              </a:rPr>
              <a:t>also </a:t>
            </a:r>
            <a:r>
              <a:rPr sz="2600" spc="-25" dirty="0">
                <a:latin typeface="Perpetua"/>
                <a:cs typeface="Perpetua"/>
              </a:rPr>
              <a:t>improves </a:t>
            </a:r>
            <a:r>
              <a:rPr sz="2600" spc="-5" dirty="0">
                <a:latin typeface="Perpetua"/>
                <a:cs typeface="Perpetua"/>
              </a:rPr>
              <a:t>its nutritional quality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increasing </a:t>
            </a:r>
            <a:r>
              <a:rPr sz="2600" dirty="0">
                <a:latin typeface="Perpetua"/>
                <a:cs typeface="Perpetua"/>
              </a:rPr>
              <a:t>vitamin  B12. In </a:t>
            </a:r>
            <a:r>
              <a:rPr sz="2600" spc="-5" dirty="0">
                <a:latin typeface="Perpetua"/>
                <a:cs typeface="Perpetua"/>
              </a:rPr>
              <a:t>our </a:t>
            </a:r>
            <a:r>
              <a:rPr sz="2600" dirty="0">
                <a:latin typeface="Perpetua"/>
                <a:cs typeface="Perpetua"/>
              </a:rPr>
              <a:t>stomach </a:t>
            </a:r>
            <a:r>
              <a:rPr sz="2600" spc="-20" dirty="0">
                <a:latin typeface="Perpetua"/>
                <a:cs typeface="Perpetua"/>
              </a:rPr>
              <a:t>too, </a:t>
            </a:r>
            <a:r>
              <a:rPr sz="2600" dirty="0">
                <a:latin typeface="Perpetua"/>
                <a:cs typeface="Perpetua"/>
              </a:rPr>
              <a:t>the LAB </a:t>
            </a:r>
            <a:r>
              <a:rPr sz="2600" spc="-30" dirty="0">
                <a:latin typeface="Perpetua"/>
                <a:cs typeface="Perpetua"/>
              </a:rPr>
              <a:t>play </a:t>
            </a:r>
            <a:r>
              <a:rPr sz="2600" spc="-10" dirty="0">
                <a:latin typeface="Perpetua"/>
                <a:cs typeface="Perpetua"/>
              </a:rPr>
              <a:t>very </a:t>
            </a:r>
            <a:r>
              <a:rPr sz="2600" spc="-5" dirty="0">
                <a:latin typeface="Perpetua"/>
                <a:cs typeface="Perpetua"/>
              </a:rPr>
              <a:t>beneficial </a:t>
            </a:r>
            <a:r>
              <a:rPr sz="2600" spc="-10" dirty="0">
                <a:latin typeface="Perpetua"/>
                <a:cs typeface="Perpetua"/>
              </a:rPr>
              <a:t>role </a:t>
            </a:r>
            <a:r>
              <a:rPr sz="2600" spc="-5" dirty="0">
                <a:latin typeface="Perpetua"/>
                <a:cs typeface="Perpetua"/>
              </a:rPr>
              <a:t>in  </a:t>
            </a:r>
            <a:r>
              <a:rPr sz="2600" spc="0" dirty="0">
                <a:latin typeface="Perpetua"/>
                <a:cs typeface="Perpetua"/>
              </a:rPr>
              <a:t>checking </a:t>
            </a:r>
            <a:r>
              <a:rPr sz="2600" spc="-5" dirty="0">
                <a:latin typeface="Perpetua"/>
                <a:cs typeface="Perpetua"/>
              </a:rPr>
              <a:t>disease causing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microbes.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239"/>
            <a:ext cx="7600950" cy="3104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dosa and idli is also </a:t>
            </a:r>
            <a:r>
              <a:rPr sz="2600" spc="0" dirty="0">
                <a:latin typeface="Perpetua"/>
                <a:cs typeface="Perpetua"/>
              </a:rPr>
              <a:t>fermented </a:t>
            </a:r>
            <a:r>
              <a:rPr sz="2600" spc="-30" dirty="0">
                <a:latin typeface="Perpetua"/>
                <a:cs typeface="Perpetua"/>
              </a:rPr>
              <a:t>by </a:t>
            </a:r>
            <a:r>
              <a:rPr sz="2600" dirty="0">
                <a:latin typeface="Perpetua"/>
                <a:cs typeface="Perpetua"/>
              </a:rPr>
              <a:t>bacteria.</a:t>
            </a:r>
            <a:endParaRPr sz="2600">
              <a:latin typeface="Perpetua"/>
              <a:cs typeface="Perpetua"/>
            </a:endParaRPr>
          </a:p>
          <a:p>
            <a:pPr marL="286385" marR="52641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dough,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spc="-5" dirty="0">
                <a:latin typeface="Perpetua"/>
                <a:cs typeface="Perpetua"/>
              </a:rPr>
              <a:t>is used for making bread, is</a:t>
            </a:r>
            <a:r>
              <a:rPr sz="2600" spc="-254" dirty="0">
                <a:latin typeface="Perpetua"/>
                <a:cs typeface="Perpetua"/>
              </a:rPr>
              <a:t> </a:t>
            </a:r>
            <a:r>
              <a:rPr sz="2600" spc="0" dirty="0">
                <a:latin typeface="Perpetua"/>
                <a:cs typeface="Perpetua"/>
              </a:rPr>
              <a:t>fermented  </a:t>
            </a:r>
            <a:r>
              <a:rPr sz="2600" spc="-5" dirty="0">
                <a:latin typeface="Perpetua"/>
                <a:cs typeface="Perpetua"/>
              </a:rPr>
              <a:t>using </a:t>
            </a:r>
            <a:r>
              <a:rPr sz="2600" spc="-40" dirty="0">
                <a:latin typeface="Perpetua"/>
                <a:cs typeface="Perpetua"/>
              </a:rPr>
              <a:t>baker’s </a:t>
            </a:r>
            <a:r>
              <a:rPr sz="2600" spc="-10" dirty="0">
                <a:latin typeface="Perpetua"/>
                <a:cs typeface="Perpetua"/>
              </a:rPr>
              <a:t>yeast (Saccharomyces</a:t>
            </a:r>
            <a:r>
              <a:rPr sz="2600" spc="3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cerevisiae).</a:t>
            </a:r>
            <a:endParaRPr sz="2600">
              <a:latin typeface="Perpetua"/>
              <a:cs typeface="Perpetua"/>
            </a:endParaRPr>
          </a:p>
          <a:p>
            <a:pPr marL="286385" marR="410209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number of </a:t>
            </a:r>
            <a:r>
              <a:rPr sz="2600" spc="-10" dirty="0">
                <a:latin typeface="Perpetua"/>
                <a:cs typeface="Perpetua"/>
              </a:rPr>
              <a:t>traditional </a:t>
            </a:r>
            <a:r>
              <a:rPr sz="2600" dirty="0">
                <a:latin typeface="Perpetua"/>
                <a:cs typeface="Perpetua"/>
              </a:rPr>
              <a:t>drinks </a:t>
            </a:r>
            <a:r>
              <a:rPr sz="2600" spc="-5" dirty="0">
                <a:latin typeface="Perpetua"/>
                <a:cs typeface="Perpetua"/>
              </a:rPr>
              <a:t>and foods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also made </a:t>
            </a:r>
            <a:r>
              <a:rPr sz="2600" spc="-25" dirty="0">
                <a:latin typeface="Perpetua"/>
                <a:cs typeface="Perpetua"/>
              </a:rPr>
              <a:t>by  </a:t>
            </a:r>
            <a:r>
              <a:rPr sz="2600" dirty="0">
                <a:latin typeface="Perpetua"/>
                <a:cs typeface="Perpetua"/>
              </a:rPr>
              <a:t>fermentation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the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microbes.</a:t>
            </a:r>
            <a:endParaRPr sz="2600">
              <a:latin typeface="Perpetua"/>
              <a:cs typeface="Perpetua"/>
            </a:endParaRPr>
          </a:p>
          <a:p>
            <a:pPr marL="326390" indent="-31369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26390" algn="l"/>
                <a:tab pos="327025" algn="l"/>
              </a:tabLst>
            </a:pPr>
            <a:r>
              <a:rPr sz="2600" spc="-55" dirty="0">
                <a:latin typeface="Perpetua"/>
                <a:cs typeface="Perpetua"/>
              </a:rPr>
              <a:t>‘Toddy’,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traditional </a:t>
            </a:r>
            <a:r>
              <a:rPr sz="2600" spc="0" dirty="0">
                <a:latin typeface="Perpetua"/>
                <a:cs typeface="Perpetua"/>
              </a:rPr>
              <a:t>drink </a:t>
            </a:r>
            <a:r>
              <a:rPr sz="2600" spc="-5" dirty="0">
                <a:latin typeface="Perpetua"/>
                <a:cs typeface="Perpetua"/>
              </a:rPr>
              <a:t>of some </a:t>
            </a:r>
            <a:r>
              <a:rPr sz="2600" spc="10" dirty="0">
                <a:latin typeface="Perpetua"/>
                <a:cs typeface="Perpetua"/>
              </a:rPr>
              <a:t>parts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spc="0" dirty="0">
                <a:latin typeface="Perpetua"/>
                <a:cs typeface="Perpetua"/>
              </a:rPr>
              <a:t>southern </a:t>
            </a:r>
            <a:r>
              <a:rPr sz="2600" spc="-5" dirty="0">
                <a:latin typeface="Perpetua"/>
                <a:cs typeface="Perpetua"/>
              </a:rPr>
              <a:t>India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is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latin typeface="Perpetua"/>
                <a:cs typeface="Perpetua"/>
              </a:rPr>
              <a:t>made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dirty="0">
                <a:latin typeface="Perpetua"/>
                <a:cs typeface="Perpetua"/>
              </a:rPr>
              <a:t>fermenting </a:t>
            </a:r>
            <a:r>
              <a:rPr sz="2600" spc="-5" dirty="0">
                <a:latin typeface="Perpetua"/>
                <a:cs typeface="Perpetua"/>
              </a:rPr>
              <a:t>sap </a:t>
            </a:r>
            <a:r>
              <a:rPr sz="2600" spc="-10" dirty="0">
                <a:latin typeface="Perpetua"/>
                <a:cs typeface="Perpetua"/>
              </a:rPr>
              <a:t>from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palms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64755" cy="3821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Microbes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also used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0" dirty="0">
                <a:latin typeface="Perpetua"/>
                <a:cs typeface="Perpetua"/>
              </a:rPr>
              <a:t>ferment </a:t>
            </a:r>
            <a:r>
              <a:rPr sz="2600" dirty="0">
                <a:latin typeface="Perpetua"/>
                <a:cs typeface="Perpetua"/>
              </a:rPr>
              <a:t>fish, </a:t>
            </a:r>
            <a:r>
              <a:rPr sz="2600" spc="-20" dirty="0">
                <a:latin typeface="Perpetua"/>
                <a:cs typeface="Perpetua"/>
              </a:rPr>
              <a:t>soyabean </a:t>
            </a:r>
            <a:r>
              <a:rPr sz="2600" spc="-5" dirty="0">
                <a:latin typeface="Perpetua"/>
                <a:cs typeface="Perpetua"/>
              </a:rPr>
              <a:t>and</a:t>
            </a:r>
            <a:r>
              <a:rPr sz="2600" spc="-13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bamboo  </a:t>
            </a:r>
            <a:r>
              <a:rPr sz="2600" spc="-5" dirty="0">
                <a:latin typeface="Perpetua"/>
                <a:cs typeface="Perpetua"/>
              </a:rPr>
              <a:t>shoots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5" dirty="0">
                <a:latin typeface="Perpetua"/>
                <a:cs typeface="Perpetua"/>
              </a:rPr>
              <a:t>make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foods.</a:t>
            </a:r>
            <a:endParaRPr sz="2600">
              <a:latin typeface="Perpetua"/>
              <a:cs typeface="Perpetua"/>
            </a:endParaRPr>
          </a:p>
          <a:p>
            <a:pPr marL="286385" marR="4368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Cheese, </a:t>
            </a:r>
            <a:r>
              <a:rPr sz="2600" spc="-5" dirty="0">
                <a:latin typeface="Perpetua"/>
                <a:cs typeface="Perpetua"/>
              </a:rPr>
              <a:t>is one of the oldest food items in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spc="-10" dirty="0">
                <a:latin typeface="Perpetua"/>
                <a:cs typeface="Perpetua"/>
              </a:rPr>
              <a:t>microbes  </a:t>
            </a:r>
            <a:r>
              <a:rPr sz="2600" spc="-30" dirty="0">
                <a:latin typeface="Perpetua"/>
                <a:cs typeface="Perpetua"/>
              </a:rPr>
              <a:t>were </a:t>
            </a:r>
            <a:r>
              <a:rPr sz="2600" spc="-5" dirty="0">
                <a:latin typeface="Perpetua"/>
                <a:cs typeface="Perpetua"/>
              </a:rPr>
              <a:t>used.</a:t>
            </a:r>
            <a:endParaRPr sz="2600">
              <a:latin typeface="Perpetua"/>
              <a:cs typeface="Perpetua"/>
            </a:endParaRPr>
          </a:p>
          <a:p>
            <a:pPr marL="286385" marR="2667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large holes in ‘</a:t>
            </a:r>
            <a:r>
              <a:rPr sz="2600" b="1" spc="-5" dirty="0">
                <a:solidFill>
                  <a:srgbClr val="00AF50"/>
                </a:solidFill>
                <a:latin typeface="Perpetua"/>
                <a:cs typeface="Perpetua"/>
              </a:rPr>
              <a:t>Swiss cheese</a:t>
            </a:r>
            <a:r>
              <a:rPr sz="2600" spc="-5" dirty="0">
                <a:latin typeface="Perpetua"/>
                <a:cs typeface="Perpetua"/>
              </a:rPr>
              <a:t>’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due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0" dirty="0">
                <a:latin typeface="Perpetua"/>
                <a:cs typeface="Perpetua"/>
              </a:rPr>
              <a:t>production </a:t>
            </a:r>
            <a:r>
              <a:rPr sz="2600" spc="-5" dirty="0">
                <a:latin typeface="Perpetua"/>
                <a:cs typeface="Perpetua"/>
              </a:rPr>
              <a:t>of</a:t>
            </a:r>
            <a:r>
              <a:rPr sz="2600" spc="-33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a  </a:t>
            </a:r>
            <a:r>
              <a:rPr sz="2600" spc="-5" dirty="0">
                <a:latin typeface="Perpetua"/>
                <a:cs typeface="Perpetua"/>
              </a:rPr>
              <a:t>large amount of </a:t>
            </a:r>
            <a:r>
              <a:rPr sz="2600" dirty="0">
                <a:latin typeface="Perpetua"/>
                <a:cs typeface="Perpetua"/>
              </a:rPr>
              <a:t>CO2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dirty="0">
                <a:latin typeface="Perpetua"/>
                <a:cs typeface="Perpetua"/>
              </a:rPr>
              <a:t>a bacterium </a:t>
            </a:r>
            <a:r>
              <a:rPr sz="2600" spc="-5" dirty="0">
                <a:latin typeface="Perpetua"/>
                <a:cs typeface="Perpetua"/>
              </a:rPr>
              <a:t>named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b="1" i="1" spc="-5" dirty="0">
                <a:solidFill>
                  <a:srgbClr val="00AF50"/>
                </a:solidFill>
                <a:latin typeface="Perpetua"/>
                <a:cs typeface="Perpetua"/>
              </a:rPr>
              <a:t>Propionibacterium</a:t>
            </a:r>
            <a:r>
              <a:rPr sz="2600" b="1" i="1" spc="-5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b="1" i="1" dirty="0">
                <a:solidFill>
                  <a:srgbClr val="00AF50"/>
                </a:solidFill>
                <a:latin typeface="Perpetua"/>
                <a:cs typeface="Perpetua"/>
              </a:rPr>
              <a:t>sharmanii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marR="31051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0" dirty="0">
                <a:latin typeface="Perpetua"/>
                <a:cs typeface="Perpetua"/>
              </a:rPr>
              <a:t>‘</a:t>
            </a:r>
            <a:r>
              <a:rPr sz="2600" b="1" spc="0" dirty="0">
                <a:solidFill>
                  <a:srgbClr val="00AF50"/>
                </a:solidFill>
                <a:latin typeface="Perpetua"/>
                <a:cs typeface="Perpetua"/>
              </a:rPr>
              <a:t>Roquefort </a:t>
            </a:r>
            <a:r>
              <a:rPr sz="2600" b="1" spc="-5" dirty="0">
                <a:solidFill>
                  <a:srgbClr val="00AF50"/>
                </a:solidFill>
                <a:latin typeface="Perpetua"/>
                <a:cs typeface="Perpetua"/>
              </a:rPr>
              <a:t>cheese</a:t>
            </a:r>
            <a:r>
              <a:rPr sz="2600" spc="-5" dirty="0">
                <a:latin typeface="Perpetua"/>
                <a:cs typeface="Perpetua"/>
              </a:rPr>
              <a:t>’ is </a:t>
            </a:r>
            <a:r>
              <a:rPr sz="2600" dirty="0">
                <a:latin typeface="Perpetua"/>
                <a:cs typeface="Perpetua"/>
              </a:rPr>
              <a:t>ripened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10" dirty="0">
                <a:latin typeface="Perpetua"/>
                <a:cs typeface="Perpetua"/>
              </a:rPr>
              <a:t>growing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3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specific  fungus on </a:t>
            </a:r>
            <a:r>
              <a:rPr sz="2600" dirty="0">
                <a:latin typeface="Perpetua"/>
                <a:cs typeface="Perpetua"/>
              </a:rPr>
              <a:t>them,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spc="-5" dirty="0">
                <a:latin typeface="Perpetua"/>
                <a:cs typeface="Perpetua"/>
              </a:rPr>
              <a:t>gives </a:t>
            </a:r>
            <a:r>
              <a:rPr sz="2600" dirty="0">
                <a:latin typeface="Perpetua"/>
                <a:cs typeface="Perpetua"/>
              </a:rPr>
              <a:t>them a </a:t>
            </a:r>
            <a:r>
              <a:rPr sz="2600" spc="0" dirty="0">
                <a:latin typeface="Perpetua"/>
                <a:cs typeface="Perpetua"/>
              </a:rPr>
              <a:t>particular</a:t>
            </a:r>
            <a:r>
              <a:rPr sz="2600" spc="-80" dirty="0">
                <a:latin typeface="Perpetua"/>
                <a:cs typeface="Perpetua"/>
              </a:rPr>
              <a:t> </a:t>
            </a:r>
            <a:r>
              <a:rPr sz="2600" spc="-25" dirty="0">
                <a:latin typeface="Perpetua"/>
                <a:cs typeface="Perpetua"/>
              </a:rPr>
              <a:t>flavour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15225" cy="2084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In </a:t>
            </a:r>
            <a:r>
              <a:rPr sz="2600" spc="-35" dirty="0">
                <a:latin typeface="Perpetua"/>
                <a:cs typeface="Perpetua"/>
              </a:rPr>
              <a:t>industry, </a:t>
            </a:r>
            <a:r>
              <a:rPr sz="2600" spc="-10" dirty="0">
                <a:latin typeface="Perpetua"/>
                <a:cs typeface="Perpetua"/>
              </a:rPr>
              <a:t>microbes are </a:t>
            </a:r>
            <a:r>
              <a:rPr sz="2600" spc="-5" dirty="0">
                <a:latin typeface="Perpetua"/>
                <a:cs typeface="Perpetua"/>
              </a:rPr>
              <a:t>used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synthesize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number of  </a:t>
            </a:r>
            <a:r>
              <a:rPr sz="2600" spc="-10" dirty="0">
                <a:latin typeface="Perpetua"/>
                <a:cs typeface="Perpetua"/>
              </a:rPr>
              <a:t>products </a:t>
            </a:r>
            <a:r>
              <a:rPr sz="2600" spc="-15" dirty="0">
                <a:latin typeface="Perpetua"/>
                <a:cs typeface="Perpetua"/>
              </a:rPr>
              <a:t>valuable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human </a:t>
            </a:r>
            <a:r>
              <a:rPr sz="2600" spc="-10" dirty="0">
                <a:latin typeface="Perpetua"/>
                <a:cs typeface="Perpetua"/>
              </a:rPr>
              <a:t>beings. Beverages </a:t>
            </a:r>
            <a:r>
              <a:rPr sz="2600" spc="-5" dirty="0">
                <a:latin typeface="Perpetua"/>
                <a:cs typeface="Perpetua"/>
              </a:rPr>
              <a:t>and antibiotics 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some </a:t>
            </a:r>
            <a:r>
              <a:rPr sz="2600" spc="-10" dirty="0">
                <a:latin typeface="Perpetua"/>
                <a:cs typeface="Perpetua"/>
              </a:rPr>
              <a:t>examples. </a:t>
            </a:r>
            <a:r>
              <a:rPr sz="2600" spc="-5" dirty="0">
                <a:latin typeface="Perpetua"/>
                <a:cs typeface="Perpetua"/>
              </a:rPr>
              <a:t>Production on an </a:t>
            </a:r>
            <a:r>
              <a:rPr sz="2600" dirty="0">
                <a:latin typeface="Perpetua"/>
                <a:cs typeface="Perpetua"/>
              </a:rPr>
              <a:t>industrial </a:t>
            </a:r>
            <a:r>
              <a:rPr sz="2600" spc="-5" dirty="0">
                <a:latin typeface="Perpetua"/>
                <a:cs typeface="Perpetua"/>
              </a:rPr>
              <a:t>scale  </a:t>
            </a:r>
            <a:r>
              <a:rPr sz="2600" spc="-10" dirty="0">
                <a:latin typeface="Perpetua"/>
                <a:cs typeface="Perpetua"/>
              </a:rPr>
              <a:t>requires growing microbes </a:t>
            </a:r>
            <a:r>
              <a:rPr sz="2600" spc="-5" dirty="0">
                <a:latin typeface="Perpetua"/>
                <a:cs typeface="Perpetua"/>
              </a:rPr>
              <a:t>in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very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large </a:t>
            </a:r>
            <a:r>
              <a:rPr sz="2600" spc="-10" dirty="0">
                <a:latin typeface="Perpetua"/>
                <a:cs typeface="Perpetua"/>
              </a:rPr>
              <a:t>vessels </a:t>
            </a:r>
            <a:r>
              <a:rPr sz="2600" spc="-5" dirty="0">
                <a:latin typeface="Perpetua"/>
                <a:cs typeface="Perpetua"/>
              </a:rPr>
              <a:t>called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fermentors.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7341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MICROBES </a:t>
            </a:r>
            <a:r>
              <a:rPr sz="3600" dirty="0"/>
              <a:t>IN </a:t>
            </a:r>
            <a:r>
              <a:rPr sz="3600" spc="-10" dirty="0"/>
              <a:t>INDUSTRIAL</a:t>
            </a:r>
            <a:r>
              <a:rPr sz="3600" spc="-70" dirty="0"/>
              <a:t> </a:t>
            </a:r>
            <a:r>
              <a:rPr sz="3600" spc="-10" dirty="0"/>
              <a:t>PRODUCTS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444" y="1317028"/>
            <a:ext cx="7498715" cy="44265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40"/>
              </a:spcBef>
              <a:buClr>
                <a:srgbClr val="D24717"/>
              </a:buClr>
              <a:buSzPct val="84375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AF50"/>
                </a:solidFill>
                <a:latin typeface="Perpetua"/>
                <a:cs typeface="Perpetua"/>
              </a:rPr>
              <a:t>Fermented </a:t>
            </a:r>
            <a:r>
              <a:rPr sz="3200" spc="-15" dirty="0">
                <a:solidFill>
                  <a:srgbClr val="00AF50"/>
                </a:solidFill>
                <a:latin typeface="Perpetua"/>
                <a:cs typeface="Perpetua"/>
              </a:rPr>
              <a:t>Beverages-</a:t>
            </a:r>
            <a:endParaRPr sz="32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8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60045" algn="l"/>
                <a:tab pos="360680" algn="l"/>
              </a:tabLst>
            </a:pPr>
            <a:r>
              <a:rPr sz="2600" spc="-5" dirty="0">
                <a:latin typeface="Perpetua"/>
                <a:cs typeface="Perpetua"/>
              </a:rPr>
              <a:t>Microbes </a:t>
            </a:r>
            <a:r>
              <a:rPr sz="2600" spc="-10" dirty="0">
                <a:latin typeface="Perpetua"/>
                <a:cs typeface="Perpetua"/>
              </a:rPr>
              <a:t>like yeast </a:t>
            </a:r>
            <a:r>
              <a:rPr sz="2600" spc="-15" dirty="0">
                <a:latin typeface="Perpetua"/>
                <a:cs typeface="Perpetua"/>
              </a:rPr>
              <a:t>are </a:t>
            </a:r>
            <a:r>
              <a:rPr sz="2600" spc="-5" dirty="0">
                <a:latin typeface="Perpetua"/>
                <a:cs typeface="Perpetua"/>
              </a:rPr>
              <a:t>used for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production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spc="-15" dirty="0">
                <a:latin typeface="Perpetua"/>
                <a:cs typeface="Perpetua"/>
              </a:rPr>
              <a:t>beverages  </a:t>
            </a:r>
            <a:r>
              <a:rPr sz="2600" spc="-10" dirty="0">
                <a:latin typeface="Perpetua"/>
                <a:cs typeface="Perpetua"/>
              </a:rPr>
              <a:t>like </a:t>
            </a:r>
            <a:r>
              <a:rPr sz="2600" spc="-10" dirty="0">
                <a:solidFill>
                  <a:srgbClr val="006FC0"/>
                </a:solidFill>
                <a:latin typeface="Perpetua"/>
                <a:cs typeface="Perpetua"/>
              </a:rPr>
              <a:t>wine, </a:t>
            </a:r>
            <a:r>
              <a:rPr sz="2600" spc="-45" dirty="0">
                <a:solidFill>
                  <a:srgbClr val="006FC0"/>
                </a:solidFill>
                <a:latin typeface="Perpetua"/>
                <a:cs typeface="Perpetua"/>
              </a:rPr>
              <a:t>beer, </a:t>
            </a:r>
            <a:r>
              <a:rPr sz="2600" spc="-40" dirty="0">
                <a:solidFill>
                  <a:srgbClr val="006FC0"/>
                </a:solidFill>
                <a:latin typeface="Perpetua"/>
                <a:cs typeface="Perpetua"/>
              </a:rPr>
              <a:t>whisky, </a:t>
            </a:r>
            <a:r>
              <a:rPr sz="2600" spc="-10" dirty="0">
                <a:solidFill>
                  <a:srgbClr val="006FC0"/>
                </a:solidFill>
                <a:latin typeface="Perpetua"/>
                <a:cs typeface="Perpetua"/>
              </a:rPr>
              <a:t>brandy </a:t>
            </a:r>
            <a:r>
              <a:rPr sz="2600" spc="-5" dirty="0">
                <a:solidFill>
                  <a:srgbClr val="006FC0"/>
                </a:solidFill>
                <a:latin typeface="Perpetua"/>
                <a:cs typeface="Perpetua"/>
              </a:rPr>
              <a:t>or</a:t>
            </a:r>
            <a:r>
              <a:rPr sz="2600" spc="-265" dirty="0">
                <a:solidFill>
                  <a:srgbClr val="006FC0"/>
                </a:solidFill>
                <a:latin typeface="Perpetua"/>
                <a:cs typeface="Perpetua"/>
              </a:rPr>
              <a:t> </a:t>
            </a:r>
            <a:r>
              <a:rPr sz="2600" spc="10" dirty="0">
                <a:solidFill>
                  <a:srgbClr val="006FC0"/>
                </a:solidFill>
                <a:latin typeface="Perpetua"/>
                <a:cs typeface="Perpetua"/>
              </a:rPr>
              <a:t>rum</a:t>
            </a:r>
            <a:r>
              <a:rPr sz="2600" spc="1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marR="120650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• The same </a:t>
            </a:r>
            <a:r>
              <a:rPr sz="2600" spc="-10" dirty="0">
                <a:latin typeface="Perpetua"/>
                <a:cs typeface="Perpetua"/>
              </a:rPr>
              <a:t>yeast </a:t>
            </a:r>
            <a:r>
              <a:rPr sz="2600" b="1" i="1" spc="-10" dirty="0">
                <a:solidFill>
                  <a:srgbClr val="006FC0"/>
                </a:solidFill>
                <a:latin typeface="Perpetua"/>
                <a:cs typeface="Perpetua"/>
              </a:rPr>
              <a:t>Saccharomyces cerevisiae </a:t>
            </a:r>
            <a:r>
              <a:rPr sz="2600" spc="-5" dirty="0">
                <a:latin typeface="Perpetua"/>
                <a:cs typeface="Perpetua"/>
              </a:rPr>
              <a:t>used for</a:t>
            </a:r>
            <a:r>
              <a:rPr sz="2600" spc="-38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bread-  making and </a:t>
            </a:r>
            <a:r>
              <a:rPr sz="2600" spc="-10" dirty="0">
                <a:latin typeface="Perpetua"/>
                <a:cs typeface="Perpetua"/>
              </a:rPr>
              <a:t>commonly </a:t>
            </a:r>
            <a:r>
              <a:rPr sz="2600" spc="-5" dirty="0">
                <a:latin typeface="Perpetua"/>
                <a:cs typeface="Perpetua"/>
              </a:rPr>
              <a:t>called </a:t>
            </a:r>
            <a:r>
              <a:rPr sz="2600" spc="-50" dirty="0">
                <a:latin typeface="Perpetua"/>
                <a:cs typeface="Perpetua"/>
              </a:rPr>
              <a:t>brewer’s </a:t>
            </a:r>
            <a:r>
              <a:rPr sz="2600" spc="-10" dirty="0">
                <a:latin typeface="Perpetua"/>
                <a:cs typeface="Perpetua"/>
              </a:rPr>
              <a:t>yeast </a:t>
            </a:r>
            <a:r>
              <a:rPr sz="2600" dirty="0">
                <a:latin typeface="Perpetua"/>
                <a:cs typeface="Perpetua"/>
              </a:rPr>
              <a:t>is </a:t>
            </a:r>
            <a:r>
              <a:rPr sz="2600" spc="-5" dirty="0">
                <a:latin typeface="Perpetua"/>
                <a:cs typeface="Perpetua"/>
              </a:rPr>
              <a:t>used for  </a:t>
            </a:r>
            <a:r>
              <a:rPr sz="2600" spc="0" dirty="0">
                <a:latin typeface="Perpetua"/>
                <a:cs typeface="Perpetua"/>
              </a:rPr>
              <a:t>fermenting </a:t>
            </a:r>
            <a:r>
              <a:rPr sz="2600" spc="-5" dirty="0">
                <a:latin typeface="Perpetua"/>
                <a:cs typeface="Perpetua"/>
              </a:rPr>
              <a:t>malted cereals and </a:t>
            </a:r>
            <a:r>
              <a:rPr sz="2600" spc="5" dirty="0">
                <a:latin typeface="Perpetua"/>
                <a:cs typeface="Perpetua"/>
              </a:rPr>
              <a:t>fruit </a:t>
            </a:r>
            <a:r>
              <a:rPr sz="2600" spc="-5" dirty="0">
                <a:latin typeface="Perpetua"/>
                <a:cs typeface="Perpetua"/>
              </a:rPr>
              <a:t>juices,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0" dirty="0">
                <a:latin typeface="Perpetua"/>
                <a:cs typeface="Perpetua"/>
              </a:rPr>
              <a:t>produce  </a:t>
            </a:r>
            <a:r>
              <a:rPr sz="2600" spc="-5" dirty="0">
                <a:latin typeface="Perpetua"/>
                <a:cs typeface="Perpetua"/>
              </a:rPr>
              <a:t>ethanol.</a:t>
            </a:r>
            <a:endParaRPr sz="2600">
              <a:latin typeface="Perpetua"/>
              <a:cs typeface="Perpetua"/>
            </a:endParaRPr>
          </a:p>
          <a:p>
            <a:pPr marL="286385" marR="26797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solidFill>
                  <a:srgbClr val="006FC0"/>
                </a:solidFill>
                <a:latin typeface="Perpetua"/>
                <a:cs typeface="Perpetua"/>
              </a:rPr>
              <a:t>Wine </a:t>
            </a:r>
            <a:r>
              <a:rPr sz="2600" spc="-5" dirty="0">
                <a:solidFill>
                  <a:srgbClr val="006FC0"/>
                </a:solidFill>
                <a:latin typeface="Perpetua"/>
                <a:cs typeface="Perpetua"/>
              </a:rPr>
              <a:t>and </a:t>
            </a:r>
            <a:r>
              <a:rPr sz="2600" dirty="0">
                <a:solidFill>
                  <a:srgbClr val="006FC0"/>
                </a:solidFill>
                <a:latin typeface="Perpetua"/>
                <a:cs typeface="Perpetua"/>
              </a:rPr>
              <a:t>beer </a:t>
            </a:r>
            <a:r>
              <a:rPr sz="2600" spc="-10" dirty="0">
                <a:latin typeface="Perpetua"/>
                <a:cs typeface="Perpetua"/>
              </a:rPr>
              <a:t>are produced </a:t>
            </a:r>
            <a:r>
              <a:rPr sz="2600" dirty="0">
                <a:solidFill>
                  <a:srgbClr val="006FC0"/>
                </a:solidFill>
                <a:latin typeface="Perpetua"/>
                <a:cs typeface="Perpetua"/>
              </a:rPr>
              <a:t>without </a:t>
            </a:r>
            <a:r>
              <a:rPr sz="2600" spc="-5" dirty="0">
                <a:solidFill>
                  <a:srgbClr val="006FC0"/>
                </a:solidFill>
                <a:latin typeface="Perpetua"/>
                <a:cs typeface="Perpetua"/>
              </a:rPr>
              <a:t>distillation </a:t>
            </a:r>
            <a:r>
              <a:rPr sz="2600" spc="-5" dirty="0">
                <a:latin typeface="Perpetua"/>
                <a:cs typeface="Perpetua"/>
              </a:rPr>
              <a:t>whereas </a:t>
            </a:r>
            <a:r>
              <a:rPr sz="2600" spc="-5" dirty="0">
                <a:solidFill>
                  <a:srgbClr val="006FC0"/>
                </a:solidFill>
                <a:latin typeface="Perpetua"/>
                <a:cs typeface="Perpetua"/>
              </a:rPr>
              <a:t> </a:t>
            </a:r>
            <a:r>
              <a:rPr sz="2600" spc="-40" dirty="0">
                <a:solidFill>
                  <a:srgbClr val="006FC0"/>
                </a:solidFill>
                <a:latin typeface="Perpetua"/>
                <a:cs typeface="Perpetua"/>
              </a:rPr>
              <a:t>whisky, </a:t>
            </a:r>
            <a:r>
              <a:rPr sz="2600" spc="-10" dirty="0">
                <a:solidFill>
                  <a:srgbClr val="006FC0"/>
                </a:solidFill>
                <a:latin typeface="Perpetua"/>
                <a:cs typeface="Perpetua"/>
              </a:rPr>
              <a:t>brandy </a:t>
            </a:r>
            <a:r>
              <a:rPr sz="2600" spc="-5" dirty="0">
                <a:solidFill>
                  <a:srgbClr val="006FC0"/>
                </a:solidFill>
                <a:latin typeface="Perpetua"/>
                <a:cs typeface="Perpetua"/>
              </a:rPr>
              <a:t>and </a:t>
            </a:r>
            <a:r>
              <a:rPr sz="2600" spc="10" dirty="0">
                <a:solidFill>
                  <a:srgbClr val="006FC0"/>
                </a:solidFill>
                <a:latin typeface="Perpetua"/>
                <a:cs typeface="Perpetua"/>
              </a:rPr>
              <a:t>rum </a:t>
            </a:r>
            <a:r>
              <a:rPr sz="2600" spc="-10" dirty="0">
                <a:latin typeface="Perpetua"/>
                <a:cs typeface="Perpetua"/>
              </a:rPr>
              <a:t>are produced </a:t>
            </a:r>
            <a:r>
              <a:rPr sz="2600" spc="-25" dirty="0">
                <a:solidFill>
                  <a:srgbClr val="006FC0"/>
                </a:solidFill>
                <a:latin typeface="Perpetua"/>
                <a:cs typeface="Perpetua"/>
              </a:rPr>
              <a:t>by </a:t>
            </a:r>
            <a:r>
              <a:rPr sz="2600" spc="-5" dirty="0">
                <a:solidFill>
                  <a:srgbClr val="006FC0"/>
                </a:solidFill>
                <a:latin typeface="Perpetua"/>
                <a:cs typeface="Perpetua"/>
              </a:rPr>
              <a:t>distillation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dirty="0">
                <a:latin typeface="Perpetua"/>
                <a:cs typeface="Perpetua"/>
              </a:rPr>
              <a:t>the  </a:t>
            </a:r>
            <a:r>
              <a:rPr sz="2600" spc="0" dirty="0">
                <a:latin typeface="Perpetua"/>
                <a:cs typeface="Perpetua"/>
              </a:rPr>
              <a:t>fermented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broth.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6749"/>
            <a:ext cx="8248015" cy="5857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3900" spc="-5" dirty="0">
                <a:solidFill>
                  <a:srgbClr val="FF0000"/>
                </a:solidFill>
                <a:latin typeface="Perpetua"/>
                <a:cs typeface="Perpetua"/>
              </a:rPr>
              <a:t>Antibiotics</a:t>
            </a:r>
            <a:endParaRPr sz="3900">
              <a:latin typeface="Perpetua"/>
              <a:cs typeface="Perpetua"/>
            </a:endParaRPr>
          </a:p>
          <a:p>
            <a:pPr marL="287020" indent="-274320">
              <a:lnSpc>
                <a:spcPts val="2375"/>
              </a:lnSpc>
              <a:spcBef>
                <a:spcPts val="21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Anti </a:t>
            </a:r>
            <a:r>
              <a:rPr sz="2200" spc="-5" dirty="0">
                <a:latin typeface="Cambria"/>
                <a:cs typeface="Cambria"/>
              </a:rPr>
              <a:t>is a </a:t>
            </a:r>
            <a:r>
              <a:rPr sz="2200" spc="-15" dirty="0">
                <a:latin typeface="Cambria"/>
                <a:cs typeface="Cambria"/>
              </a:rPr>
              <a:t>Greek </a:t>
            </a:r>
            <a:r>
              <a:rPr sz="2200" spc="-20" dirty="0">
                <a:latin typeface="Cambria"/>
                <a:cs typeface="Cambria"/>
              </a:rPr>
              <a:t>word </a:t>
            </a:r>
            <a:r>
              <a:rPr sz="2200" spc="-10" dirty="0">
                <a:latin typeface="Cambria"/>
                <a:cs typeface="Cambria"/>
              </a:rPr>
              <a:t>that means </a:t>
            </a:r>
            <a:r>
              <a:rPr sz="2200" spc="-35" dirty="0">
                <a:latin typeface="Cambria"/>
                <a:cs typeface="Cambria"/>
              </a:rPr>
              <a:t>‘against’, </a:t>
            </a:r>
            <a:r>
              <a:rPr sz="2200" spc="-10" dirty="0">
                <a:latin typeface="Cambria"/>
                <a:cs typeface="Cambria"/>
              </a:rPr>
              <a:t>and bio means</a:t>
            </a:r>
            <a:r>
              <a:rPr sz="2200" spc="275" dirty="0">
                <a:latin typeface="Cambria"/>
                <a:cs typeface="Cambria"/>
              </a:rPr>
              <a:t> </a:t>
            </a:r>
            <a:r>
              <a:rPr sz="2200" spc="-45" dirty="0">
                <a:latin typeface="Cambria"/>
                <a:cs typeface="Cambria"/>
              </a:rPr>
              <a:t>‘life’,</a:t>
            </a:r>
            <a:endParaRPr sz="2200">
              <a:latin typeface="Cambria"/>
              <a:cs typeface="Cambria"/>
            </a:endParaRPr>
          </a:p>
          <a:p>
            <a:pPr marL="286385" marR="5080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Cambria"/>
                <a:cs typeface="Cambria"/>
              </a:rPr>
              <a:t>together </a:t>
            </a:r>
            <a:r>
              <a:rPr sz="2200" spc="-15" dirty="0">
                <a:latin typeface="Cambria"/>
                <a:cs typeface="Cambria"/>
              </a:rPr>
              <a:t>they </a:t>
            </a:r>
            <a:r>
              <a:rPr sz="2200" spc="-10" dirty="0">
                <a:latin typeface="Cambria"/>
                <a:cs typeface="Cambria"/>
              </a:rPr>
              <a:t>mean ‘against </a:t>
            </a:r>
            <a:r>
              <a:rPr sz="2200" spc="-50" dirty="0">
                <a:latin typeface="Cambria"/>
                <a:cs typeface="Cambria"/>
              </a:rPr>
              <a:t>life’. </a:t>
            </a:r>
            <a:r>
              <a:rPr sz="2200" spc="-5" dirty="0">
                <a:latin typeface="Cambria"/>
                <a:cs typeface="Cambria"/>
              </a:rPr>
              <a:t>(in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15" dirty="0">
                <a:latin typeface="Cambria"/>
                <a:cs typeface="Cambria"/>
              </a:rPr>
              <a:t>context </a:t>
            </a:r>
            <a:r>
              <a:rPr sz="2200" spc="-5" dirty="0">
                <a:latin typeface="Cambria"/>
                <a:cs typeface="Cambria"/>
              </a:rPr>
              <a:t>of disease causing  </a:t>
            </a:r>
            <a:r>
              <a:rPr sz="2200" spc="-10" dirty="0">
                <a:latin typeface="Cambria"/>
                <a:cs typeface="Cambria"/>
              </a:rPr>
              <a:t>organisms); </a:t>
            </a:r>
            <a:r>
              <a:rPr sz="2200" spc="-15" dirty="0">
                <a:latin typeface="Cambria"/>
                <a:cs typeface="Cambria"/>
              </a:rPr>
              <a:t>whereas </a:t>
            </a:r>
            <a:r>
              <a:rPr sz="2200" spc="-5" dirty="0">
                <a:latin typeface="Cambria"/>
                <a:cs typeface="Cambria"/>
              </a:rPr>
              <a:t>with </a:t>
            </a:r>
            <a:r>
              <a:rPr sz="2200" spc="-15" dirty="0">
                <a:latin typeface="Cambria"/>
                <a:cs typeface="Cambria"/>
              </a:rPr>
              <a:t>reference to </a:t>
            </a:r>
            <a:r>
              <a:rPr sz="2200" spc="-5" dirty="0">
                <a:latin typeface="Cambria"/>
                <a:cs typeface="Cambria"/>
              </a:rPr>
              <a:t>human </a:t>
            </a:r>
            <a:r>
              <a:rPr sz="2200" spc="-10" dirty="0">
                <a:latin typeface="Cambria"/>
                <a:cs typeface="Cambria"/>
              </a:rPr>
              <a:t>beings, </a:t>
            </a:r>
            <a:r>
              <a:rPr sz="2200" spc="-15" dirty="0">
                <a:latin typeface="Cambria"/>
                <a:cs typeface="Cambria"/>
              </a:rPr>
              <a:t>they </a:t>
            </a:r>
            <a:r>
              <a:rPr sz="2200" spc="-20" dirty="0">
                <a:latin typeface="Cambria"/>
                <a:cs typeface="Cambria"/>
              </a:rPr>
              <a:t>are </a:t>
            </a:r>
            <a:r>
              <a:rPr sz="2200" spc="-15" dirty="0">
                <a:latin typeface="Cambria"/>
                <a:cs typeface="Cambria"/>
              </a:rPr>
              <a:t>‘pro  </a:t>
            </a:r>
            <a:r>
              <a:rPr sz="2200" spc="-10" dirty="0">
                <a:latin typeface="Cambria"/>
                <a:cs typeface="Cambria"/>
              </a:rPr>
              <a:t>life’ and not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against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287020" marR="163830" indent="-274320">
              <a:lnSpc>
                <a:spcPts val="2110"/>
              </a:lnSpc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solidFill>
                  <a:srgbClr val="00AF50"/>
                </a:solidFill>
                <a:latin typeface="Cambria"/>
                <a:cs typeface="Cambria"/>
              </a:rPr>
              <a:t>Alexander </a:t>
            </a:r>
            <a:r>
              <a:rPr sz="2200" spc="-5" dirty="0">
                <a:solidFill>
                  <a:srgbClr val="00AF50"/>
                </a:solidFill>
                <a:latin typeface="Cambria"/>
                <a:cs typeface="Cambria"/>
              </a:rPr>
              <a:t>Fleming </a:t>
            </a:r>
            <a:r>
              <a:rPr sz="2200" spc="-10" dirty="0">
                <a:latin typeface="Cambria"/>
                <a:cs typeface="Cambria"/>
              </a:rPr>
              <a:t>while working </a:t>
            </a:r>
            <a:r>
              <a:rPr sz="2200" spc="-5" dirty="0">
                <a:latin typeface="Cambria"/>
                <a:cs typeface="Cambria"/>
              </a:rPr>
              <a:t>on </a:t>
            </a:r>
            <a:r>
              <a:rPr sz="2200" spc="-15" dirty="0">
                <a:latin typeface="Cambria"/>
                <a:cs typeface="Cambria"/>
              </a:rPr>
              <a:t>Staphylococci </a:t>
            </a:r>
            <a:r>
              <a:rPr sz="2200" spc="-10" dirty="0">
                <a:latin typeface="Cambria"/>
                <a:cs typeface="Cambria"/>
              </a:rPr>
              <a:t>bacteria, </a:t>
            </a:r>
            <a:r>
              <a:rPr sz="2200" spc="-5" dirty="0">
                <a:latin typeface="Cambria"/>
                <a:cs typeface="Cambria"/>
              </a:rPr>
              <a:t>once  </a:t>
            </a:r>
            <a:r>
              <a:rPr sz="2200" spc="-10" dirty="0">
                <a:latin typeface="Cambria"/>
                <a:cs typeface="Cambria"/>
              </a:rPr>
              <a:t>observed </a:t>
            </a:r>
            <a:r>
              <a:rPr sz="2200" spc="-5" dirty="0">
                <a:latin typeface="Cambria"/>
                <a:cs typeface="Cambria"/>
              </a:rPr>
              <a:t>a </a:t>
            </a:r>
            <a:r>
              <a:rPr sz="2200" spc="-10" dirty="0">
                <a:latin typeface="Cambria"/>
                <a:cs typeface="Cambria"/>
              </a:rPr>
              <a:t>mould </a:t>
            </a:r>
            <a:r>
              <a:rPr sz="2200" spc="-15" dirty="0">
                <a:latin typeface="Cambria"/>
                <a:cs typeface="Cambria"/>
              </a:rPr>
              <a:t>growing </a:t>
            </a:r>
            <a:r>
              <a:rPr sz="2200" spc="-5" dirty="0">
                <a:latin typeface="Cambria"/>
                <a:cs typeface="Cambria"/>
              </a:rPr>
              <a:t>in one of his </a:t>
            </a:r>
            <a:r>
              <a:rPr sz="2200" spc="-15" dirty="0">
                <a:latin typeface="Cambria"/>
                <a:cs typeface="Cambria"/>
              </a:rPr>
              <a:t>unwashed </a:t>
            </a:r>
            <a:r>
              <a:rPr sz="2200" spc="-10" dirty="0">
                <a:latin typeface="Cambria"/>
                <a:cs typeface="Cambria"/>
              </a:rPr>
              <a:t>culture plates  around which </a:t>
            </a:r>
            <a:r>
              <a:rPr sz="2200" spc="-15" dirty="0">
                <a:latin typeface="Cambria"/>
                <a:cs typeface="Cambria"/>
              </a:rPr>
              <a:t>Staphylococci </a:t>
            </a:r>
            <a:r>
              <a:rPr sz="2200" spc="-5" dirty="0">
                <a:latin typeface="Cambria"/>
                <a:cs typeface="Cambria"/>
              </a:rPr>
              <a:t>could </a:t>
            </a:r>
            <a:r>
              <a:rPr sz="2200" spc="-10" dirty="0">
                <a:latin typeface="Cambria"/>
                <a:cs typeface="Cambria"/>
              </a:rPr>
              <a:t>not</a:t>
            </a:r>
            <a:r>
              <a:rPr sz="2200" spc="80" dirty="0">
                <a:latin typeface="Cambria"/>
                <a:cs typeface="Cambria"/>
              </a:rPr>
              <a:t> </a:t>
            </a:r>
            <a:r>
              <a:rPr sz="2200" spc="-45" dirty="0">
                <a:latin typeface="Cambria"/>
                <a:cs typeface="Cambria"/>
              </a:rPr>
              <a:t>grow.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ts val="2375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He </a:t>
            </a:r>
            <a:r>
              <a:rPr sz="2200" spc="-10" dirty="0">
                <a:latin typeface="Cambria"/>
                <a:cs typeface="Cambria"/>
              </a:rPr>
              <a:t>found </a:t>
            </a:r>
            <a:r>
              <a:rPr sz="2200" spc="-5" dirty="0">
                <a:latin typeface="Cambria"/>
                <a:cs typeface="Cambria"/>
              </a:rPr>
              <a:t>out </a:t>
            </a:r>
            <a:r>
              <a:rPr sz="2200" spc="-10" dirty="0">
                <a:latin typeface="Cambria"/>
                <a:cs typeface="Cambria"/>
              </a:rPr>
              <a:t>that </a:t>
            </a:r>
            <a:r>
              <a:rPr sz="2200" spc="-5" dirty="0">
                <a:latin typeface="Cambria"/>
                <a:cs typeface="Cambria"/>
              </a:rPr>
              <a:t>it </a:t>
            </a:r>
            <a:r>
              <a:rPr sz="2200" spc="-20" dirty="0">
                <a:latin typeface="Cambria"/>
                <a:cs typeface="Cambria"/>
              </a:rPr>
              <a:t>was </a:t>
            </a:r>
            <a:r>
              <a:rPr sz="2200" spc="-5" dirty="0">
                <a:latin typeface="Cambria"/>
                <a:cs typeface="Cambria"/>
              </a:rPr>
              <a:t>due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a chemical </a:t>
            </a:r>
            <a:r>
              <a:rPr sz="2200" spc="-10" dirty="0">
                <a:latin typeface="Cambria"/>
                <a:cs typeface="Cambria"/>
              </a:rPr>
              <a:t>produced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10" dirty="0">
                <a:latin typeface="Cambria"/>
                <a:cs typeface="Cambria"/>
              </a:rPr>
              <a:t>the</a:t>
            </a:r>
            <a:r>
              <a:rPr sz="2200" spc="26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mould</a:t>
            </a:r>
            <a:endParaRPr sz="2200">
              <a:latin typeface="Cambria"/>
              <a:cs typeface="Cambria"/>
            </a:endParaRPr>
          </a:p>
          <a:p>
            <a:pPr marL="286385">
              <a:lnSpc>
                <a:spcPts val="2375"/>
              </a:lnSpc>
            </a:pP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he </a:t>
            </a:r>
            <a:r>
              <a:rPr sz="2200" spc="-10" dirty="0">
                <a:latin typeface="Cambria"/>
                <a:cs typeface="Cambria"/>
              </a:rPr>
              <a:t>named </a:t>
            </a:r>
            <a:r>
              <a:rPr sz="2200" spc="-5" dirty="0">
                <a:latin typeface="Cambria"/>
                <a:cs typeface="Cambria"/>
              </a:rPr>
              <a:t>it </a:t>
            </a:r>
            <a:r>
              <a:rPr sz="2200" spc="-10" dirty="0">
                <a:latin typeface="Cambria"/>
                <a:cs typeface="Cambria"/>
              </a:rPr>
              <a:t>Penicillin after </a:t>
            </a: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spc="-10" dirty="0">
                <a:latin typeface="Cambria"/>
                <a:cs typeface="Cambria"/>
              </a:rPr>
              <a:t>mould </a:t>
            </a:r>
            <a:r>
              <a:rPr sz="2200" i="1" spc="-10" dirty="0">
                <a:solidFill>
                  <a:srgbClr val="00AF50"/>
                </a:solidFill>
                <a:latin typeface="Cambria"/>
                <a:cs typeface="Cambria"/>
              </a:rPr>
              <a:t>Penicillium</a:t>
            </a:r>
            <a:r>
              <a:rPr sz="2200" i="1" spc="2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200" i="1" spc="-10" dirty="0">
                <a:solidFill>
                  <a:srgbClr val="00AF50"/>
                </a:solidFill>
                <a:latin typeface="Cambria"/>
                <a:cs typeface="Cambria"/>
              </a:rPr>
              <a:t>notatum.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287020" marR="757555" indent="-274320">
              <a:lnSpc>
                <a:spcPts val="2110"/>
              </a:lnSpc>
              <a:buClr>
                <a:srgbClr val="D24717"/>
              </a:buClr>
              <a:buSzPct val="84090"/>
              <a:buFont typeface="Wingdings 2"/>
              <a:buChar char=""/>
              <a:tabLst>
                <a:tab pos="347345" algn="l"/>
                <a:tab pos="347980" algn="l"/>
              </a:tabLst>
            </a:pPr>
            <a:r>
              <a:rPr sz="2200" spc="-5" dirty="0">
                <a:latin typeface="Cambria"/>
                <a:cs typeface="Cambria"/>
              </a:rPr>
              <a:t>Its full </a:t>
            </a:r>
            <a:r>
              <a:rPr sz="2200" spc="-10" dirty="0">
                <a:latin typeface="Cambria"/>
                <a:cs typeface="Cambria"/>
              </a:rPr>
              <a:t>potential </a:t>
            </a:r>
            <a:r>
              <a:rPr sz="2200" spc="-5" dirty="0">
                <a:latin typeface="Cambria"/>
                <a:cs typeface="Cambria"/>
              </a:rPr>
              <a:t>as an </a:t>
            </a:r>
            <a:r>
              <a:rPr sz="2200" spc="-20" dirty="0">
                <a:latin typeface="Cambria"/>
                <a:cs typeface="Cambria"/>
              </a:rPr>
              <a:t>effective </a:t>
            </a:r>
            <a:r>
              <a:rPr sz="2200" spc="-10" dirty="0">
                <a:latin typeface="Cambria"/>
                <a:cs typeface="Cambria"/>
              </a:rPr>
              <a:t>antibiotic </a:t>
            </a:r>
            <a:r>
              <a:rPr sz="2200" spc="-20" dirty="0">
                <a:latin typeface="Cambria"/>
                <a:cs typeface="Cambria"/>
              </a:rPr>
              <a:t>was </a:t>
            </a:r>
            <a:r>
              <a:rPr sz="2200" spc="-5" dirty="0">
                <a:latin typeface="Cambria"/>
                <a:cs typeface="Cambria"/>
              </a:rPr>
              <a:t>established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ambria"/>
                <a:cs typeface="Cambria"/>
              </a:rPr>
              <a:t>Ernest </a:t>
            </a:r>
            <a:r>
              <a:rPr sz="2200" spc="-5" dirty="0">
                <a:solidFill>
                  <a:srgbClr val="00AF50"/>
                </a:solidFill>
                <a:latin typeface="Cambria"/>
                <a:cs typeface="Cambria"/>
              </a:rPr>
              <a:t>Chain </a:t>
            </a:r>
            <a:r>
              <a:rPr sz="2200" spc="-10" dirty="0">
                <a:solidFill>
                  <a:srgbClr val="00AF50"/>
                </a:solidFill>
                <a:latin typeface="Cambria"/>
                <a:cs typeface="Cambria"/>
              </a:rPr>
              <a:t>and </a:t>
            </a:r>
            <a:r>
              <a:rPr sz="2200" spc="-20" dirty="0">
                <a:solidFill>
                  <a:srgbClr val="00AF50"/>
                </a:solidFill>
                <a:latin typeface="Cambria"/>
                <a:cs typeface="Cambria"/>
              </a:rPr>
              <a:t>Howard</a:t>
            </a:r>
            <a:r>
              <a:rPr sz="2200" spc="5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200" spc="-40" dirty="0">
                <a:solidFill>
                  <a:srgbClr val="00AF50"/>
                </a:solidFill>
                <a:latin typeface="Cambria"/>
                <a:cs typeface="Cambria"/>
              </a:rPr>
              <a:t>Florey</a:t>
            </a:r>
            <a:r>
              <a:rPr sz="2200" spc="-40" dirty="0"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287020" marR="25400" indent="-274320">
              <a:lnSpc>
                <a:spcPct val="80000"/>
              </a:lnSpc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This </a:t>
            </a:r>
            <a:r>
              <a:rPr sz="2200" spc="-10" dirty="0">
                <a:latin typeface="Cambria"/>
                <a:cs typeface="Cambria"/>
              </a:rPr>
              <a:t>antibiotic </a:t>
            </a:r>
            <a:r>
              <a:rPr sz="2200" spc="-15" dirty="0">
                <a:latin typeface="Cambria"/>
                <a:cs typeface="Cambria"/>
              </a:rPr>
              <a:t>was </a:t>
            </a:r>
            <a:r>
              <a:rPr sz="2200" spc="-20" dirty="0">
                <a:latin typeface="Cambria"/>
                <a:cs typeface="Cambria"/>
              </a:rPr>
              <a:t>extensively </a:t>
            </a:r>
            <a:r>
              <a:rPr sz="2200" spc="-5" dirty="0">
                <a:latin typeface="Cambria"/>
                <a:cs typeface="Cambria"/>
              </a:rPr>
              <a:t>used </a:t>
            </a:r>
            <a:r>
              <a:rPr sz="2200" spc="-15" dirty="0">
                <a:latin typeface="Cambria"/>
                <a:cs typeface="Cambria"/>
              </a:rPr>
              <a:t>to treat </a:t>
            </a:r>
            <a:r>
              <a:rPr sz="2200" spc="-5" dirty="0">
                <a:latin typeface="Cambria"/>
                <a:cs typeface="Cambria"/>
              </a:rPr>
              <a:t>American soldiers  </a:t>
            </a:r>
            <a:r>
              <a:rPr sz="2200" spc="-10" dirty="0">
                <a:latin typeface="Cambria"/>
                <a:cs typeface="Cambria"/>
              </a:rPr>
              <a:t>wounded </a:t>
            </a:r>
            <a:r>
              <a:rPr sz="2200" spc="-5" dirty="0">
                <a:latin typeface="Cambria"/>
                <a:cs typeface="Cambria"/>
              </a:rPr>
              <a:t>in </a:t>
            </a:r>
            <a:r>
              <a:rPr sz="2200" spc="-35" dirty="0">
                <a:latin typeface="Cambria"/>
                <a:cs typeface="Cambria"/>
              </a:rPr>
              <a:t>World </a:t>
            </a:r>
            <a:r>
              <a:rPr sz="2200" spc="-40" dirty="0">
                <a:latin typeface="Cambria"/>
                <a:cs typeface="Cambria"/>
              </a:rPr>
              <a:t>War </a:t>
            </a:r>
            <a:r>
              <a:rPr sz="2200" spc="-5" dirty="0">
                <a:latin typeface="Cambria"/>
                <a:cs typeface="Cambria"/>
              </a:rPr>
              <a:t>II Fleming, Chain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Florey </a:t>
            </a:r>
            <a:r>
              <a:rPr sz="2200" spc="-20" dirty="0">
                <a:latin typeface="Cambria"/>
                <a:cs typeface="Cambria"/>
              </a:rPr>
              <a:t>were awarded 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Nobel Prize in </a:t>
            </a:r>
            <a:r>
              <a:rPr sz="2200" spc="-10" dirty="0">
                <a:latin typeface="Cambria"/>
                <a:cs typeface="Cambria"/>
              </a:rPr>
              <a:t>1945, </a:t>
            </a:r>
            <a:r>
              <a:rPr sz="2200" spc="-15" dirty="0">
                <a:latin typeface="Cambria"/>
                <a:cs typeface="Cambria"/>
              </a:rPr>
              <a:t>for </a:t>
            </a:r>
            <a:r>
              <a:rPr sz="2200" spc="-10" dirty="0">
                <a:latin typeface="Cambria"/>
                <a:cs typeface="Cambria"/>
              </a:rPr>
              <a:t>this</a:t>
            </a:r>
            <a:r>
              <a:rPr sz="2200" spc="80" dirty="0">
                <a:latin typeface="Cambria"/>
                <a:cs typeface="Cambria"/>
              </a:rPr>
              <a:t> </a:t>
            </a:r>
            <a:r>
              <a:rPr sz="2200" spc="-30" dirty="0">
                <a:latin typeface="Cambria"/>
                <a:cs typeface="Cambria"/>
              </a:rPr>
              <a:t>discovery.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036065"/>
            <a:ext cx="7339965" cy="389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96240" indent="-273685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4722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solidFill>
                  <a:srgbClr val="FF0000"/>
                </a:solidFill>
                <a:latin typeface="Perpetua"/>
                <a:cs typeface="Perpetua"/>
              </a:rPr>
              <a:t>Chemicals, </a:t>
            </a:r>
            <a:r>
              <a:rPr sz="3600" dirty="0">
                <a:solidFill>
                  <a:srgbClr val="FF0000"/>
                </a:solidFill>
                <a:latin typeface="Perpetua"/>
                <a:cs typeface="Perpetua"/>
              </a:rPr>
              <a:t>Enzymes </a:t>
            </a:r>
            <a:r>
              <a:rPr sz="3600" spc="-5" dirty="0">
                <a:solidFill>
                  <a:srgbClr val="FF0000"/>
                </a:solidFill>
                <a:latin typeface="Perpetua"/>
                <a:cs typeface="Perpetua"/>
              </a:rPr>
              <a:t>and other</a:t>
            </a:r>
            <a:r>
              <a:rPr sz="3600" spc="-204" dirty="0">
                <a:solidFill>
                  <a:srgbClr val="FF0000"/>
                </a:solidFill>
                <a:latin typeface="Perpetua"/>
                <a:cs typeface="Perpetua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Perpetua"/>
                <a:cs typeface="Perpetua"/>
              </a:rPr>
              <a:t>Bioactive  </a:t>
            </a:r>
            <a:r>
              <a:rPr sz="3600" spc="-5" dirty="0">
                <a:solidFill>
                  <a:srgbClr val="FF0000"/>
                </a:solidFill>
                <a:latin typeface="Perpetua"/>
                <a:cs typeface="Perpetua"/>
              </a:rPr>
              <a:t>Molecules</a:t>
            </a:r>
            <a:endParaRPr sz="3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7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00AF50"/>
                </a:solidFill>
                <a:latin typeface="Perpetua"/>
                <a:cs typeface="Perpetua"/>
              </a:rPr>
              <a:t>Aspergillus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niger </a:t>
            </a:r>
            <a:r>
              <a:rPr sz="2600" dirty="0">
                <a:latin typeface="Perpetua"/>
                <a:cs typeface="Perpetua"/>
              </a:rPr>
              <a:t>(a </a:t>
            </a:r>
            <a:r>
              <a:rPr sz="2600" spc="-5" dirty="0">
                <a:latin typeface="Perpetua"/>
                <a:cs typeface="Perpetua"/>
              </a:rPr>
              <a:t>fungus) </a:t>
            </a:r>
            <a:r>
              <a:rPr sz="2600" spc="-10" dirty="0">
                <a:latin typeface="Perpetua"/>
                <a:cs typeface="Perpetua"/>
              </a:rPr>
              <a:t>produces </a:t>
            </a:r>
            <a:r>
              <a:rPr sz="2600" spc="0" dirty="0">
                <a:solidFill>
                  <a:srgbClr val="00AF50"/>
                </a:solidFill>
                <a:latin typeface="Perpetua"/>
                <a:cs typeface="Perpetua"/>
              </a:rPr>
              <a:t>citric</a:t>
            </a:r>
            <a:r>
              <a:rPr sz="2600" spc="5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acid</a:t>
            </a:r>
            <a:r>
              <a:rPr sz="2600" spc="-5" dirty="0">
                <a:latin typeface="Perpetua"/>
                <a:cs typeface="Perpetua"/>
              </a:rPr>
              <a:t>,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Acetobacter aceti </a:t>
            </a:r>
            <a:r>
              <a:rPr sz="2600" dirty="0">
                <a:latin typeface="Perpetua"/>
                <a:cs typeface="Perpetua"/>
              </a:rPr>
              <a:t>(a bacterium) </a:t>
            </a:r>
            <a:r>
              <a:rPr sz="2600" spc="-10" dirty="0">
                <a:latin typeface="Perpetua"/>
                <a:cs typeface="Perpetua"/>
              </a:rPr>
              <a:t>produce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acetic</a:t>
            </a:r>
            <a:r>
              <a:rPr sz="2600" spc="25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acid</a:t>
            </a:r>
            <a:r>
              <a:rPr sz="2600" spc="-5" dirty="0">
                <a:latin typeface="Perpetua"/>
                <a:cs typeface="Perpetua"/>
              </a:rPr>
              <a:t>;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00AF50"/>
                </a:solidFill>
                <a:latin typeface="Perpetua"/>
                <a:cs typeface="Perpetua"/>
              </a:rPr>
              <a:t>Clostridium </a:t>
            </a:r>
            <a:r>
              <a:rPr sz="2600" spc="-10" dirty="0">
                <a:solidFill>
                  <a:srgbClr val="00AF50"/>
                </a:solidFill>
                <a:latin typeface="Perpetua"/>
                <a:cs typeface="Perpetua"/>
              </a:rPr>
              <a:t>butylicum </a:t>
            </a:r>
            <a:r>
              <a:rPr sz="2600" dirty="0">
                <a:latin typeface="Perpetua"/>
                <a:cs typeface="Perpetua"/>
              </a:rPr>
              <a:t>(a bacterium) </a:t>
            </a:r>
            <a:r>
              <a:rPr sz="2600" spc="-10" dirty="0">
                <a:latin typeface="Perpetua"/>
                <a:cs typeface="Perpetua"/>
              </a:rPr>
              <a:t>produces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butyric</a:t>
            </a:r>
            <a:r>
              <a:rPr sz="2600" spc="8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acid</a:t>
            </a:r>
            <a:endParaRPr sz="2600">
              <a:latin typeface="Perpetua"/>
              <a:cs typeface="Perpetua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60045" algn="l"/>
                <a:tab pos="360680" algn="l"/>
              </a:tabLst>
            </a:pP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Lactobacillus </a:t>
            </a:r>
            <a:r>
              <a:rPr sz="2600" dirty="0">
                <a:latin typeface="Perpetua"/>
                <a:cs typeface="Perpetua"/>
              </a:rPr>
              <a:t>(a bacterium) </a:t>
            </a:r>
            <a:r>
              <a:rPr sz="2600" spc="-10" dirty="0">
                <a:latin typeface="Perpetua"/>
                <a:cs typeface="Perpetua"/>
              </a:rPr>
              <a:t>produces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lactic</a:t>
            </a:r>
            <a:r>
              <a:rPr sz="2600" spc="5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acid.</a:t>
            </a:r>
            <a:endParaRPr sz="2600">
              <a:latin typeface="Perpetua"/>
              <a:cs typeface="Perpetua"/>
            </a:endParaRPr>
          </a:p>
          <a:p>
            <a:pPr marL="286385" marR="39560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solidFill>
                  <a:srgbClr val="00AF50"/>
                </a:solidFill>
                <a:latin typeface="Perpetua"/>
                <a:cs typeface="Perpetua"/>
              </a:rPr>
              <a:t>Yeast </a:t>
            </a:r>
            <a:r>
              <a:rPr sz="2600" spc="-10" dirty="0">
                <a:latin typeface="Perpetua"/>
                <a:cs typeface="Perpetua"/>
              </a:rPr>
              <a:t>(Saccharomyces cerevisiae) </a:t>
            </a:r>
            <a:r>
              <a:rPr sz="2600" spc="-5" dirty="0">
                <a:latin typeface="Perpetua"/>
                <a:cs typeface="Perpetua"/>
              </a:rPr>
              <a:t>is used for commercial  </a:t>
            </a:r>
            <a:r>
              <a:rPr sz="2600" spc="-10" dirty="0">
                <a:latin typeface="Perpetua"/>
                <a:cs typeface="Perpetua"/>
              </a:rPr>
              <a:t>production </a:t>
            </a:r>
            <a:r>
              <a:rPr sz="2600" spc="-5" dirty="0">
                <a:latin typeface="Perpetua"/>
                <a:cs typeface="Perpetua"/>
              </a:rPr>
              <a:t>of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Perpetua"/>
                <a:cs typeface="Perpetua"/>
              </a:rPr>
              <a:t>ethanol.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1467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</vt:lpstr>
      <vt:lpstr>Franklin Gothic Book</vt:lpstr>
      <vt:lpstr>Perpetua</vt:lpstr>
      <vt:lpstr>Times New Roman</vt:lpstr>
      <vt:lpstr>Wingdings 2</vt:lpstr>
      <vt:lpstr>Office Theme</vt:lpstr>
      <vt:lpstr>Microbes in Human Welfare</vt:lpstr>
      <vt:lpstr>PowerPoint Presentation</vt:lpstr>
      <vt:lpstr>MICROBES IN HOUSEHOLD PRODUCTS</vt:lpstr>
      <vt:lpstr>PowerPoint Presentation</vt:lpstr>
      <vt:lpstr>PowerPoint Presentation</vt:lpstr>
      <vt:lpstr>PowerPoint Presentation</vt:lpstr>
      <vt:lpstr>MICROBES IN INDUSTRIAL PRODUCTS</vt:lpstr>
      <vt:lpstr>PowerPoint Presentation</vt:lpstr>
      <vt:lpstr>PowerPoint Presentation</vt:lpstr>
      <vt:lpstr>PowerPoint Presentation</vt:lpstr>
      <vt:lpstr>MICROBES IN SEWAGE TREATMENT-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MICROBES IN PRODUCTION OF BIOGAS</vt:lpstr>
      <vt:lpstr>PowerPoint Presentation</vt:lpstr>
      <vt:lpstr>MICROBES AS BIOCONTROL AGENTS</vt:lpstr>
      <vt:lpstr>MICROBES AS BIOFERTILISERS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Microbes in Human Welfare</dc:title>
  <cp:lastModifiedBy>Windows User</cp:lastModifiedBy>
  <cp:revision>1</cp:revision>
  <dcterms:created xsi:type="dcterms:W3CDTF">2018-08-16T16:06:03Z</dcterms:created>
  <dcterms:modified xsi:type="dcterms:W3CDTF">2018-08-16T16:06:40Z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2016-03-27T00:00:00Z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2018-08-16T00:00:00Z</vt:filetime>
  </property>
</Properties>
</file>