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61213"/>
            <a:ext cx="761619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70177"/>
            <a:ext cx="8041005" cy="449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22"/>
            <a:ext cx="9013408" cy="66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7788" y="5397804"/>
            <a:ext cx="2280412" cy="4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19200"/>
              </a:lnSpc>
              <a:spcBef>
                <a:spcPts val="100"/>
              </a:spcBef>
            </a:pPr>
            <a:endParaRPr sz="2600" dirty="0">
              <a:latin typeface="Perpetua"/>
              <a:cs typeface="Perpetu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691856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4000" spc="-25" smtClean="0">
                <a:solidFill>
                  <a:srgbClr val="FFFFFF"/>
                </a:solidFill>
              </a:rPr>
              <a:t>ECOSYSTEM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609600" y="3810000"/>
            <a:ext cx="4572000" cy="2213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7604" y="476250"/>
            <a:ext cx="4984195" cy="370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4419600"/>
            <a:ext cx="51054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47903"/>
            <a:ext cx="450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ECOLOGICAL</a:t>
            </a:r>
            <a:r>
              <a:rPr spc="-65" dirty="0"/>
              <a:t> </a:t>
            </a:r>
            <a:r>
              <a:rPr spc="-5" dirty="0"/>
              <a:t>PYRAMID: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98777"/>
            <a:ext cx="8333740" cy="50717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base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pyramid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10" dirty="0">
                <a:latin typeface="Perpetua"/>
                <a:cs typeface="Perpetua"/>
              </a:rPr>
              <a:t>broad </a:t>
            </a:r>
            <a:r>
              <a:rPr sz="2000" spc="-5" dirty="0">
                <a:latin typeface="Perpetua"/>
                <a:cs typeface="Perpetua"/>
              </a:rPr>
              <a:t>and it </a:t>
            </a:r>
            <a:r>
              <a:rPr sz="2000" spc="-15" dirty="0">
                <a:latin typeface="Perpetua"/>
                <a:cs typeface="Perpetua"/>
              </a:rPr>
              <a:t>narrows </a:t>
            </a:r>
            <a:r>
              <a:rPr sz="2000" spc="-20" dirty="0">
                <a:latin typeface="Perpetua"/>
                <a:cs typeface="Perpetua"/>
              </a:rPr>
              <a:t>down </a:t>
            </a:r>
            <a:r>
              <a:rPr sz="2000" spc="-10" dirty="0">
                <a:latin typeface="Perpetua"/>
                <a:cs typeface="Perpetua"/>
              </a:rPr>
              <a:t>at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5" dirty="0">
                <a:latin typeface="Perpetua"/>
                <a:cs typeface="Perpetua"/>
              </a:rPr>
              <a:t>apex.The </a:t>
            </a:r>
            <a:r>
              <a:rPr sz="2000" spc="-5" dirty="0">
                <a:latin typeface="Perpetua"/>
                <a:cs typeface="Perpetua"/>
              </a:rPr>
              <a:t>similar </a:t>
            </a:r>
            <a:r>
              <a:rPr sz="2000" dirty="0">
                <a:latin typeface="Perpetua"/>
                <a:cs typeface="Perpetua"/>
              </a:rPr>
              <a:t>shape is  </a:t>
            </a:r>
            <a:r>
              <a:rPr sz="2000" spc="-5" dirty="0">
                <a:latin typeface="Perpetua"/>
                <a:cs typeface="Perpetua"/>
              </a:rPr>
              <a:t>obtained when food or energy </a:t>
            </a:r>
            <a:r>
              <a:rPr sz="2000" spc="-10" dirty="0">
                <a:latin typeface="Perpetua"/>
                <a:cs typeface="Perpetua"/>
              </a:rPr>
              <a:t>relationship between </a:t>
            </a:r>
            <a:r>
              <a:rPr sz="2000" spc="-5" dirty="0">
                <a:latin typeface="Perpetua"/>
                <a:cs typeface="Perpetua"/>
              </a:rPr>
              <a:t>organisms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spc="-10" dirty="0">
                <a:latin typeface="Perpetua"/>
                <a:cs typeface="Perpetua"/>
              </a:rPr>
              <a:t>different trophic</a:t>
            </a:r>
            <a:r>
              <a:rPr sz="2000" spc="204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level.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relationship </a:t>
            </a:r>
            <a:r>
              <a:rPr sz="2000" dirty="0">
                <a:latin typeface="Perpetua"/>
                <a:cs typeface="Perpetua"/>
              </a:rPr>
              <a:t>can be </a:t>
            </a:r>
            <a:r>
              <a:rPr sz="2000" spc="-5" dirty="0">
                <a:latin typeface="Perpetua"/>
                <a:cs typeface="Perpetua"/>
              </a:rPr>
              <a:t>expressed in </a:t>
            </a:r>
            <a:r>
              <a:rPr sz="2000" spc="5" dirty="0">
                <a:latin typeface="Perpetua"/>
                <a:cs typeface="Perpetua"/>
              </a:rPr>
              <a:t>terms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-30" dirty="0">
                <a:latin typeface="Perpetua"/>
                <a:cs typeface="Perpetua"/>
              </a:rPr>
              <a:t>number, </a:t>
            </a:r>
            <a:r>
              <a:rPr sz="2000" spc="-5" dirty="0">
                <a:latin typeface="Perpetua"/>
                <a:cs typeface="Perpetua"/>
              </a:rPr>
              <a:t>energy or</a:t>
            </a:r>
            <a:r>
              <a:rPr sz="2000" spc="-9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biomass.</a:t>
            </a:r>
            <a:endParaRPr sz="2000">
              <a:latin typeface="Perpetua"/>
              <a:cs typeface="Perpetua"/>
            </a:endParaRPr>
          </a:p>
          <a:p>
            <a:pPr marL="287020" marR="192405" indent="-274320">
              <a:lnSpc>
                <a:spcPts val="1920"/>
              </a:lnSpc>
              <a:spcBef>
                <a:spcPts val="59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base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pyramid </a:t>
            </a:r>
            <a:r>
              <a:rPr sz="2000" spc="-5" dirty="0">
                <a:latin typeface="Perpetua"/>
                <a:cs typeface="Perpetua"/>
              </a:rPr>
              <a:t>represented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10" dirty="0">
                <a:latin typeface="Perpetua"/>
                <a:cs typeface="Perpetua"/>
              </a:rPr>
              <a:t>producer </a:t>
            </a:r>
            <a:r>
              <a:rPr sz="2000" spc="-5" dirty="0">
                <a:latin typeface="Perpetua"/>
                <a:cs typeface="Perpetua"/>
              </a:rPr>
              <a:t>and apex </a:t>
            </a:r>
            <a:r>
              <a:rPr sz="2000" dirty="0">
                <a:latin typeface="Perpetua"/>
                <a:cs typeface="Perpetua"/>
              </a:rPr>
              <a:t>is the </a:t>
            </a:r>
            <a:r>
              <a:rPr sz="2000" spc="-5" dirty="0">
                <a:latin typeface="Perpetua"/>
                <a:cs typeface="Perpetua"/>
              </a:rPr>
              <a:t>top </a:t>
            </a:r>
            <a:r>
              <a:rPr sz="2000" spc="-10" dirty="0">
                <a:latin typeface="Perpetua"/>
                <a:cs typeface="Perpetua"/>
              </a:rPr>
              <a:t>consumer; </a:t>
            </a:r>
            <a:r>
              <a:rPr sz="2000" spc="-5" dirty="0">
                <a:latin typeface="Perpetua"/>
                <a:cs typeface="Perpetua"/>
              </a:rPr>
              <a:t>other  </a:t>
            </a:r>
            <a:r>
              <a:rPr sz="2000" spc="-10" dirty="0">
                <a:latin typeface="Perpetua"/>
                <a:cs typeface="Perpetua"/>
              </a:rPr>
              <a:t>trophic </a:t>
            </a:r>
            <a:r>
              <a:rPr sz="2000" spc="-15" dirty="0">
                <a:latin typeface="Perpetua"/>
                <a:cs typeface="Perpetua"/>
              </a:rPr>
              <a:t>levels are </a:t>
            </a:r>
            <a:r>
              <a:rPr sz="2000" dirty="0">
                <a:latin typeface="Perpetua"/>
                <a:cs typeface="Perpetua"/>
              </a:rPr>
              <a:t>in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between.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most </a:t>
            </a:r>
            <a:r>
              <a:rPr sz="2000" dirty="0">
                <a:latin typeface="Perpetua"/>
                <a:cs typeface="Perpetua"/>
              </a:rPr>
              <a:t>ecosystems, </a:t>
            </a:r>
            <a:r>
              <a:rPr sz="2000" spc="-5" dirty="0">
                <a:latin typeface="Perpetua"/>
                <a:cs typeface="Perpetua"/>
              </a:rPr>
              <a:t>all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pyramids,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-30" dirty="0">
                <a:latin typeface="Perpetua"/>
                <a:cs typeface="Perpetua"/>
              </a:rPr>
              <a:t>number, </a:t>
            </a:r>
            <a:r>
              <a:rPr sz="2000" spc="-5" dirty="0">
                <a:latin typeface="Perpetua"/>
                <a:cs typeface="Perpetua"/>
              </a:rPr>
              <a:t>of energy and biomass </a:t>
            </a:r>
            <a:r>
              <a:rPr sz="2000" spc="-10" dirty="0">
                <a:latin typeface="Perpetua"/>
                <a:cs typeface="Perpetua"/>
              </a:rPr>
              <a:t>are</a:t>
            </a:r>
            <a:r>
              <a:rPr sz="2000" spc="-19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upright.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pyramid of </a:t>
            </a:r>
            <a:r>
              <a:rPr sz="2000" b="1" spc="-5" dirty="0">
                <a:latin typeface="Perpetua"/>
                <a:cs typeface="Perpetua"/>
              </a:rPr>
              <a:t>number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10" dirty="0">
                <a:latin typeface="Perpetua"/>
                <a:cs typeface="Perpetua"/>
              </a:rPr>
              <a:t>tree </a:t>
            </a:r>
            <a:r>
              <a:rPr sz="2000" dirty="0">
                <a:latin typeface="Perpetua"/>
                <a:cs typeface="Perpetua"/>
              </a:rPr>
              <a:t>ecosystem </a:t>
            </a:r>
            <a:r>
              <a:rPr sz="2000" spc="-5" dirty="0">
                <a:latin typeface="Perpetua"/>
                <a:cs typeface="Perpetua"/>
              </a:rPr>
              <a:t>is</a:t>
            </a:r>
            <a:r>
              <a:rPr sz="2000" spc="-50" dirty="0">
                <a:latin typeface="Perpetua"/>
                <a:cs typeface="Perpetua"/>
              </a:rPr>
              <a:t> </a:t>
            </a:r>
            <a:r>
              <a:rPr sz="2000" b="1" spc="-10" dirty="0">
                <a:latin typeface="Perpetua"/>
                <a:cs typeface="Perpetua"/>
              </a:rPr>
              <a:t>inverted.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pyramid of </a:t>
            </a:r>
            <a:r>
              <a:rPr sz="2000" b="1" dirty="0">
                <a:latin typeface="Perpetua"/>
                <a:cs typeface="Perpetua"/>
              </a:rPr>
              <a:t>biomass </a:t>
            </a:r>
            <a:r>
              <a:rPr sz="2000" dirty="0">
                <a:latin typeface="Perpetua"/>
                <a:cs typeface="Perpetua"/>
              </a:rPr>
              <a:t>in sea </a:t>
            </a:r>
            <a:r>
              <a:rPr sz="2000" spc="-5" dirty="0">
                <a:latin typeface="Perpetua"/>
                <a:cs typeface="Perpetua"/>
              </a:rPr>
              <a:t>also </a:t>
            </a:r>
            <a:r>
              <a:rPr sz="2000" b="1" spc="-10" dirty="0">
                <a:latin typeface="Perpetua"/>
                <a:cs typeface="Perpetua"/>
              </a:rPr>
              <a:t>inverted </a:t>
            </a:r>
            <a:r>
              <a:rPr sz="2000" dirty="0">
                <a:latin typeface="Perpetua"/>
                <a:cs typeface="Perpetua"/>
              </a:rPr>
              <a:t>because the </a:t>
            </a:r>
            <a:r>
              <a:rPr sz="2000" spc="-5" dirty="0">
                <a:latin typeface="Perpetua"/>
                <a:cs typeface="Perpetua"/>
              </a:rPr>
              <a:t>biomass of fishes </a:t>
            </a:r>
            <a:r>
              <a:rPr sz="2000" dirty="0">
                <a:latin typeface="Perpetua"/>
                <a:cs typeface="Perpetua"/>
              </a:rPr>
              <a:t>is</a:t>
            </a:r>
            <a:r>
              <a:rPr sz="2000" spc="-7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far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dirty="0">
                <a:latin typeface="Perpetua"/>
                <a:cs typeface="Perpetua"/>
              </a:rPr>
              <a:t>exceeds </a:t>
            </a:r>
            <a:r>
              <a:rPr sz="2000" spc="-5" dirty="0">
                <a:latin typeface="Perpetua"/>
                <a:cs typeface="Perpetua"/>
              </a:rPr>
              <a:t>that </a:t>
            </a:r>
            <a:r>
              <a:rPr sz="2000" spc="-10" dirty="0">
                <a:latin typeface="Perpetua"/>
                <a:cs typeface="Perpetua"/>
              </a:rPr>
              <a:t>of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phytoplankton.</a:t>
            </a:r>
            <a:endParaRPr sz="2000">
              <a:latin typeface="Perpetua"/>
              <a:cs typeface="Perpetua"/>
            </a:endParaRPr>
          </a:p>
          <a:p>
            <a:pPr marL="287020" marR="231140" indent="-274320" algn="just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Pyramid of </a:t>
            </a:r>
            <a:r>
              <a:rPr sz="2000" b="1" spc="-5" dirty="0">
                <a:latin typeface="Perpetua"/>
                <a:cs typeface="Perpetua"/>
              </a:rPr>
              <a:t>energy </a:t>
            </a:r>
            <a:r>
              <a:rPr sz="2000" spc="-5" dirty="0">
                <a:latin typeface="Perpetua"/>
                <a:cs typeface="Perpetua"/>
              </a:rPr>
              <a:t>is </a:t>
            </a:r>
            <a:r>
              <a:rPr sz="2000" b="1" spc="-25" dirty="0">
                <a:latin typeface="Perpetua"/>
                <a:cs typeface="Perpetua"/>
              </a:rPr>
              <a:t>always </a:t>
            </a:r>
            <a:r>
              <a:rPr sz="2000" b="1" spc="0" dirty="0">
                <a:latin typeface="Perpetua"/>
                <a:cs typeface="Perpetua"/>
              </a:rPr>
              <a:t>upright, </a:t>
            </a:r>
            <a:r>
              <a:rPr sz="2000" dirty="0">
                <a:latin typeface="Perpetua"/>
                <a:cs typeface="Perpetua"/>
              </a:rPr>
              <a:t>can </a:t>
            </a:r>
            <a:r>
              <a:rPr sz="2000" spc="-20" dirty="0">
                <a:latin typeface="Perpetua"/>
                <a:cs typeface="Perpetua"/>
              </a:rPr>
              <a:t>never </a:t>
            </a:r>
            <a:r>
              <a:rPr sz="2000" dirty="0">
                <a:latin typeface="Perpetua"/>
                <a:cs typeface="Perpetua"/>
              </a:rPr>
              <a:t>be </a:t>
            </a:r>
            <a:r>
              <a:rPr sz="2000" spc="-5" dirty="0">
                <a:latin typeface="Perpetua"/>
                <a:cs typeface="Perpetua"/>
              </a:rPr>
              <a:t>inverted, </a:t>
            </a:r>
            <a:r>
              <a:rPr sz="2000" dirty="0">
                <a:latin typeface="Perpetua"/>
                <a:cs typeface="Perpetua"/>
              </a:rPr>
              <a:t>because </a:t>
            </a:r>
            <a:r>
              <a:rPr sz="2000" spc="-5" dirty="0">
                <a:latin typeface="Perpetua"/>
                <a:cs typeface="Perpetua"/>
              </a:rPr>
              <a:t>when energy  </a:t>
            </a:r>
            <a:r>
              <a:rPr sz="2000" spc="-15" dirty="0">
                <a:latin typeface="Perpetua"/>
                <a:cs typeface="Perpetua"/>
              </a:rPr>
              <a:t>flows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a particular </a:t>
            </a:r>
            <a:r>
              <a:rPr sz="2000" spc="-10" dirty="0">
                <a:latin typeface="Perpetua"/>
                <a:cs typeface="Perpetua"/>
              </a:rPr>
              <a:t>trophic </a:t>
            </a:r>
            <a:r>
              <a:rPr sz="2000" spc="-15" dirty="0">
                <a:latin typeface="Perpetua"/>
                <a:cs typeface="Perpetua"/>
              </a:rPr>
              <a:t>level </a:t>
            </a:r>
            <a:r>
              <a:rPr sz="2000" dirty="0">
                <a:latin typeface="Perpetua"/>
                <a:cs typeface="Perpetua"/>
              </a:rPr>
              <a:t>to the </a:t>
            </a:r>
            <a:r>
              <a:rPr sz="2000" spc="-5" dirty="0">
                <a:latin typeface="Perpetua"/>
                <a:cs typeface="Perpetua"/>
              </a:rPr>
              <a:t>next, some energy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25" dirty="0">
                <a:latin typeface="Perpetua"/>
                <a:cs typeface="Perpetua"/>
              </a:rPr>
              <a:t>always </a:t>
            </a:r>
            <a:r>
              <a:rPr sz="2000" spc="-10" dirty="0">
                <a:latin typeface="Perpetua"/>
                <a:cs typeface="Perpetua"/>
              </a:rPr>
              <a:t>lost </a:t>
            </a:r>
            <a:r>
              <a:rPr sz="2000" spc="-5" dirty="0">
                <a:latin typeface="Perpetua"/>
                <a:cs typeface="Perpetua"/>
              </a:rPr>
              <a:t>as heat </a:t>
            </a:r>
            <a:r>
              <a:rPr sz="2000" spc="-15" dirty="0">
                <a:latin typeface="Perpetua"/>
                <a:cs typeface="Perpetua"/>
              </a:rPr>
              <a:t>at  </a:t>
            </a:r>
            <a:r>
              <a:rPr sz="2000" spc="0" dirty="0">
                <a:latin typeface="Perpetua"/>
                <a:cs typeface="Perpetua"/>
              </a:rPr>
              <a:t>each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20" dirty="0">
                <a:latin typeface="Perpetua"/>
                <a:cs typeface="Perpetua"/>
              </a:rPr>
              <a:t>step.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Limitations </a:t>
            </a:r>
            <a:r>
              <a:rPr sz="2000" b="1" dirty="0">
                <a:latin typeface="Perpetua"/>
                <a:cs typeface="Perpetua"/>
              </a:rPr>
              <a:t>of ecological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-10" dirty="0">
                <a:latin typeface="Perpetua"/>
                <a:cs typeface="Perpetua"/>
              </a:rPr>
              <a:t>pyramids: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It </a:t>
            </a:r>
            <a:r>
              <a:rPr sz="2000" spc="-5" dirty="0">
                <a:latin typeface="Perpetua"/>
                <a:cs typeface="Perpetua"/>
              </a:rPr>
              <a:t>does not </a:t>
            </a:r>
            <a:r>
              <a:rPr sz="2000" spc="-10" dirty="0">
                <a:latin typeface="Perpetua"/>
                <a:cs typeface="Perpetua"/>
              </a:rPr>
              <a:t>take </a:t>
            </a:r>
            <a:r>
              <a:rPr sz="2000" spc="-5" dirty="0">
                <a:latin typeface="Perpetua"/>
                <a:cs typeface="Perpetua"/>
              </a:rPr>
              <a:t>into account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same species </a:t>
            </a:r>
            <a:r>
              <a:rPr sz="2000" dirty="0">
                <a:latin typeface="Perpetua"/>
                <a:cs typeface="Perpetua"/>
              </a:rPr>
              <a:t>belonging to </a:t>
            </a:r>
            <a:r>
              <a:rPr sz="2000" spc="-25" dirty="0">
                <a:latin typeface="Perpetua"/>
                <a:cs typeface="Perpetua"/>
              </a:rPr>
              <a:t>two </a:t>
            </a:r>
            <a:r>
              <a:rPr sz="2000" spc="-5" dirty="0">
                <a:latin typeface="Perpetua"/>
                <a:cs typeface="Perpetua"/>
              </a:rPr>
              <a:t>or </a:t>
            </a:r>
            <a:r>
              <a:rPr sz="2000" spc="-15" dirty="0">
                <a:latin typeface="Perpetua"/>
                <a:cs typeface="Perpetua"/>
              </a:rPr>
              <a:t>more </a:t>
            </a:r>
            <a:r>
              <a:rPr sz="2000" spc="-10" dirty="0">
                <a:latin typeface="Perpetua"/>
                <a:cs typeface="Perpetua"/>
              </a:rPr>
              <a:t>trophic</a:t>
            </a:r>
            <a:r>
              <a:rPr sz="2000" spc="130" dirty="0">
                <a:latin typeface="Perpetua"/>
                <a:cs typeface="Perpetua"/>
              </a:rPr>
              <a:t> </a:t>
            </a:r>
            <a:r>
              <a:rPr sz="2000" spc="-20" dirty="0">
                <a:latin typeface="Perpetua"/>
                <a:cs typeface="Perpetua"/>
              </a:rPr>
              <a:t>levels.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It </a:t>
            </a:r>
            <a:r>
              <a:rPr sz="2000" spc="-5" dirty="0">
                <a:latin typeface="Perpetua"/>
                <a:cs typeface="Perpetua"/>
              </a:rPr>
              <a:t>assumes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spc="-5" dirty="0">
                <a:latin typeface="Perpetua"/>
                <a:cs typeface="Perpetua"/>
              </a:rPr>
              <a:t>simple </a:t>
            </a:r>
            <a:r>
              <a:rPr sz="2000" spc="-10" dirty="0">
                <a:latin typeface="Perpetua"/>
                <a:cs typeface="Perpetua"/>
              </a:rPr>
              <a:t>food </a:t>
            </a:r>
            <a:r>
              <a:rPr sz="2000" dirty="0">
                <a:latin typeface="Perpetua"/>
                <a:cs typeface="Perpetua"/>
              </a:rPr>
              <a:t>chain, </a:t>
            </a:r>
            <a:r>
              <a:rPr sz="2000" spc="-5" dirty="0">
                <a:latin typeface="Perpetua"/>
                <a:cs typeface="Perpetua"/>
              </a:rPr>
              <a:t>it </a:t>
            </a:r>
            <a:r>
              <a:rPr sz="2000" spc="-15" dirty="0">
                <a:latin typeface="Perpetua"/>
                <a:cs typeface="Perpetua"/>
              </a:rPr>
              <a:t>never </a:t>
            </a:r>
            <a:r>
              <a:rPr sz="2000" spc="-5" dirty="0">
                <a:latin typeface="Perpetua"/>
                <a:cs typeface="Perpetua"/>
              </a:rPr>
              <a:t>exits in</a:t>
            </a:r>
            <a:r>
              <a:rPr sz="2000" spc="-70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nature.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It </a:t>
            </a:r>
            <a:r>
              <a:rPr sz="2000" spc="-5" dirty="0">
                <a:latin typeface="Perpetua"/>
                <a:cs typeface="Perpetua"/>
              </a:rPr>
              <a:t>dose not </a:t>
            </a:r>
            <a:r>
              <a:rPr sz="2000" spc="-10" dirty="0">
                <a:latin typeface="Perpetua"/>
                <a:cs typeface="Perpetua"/>
              </a:rPr>
              <a:t>accommodate food</a:t>
            </a:r>
            <a:r>
              <a:rPr sz="2000" spc="10" dirty="0">
                <a:latin typeface="Perpetua"/>
                <a:cs typeface="Perpetua"/>
              </a:rPr>
              <a:t> </a:t>
            </a:r>
            <a:r>
              <a:rPr sz="2000" spc="-50" dirty="0">
                <a:latin typeface="Perpetua"/>
                <a:cs typeface="Perpetua"/>
              </a:rPr>
              <a:t>web.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Saprophytes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10" dirty="0">
                <a:latin typeface="Perpetua"/>
                <a:cs typeface="Perpetua"/>
              </a:rPr>
              <a:t>not </a:t>
            </a:r>
            <a:r>
              <a:rPr sz="2000" dirty="0">
                <a:latin typeface="Perpetua"/>
                <a:cs typeface="Perpetua"/>
              </a:rPr>
              <a:t>given </a:t>
            </a:r>
            <a:r>
              <a:rPr sz="2000" spc="-5" dirty="0">
                <a:latin typeface="Perpetua"/>
                <a:cs typeface="Perpetua"/>
              </a:rPr>
              <a:t>place in </a:t>
            </a:r>
            <a:r>
              <a:rPr sz="2000" dirty="0">
                <a:latin typeface="Perpetua"/>
                <a:cs typeface="Perpetua"/>
              </a:rPr>
              <a:t>ecological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pyramids.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125" y="401781"/>
            <a:ext cx="7277100" cy="2112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698332"/>
            <a:ext cx="7172325" cy="187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876800"/>
            <a:ext cx="72390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38937"/>
            <a:ext cx="4671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ECOLOGICAL</a:t>
            </a:r>
            <a:r>
              <a:rPr sz="3200" spc="-60" dirty="0"/>
              <a:t> </a:t>
            </a:r>
            <a:r>
              <a:rPr sz="3200" spc="-5" dirty="0"/>
              <a:t>SUCCESSION: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391158"/>
            <a:ext cx="8193405" cy="49180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25400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dirty="0">
                <a:latin typeface="Perpetua"/>
                <a:cs typeface="Perpetua"/>
              </a:rPr>
              <a:t>gradual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fairly </a:t>
            </a:r>
            <a:r>
              <a:rPr sz="2200" spc="-10" dirty="0">
                <a:latin typeface="Perpetua"/>
                <a:cs typeface="Perpetua"/>
              </a:rPr>
              <a:t>predictable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the </a:t>
            </a:r>
            <a:r>
              <a:rPr sz="2200" spc="-10" dirty="0">
                <a:latin typeface="Perpetua"/>
                <a:cs typeface="Perpetua"/>
              </a:rPr>
              <a:t>species </a:t>
            </a:r>
            <a:r>
              <a:rPr sz="2200" spc="-5" dirty="0">
                <a:latin typeface="Perpetua"/>
                <a:cs typeface="Perpetua"/>
              </a:rPr>
              <a:t>composition of a </a:t>
            </a:r>
            <a:r>
              <a:rPr sz="2200" spc="-10" dirty="0">
                <a:latin typeface="Perpetua"/>
                <a:cs typeface="Perpetua"/>
              </a:rPr>
              <a:t>given  area </a:t>
            </a:r>
            <a:r>
              <a:rPr sz="2200" spc="-5" dirty="0">
                <a:latin typeface="Perpetua"/>
                <a:cs typeface="Perpetua"/>
              </a:rPr>
              <a:t>is called </a:t>
            </a:r>
            <a:r>
              <a:rPr sz="2200" b="1" spc="-5" dirty="0">
                <a:latin typeface="Perpetua"/>
                <a:cs typeface="Perpetua"/>
              </a:rPr>
              <a:t>ecological</a:t>
            </a:r>
            <a:r>
              <a:rPr sz="2200" b="1" spc="2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succession.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ts val="2120"/>
              </a:lnSpc>
              <a:spcBef>
                <a:spcPts val="58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Perpetua"/>
                <a:cs typeface="Perpetua"/>
              </a:rPr>
              <a:t>Composition and </a:t>
            </a:r>
            <a:r>
              <a:rPr sz="2200" spc="-5" dirty="0">
                <a:latin typeface="Perpetua"/>
                <a:cs typeface="Perpetua"/>
              </a:rPr>
              <a:t>structure of the </a:t>
            </a:r>
            <a:r>
              <a:rPr sz="2200" spc="-10" dirty="0">
                <a:latin typeface="Perpetua"/>
                <a:cs typeface="Perpetua"/>
              </a:rPr>
              <a:t>community constantly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response </a:t>
            </a:r>
            <a:r>
              <a:rPr sz="2200" spc="-5" dirty="0">
                <a:latin typeface="Perpetua"/>
                <a:cs typeface="Perpetua"/>
              </a:rPr>
              <a:t>to  </a:t>
            </a:r>
            <a:r>
              <a:rPr sz="2200" spc="0" dirty="0">
                <a:latin typeface="Perpetua"/>
                <a:cs typeface="Perpetua"/>
              </a:rPr>
              <a:t>changing </a:t>
            </a:r>
            <a:r>
              <a:rPr sz="2200" spc="-10" dirty="0">
                <a:latin typeface="Perpetua"/>
                <a:cs typeface="Perpetua"/>
              </a:rPr>
              <a:t>environmental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condition.</a:t>
            </a:r>
            <a:endParaRPr sz="2200">
              <a:latin typeface="Perpetua"/>
              <a:cs typeface="Perpetua"/>
            </a:endParaRPr>
          </a:p>
          <a:p>
            <a:pPr marL="287020" marR="100330" indent="-274320">
              <a:lnSpc>
                <a:spcPct val="80000"/>
              </a:lnSpc>
              <a:spcBef>
                <a:spcPts val="61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This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is </a:t>
            </a:r>
            <a:r>
              <a:rPr sz="2200" spc="-15" dirty="0">
                <a:latin typeface="Perpetua"/>
                <a:cs typeface="Perpetua"/>
              </a:rPr>
              <a:t>orderly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5" dirty="0">
                <a:latin typeface="Perpetua"/>
                <a:cs typeface="Perpetua"/>
              </a:rPr>
              <a:t>sequential, </a:t>
            </a:r>
            <a:r>
              <a:rPr sz="2200" spc="-10" dirty="0">
                <a:latin typeface="Perpetua"/>
                <a:cs typeface="Perpetua"/>
              </a:rPr>
              <a:t>parallel </a:t>
            </a:r>
            <a:r>
              <a:rPr sz="2200" spc="-5" dirty="0">
                <a:latin typeface="Perpetua"/>
                <a:cs typeface="Perpetua"/>
              </a:rPr>
              <a:t>with the </a:t>
            </a:r>
            <a:r>
              <a:rPr sz="2200" dirty="0">
                <a:latin typeface="Perpetua"/>
                <a:cs typeface="Perpetua"/>
              </a:rPr>
              <a:t>changes </a:t>
            </a:r>
            <a:r>
              <a:rPr sz="2200" spc="-5" dirty="0">
                <a:latin typeface="Perpetua"/>
                <a:cs typeface="Perpetua"/>
              </a:rPr>
              <a:t>in the </a:t>
            </a:r>
            <a:r>
              <a:rPr sz="2200" spc="-15" dirty="0">
                <a:latin typeface="Perpetua"/>
                <a:cs typeface="Perpetua"/>
              </a:rPr>
              <a:t>physical  </a:t>
            </a:r>
            <a:r>
              <a:rPr sz="2200" spc="-10" dirty="0">
                <a:latin typeface="Perpetua"/>
                <a:cs typeface="Perpetua"/>
              </a:rPr>
              <a:t>environment.</a:t>
            </a:r>
            <a:endParaRPr sz="2200">
              <a:latin typeface="Perpetua"/>
              <a:cs typeface="Perpetua"/>
            </a:endParaRPr>
          </a:p>
          <a:p>
            <a:pPr marL="287020" marR="1397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All the </a:t>
            </a:r>
            <a:r>
              <a:rPr sz="2200" dirty="0">
                <a:latin typeface="Perpetua"/>
                <a:cs typeface="Perpetua"/>
              </a:rPr>
              <a:t>changes </a:t>
            </a:r>
            <a:r>
              <a:rPr sz="2200" spc="-10" dirty="0">
                <a:latin typeface="Perpetua"/>
                <a:cs typeface="Perpetua"/>
              </a:rPr>
              <a:t>lead finally to </a:t>
            </a:r>
            <a:r>
              <a:rPr sz="2200" spc="-5" dirty="0">
                <a:latin typeface="Perpetua"/>
                <a:cs typeface="Perpetua"/>
              </a:rPr>
              <a:t>a </a:t>
            </a:r>
            <a:r>
              <a:rPr sz="2200" spc="-10" dirty="0">
                <a:latin typeface="Perpetua"/>
                <a:cs typeface="Perpetua"/>
              </a:rPr>
              <a:t>community </a:t>
            </a:r>
            <a:r>
              <a:rPr sz="2200" spc="-15" dirty="0">
                <a:latin typeface="Perpetua"/>
                <a:cs typeface="Perpetua"/>
              </a:rPr>
              <a:t>that </a:t>
            </a:r>
            <a:r>
              <a:rPr sz="2200" spc="-5" dirty="0">
                <a:latin typeface="Perpetua"/>
                <a:cs typeface="Perpetua"/>
              </a:rPr>
              <a:t>is in </a:t>
            </a:r>
            <a:r>
              <a:rPr sz="2200" spc="-10" dirty="0">
                <a:latin typeface="Perpetua"/>
                <a:cs typeface="Perpetua"/>
              </a:rPr>
              <a:t>near </a:t>
            </a:r>
            <a:r>
              <a:rPr sz="2200" dirty="0">
                <a:latin typeface="Perpetua"/>
                <a:cs typeface="Perpetua"/>
              </a:rPr>
              <a:t>equilibrium </a:t>
            </a:r>
            <a:r>
              <a:rPr sz="2200" spc="-5" dirty="0">
                <a:latin typeface="Perpetua"/>
                <a:cs typeface="Perpetua"/>
              </a:rPr>
              <a:t>with the  </a:t>
            </a:r>
            <a:r>
              <a:rPr sz="2200" spc="-10" dirty="0">
                <a:latin typeface="Perpetua"/>
                <a:cs typeface="Perpetua"/>
              </a:rPr>
              <a:t>environment and </a:t>
            </a:r>
            <a:r>
              <a:rPr sz="2200" spc="-15" dirty="0">
                <a:latin typeface="Perpetua"/>
                <a:cs typeface="Perpetua"/>
              </a:rPr>
              <a:t>that </a:t>
            </a:r>
            <a:r>
              <a:rPr sz="2200" spc="-5" dirty="0">
                <a:latin typeface="Perpetua"/>
                <a:cs typeface="Perpetua"/>
              </a:rPr>
              <a:t>is called </a:t>
            </a:r>
            <a:r>
              <a:rPr sz="2200" b="1" spc="-10" dirty="0">
                <a:latin typeface="Perpetua"/>
                <a:cs typeface="Perpetua"/>
              </a:rPr>
              <a:t>climax</a:t>
            </a:r>
            <a:r>
              <a:rPr sz="2200" b="1" spc="90" dirty="0">
                <a:latin typeface="Perpetua"/>
                <a:cs typeface="Perpetua"/>
              </a:rPr>
              <a:t> </a:t>
            </a:r>
            <a:r>
              <a:rPr sz="2200" b="1" spc="-25" dirty="0">
                <a:latin typeface="Perpetua"/>
                <a:cs typeface="Perpetua"/>
              </a:rPr>
              <a:t>community.</a:t>
            </a:r>
            <a:endParaRPr sz="2200">
              <a:latin typeface="Perpetua"/>
              <a:cs typeface="Perpetua"/>
            </a:endParaRPr>
          </a:p>
          <a:p>
            <a:pPr marL="287020" marR="420370" indent="-274320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Perpetua"/>
                <a:cs typeface="Perpetua"/>
              </a:rPr>
              <a:t>During </a:t>
            </a:r>
            <a:r>
              <a:rPr sz="2200" spc="-10" dirty="0">
                <a:latin typeface="Perpetua"/>
                <a:cs typeface="Perpetua"/>
              </a:rPr>
              <a:t>succession </a:t>
            </a:r>
            <a:r>
              <a:rPr sz="2200" spc="-5" dirty="0">
                <a:latin typeface="Perpetua"/>
                <a:cs typeface="Perpetua"/>
              </a:rPr>
              <a:t>some </a:t>
            </a:r>
            <a:r>
              <a:rPr sz="2200" spc="-10" dirty="0">
                <a:latin typeface="Perpetua"/>
                <a:cs typeface="Perpetua"/>
              </a:rPr>
              <a:t>species </a:t>
            </a:r>
            <a:r>
              <a:rPr sz="2200" spc="-5" dirty="0">
                <a:latin typeface="Perpetua"/>
                <a:cs typeface="Perpetua"/>
              </a:rPr>
              <a:t>colonize </a:t>
            </a:r>
            <a:r>
              <a:rPr sz="2200" spc="-10" dirty="0">
                <a:latin typeface="Perpetua"/>
                <a:cs typeface="Perpetua"/>
              </a:rPr>
              <a:t>and area and </a:t>
            </a:r>
            <a:r>
              <a:rPr sz="2200" spc="-5" dirty="0">
                <a:latin typeface="Perpetua"/>
                <a:cs typeface="Perpetua"/>
              </a:rPr>
              <a:t>their </a:t>
            </a:r>
            <a:r>
              <a:rPr sz="2200" spc="-10" dirty="0">
                <a:latin typeface="Perpetua"/>
                <a:cs typeface="Perpetua"/>
              </a:rPr>
              <a:t>populations  </a:t>
            </a:r>
            <a:r>
              <a:rPr sz="2200" spc="-5" dirty="0">
                <a:latin typeface="Perpetua"/>
                <a:cs typeface="Perpetua"/>
              </a:rPr>
              <a:t>become </a:t>
            </a:r>
            <a:r>
              <a:rPr sz="2200" spc="-10" dirty="0">
                <a:latin typeface="Perpetua"/>
                <a:cs typeface="Perpetua"/>
              </a:rPr>
              <a:t>more numerous, whereas populations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0" dirty="0">
                <a:latin typeface="Perpetua"/>
                <a:cs typeface="Perpetua"/>
              </a:rPr>
              <a:t>other species decline and  </a:t>
            </a:r>
            <a:r>
              <a:rPr sz="2200" spc="-30" dirty="0">
                <a:latin typeface="Perpetua"/>
                <a:cs typeface="Perpetua"/>
              </a:rPr>
              <a:t>even</a:t>
            </a:r>
            <a:r>
              <a:rPr sz="2200" dirty="0">
                <a:latin typeface="Perpetua"/>
                <a:cs typeface="Perpetua"/>
              </a:rPr>
              <a:t> </a:t>
            </a:r>
            <a:r>
              <a:rPr sz="2200" spc="-25" dirty="0">
                <a:latin typeface="Perpetua"/>
                <a:cs typeface="Perpetua"/>
              </a:rPr>
              <a:t>disappear.</a:t>
            </a:r>
            <a:endParaRPr sz="2200">
              <a:latin typeface="Perpetua"/>
              <a:cs typeface="Perpetua"/>
            </a:endParaRPr>
          </a:p>
          <a:p>
            <a:pPr marL="287020" marR="211454" indent="-274320">
              <a:lnSpc>
                <a:spcPts val="211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entire </a:t>
            </a:r>
            <a:r>
              <a:rPr sz="2200" spc="-5" dirty="0">
                <a:latin typeface="Perpetua"/>
                <a:cs typeface="Perpetua"/>
              </a:rPr>
              <a:t>sequences of </a:t>
            </a:r>
            <a:r>
              <a:rPr sz="2200" spc="-10" dirty="0">
                <a:latin typeface="Perpetua"/>
                <a:cs typeface="Perpetua"/>
              </a:rPr>
              <a:t>communities </a:t>
            </a:r>
            <a:r>
              <a:rPr sz="2200" spc="-15" dirty="0">
                <a:latin typeface="Perpetua"/>
                <a:cs typeface="Perpetua"/>
              </a:rPr>
              <a:t>that successively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a </a:t>
            </a:r>
            <a:r>
              <a:rPr sz="2200" spc="-10" dirty="0">
                <a:latin typeface="Perpetua"/>
                <a:cs typeface="Perpetua"/>
              </a:rPr>
              <a:t>given area 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spc="-10" dirty="0">
                <a:latin typeface="Perpetua"/>
                <a:cs typeface="Perpetua"/>
              </a:rPr>
              <a:t>called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sere.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individual </a:t>
            </a:r>
            <a:r>
              <a:rPr sz="2200" spc="-5" dirty="0">
                <a:latin typeface="Perpetua"/>
                <a:cs typeface="Perpetua"/>
              </a:rPr>
              <a:t>transitional </a:t>
            </a:r>
            <a:r>
              <a:rPr sz="2200" spc="-10" dirty="0">
                <a:latin typeface="Perpetua"/>
                <a:cs typeface="Perpetua"/>
              </a:rPr>
              <a:t>communities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spc="0" dirty="0">
                <a:latin typeface="Perpetua"/>
                <a:cs typeface="Perpetua"/>
              </a:rPr>
              <a:t>termed </a:t>
            </a:r>
            <a:r>
              <a:rPr sz="2200" spc="-5" dirty="0">
                <a:latin typeface="Perpetua"/>
                <a:cs typeface="Perpetua"/>
              </a:rPr>
              <a:t>as </a:t>
            </a:r>
            <a:r>
              <a:rPr sz="2200" b="1" spc="-5" dirty="0">
                <a:latin typeface="Perpetua"/>
                <a:cs typeface="Perpetua"/>
              </a:rPr>
              <a:t>seral</a:t>
            </a:r>
            <a:r>
              <a:rPr sz="2200" b="1" spc="114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stages.</a:t>
            </a:r>
            <a:endParaRPr sz="2200">
              <a:latin typeface="Perpetua"/>
              <a:cs typeface="Perpetua"/>
            </a:endParaRPr>
          </a:p>
          <a:p>
            <a:pPr marL="287020" marR="495300" indent="-274320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In the </a:t>
            </a:r>
            <a:r>
              <a:rPr sz="2200" spc="-10" dirty="0">
                <a:latin typeface="Perpetua"/>
                <a:cs typeface="Perpetua"/>
              </a:rPr>
              <a:t>successive seral stages there </a:t>
            </a:r>
            <a:r>
              <a:rPr sz="2200" spc="-5" dirty="0">
                <a:latin typeface="Perpetua"/>
                <a:cs typeface="Perpetua"/>
              </a:rPr>
              <a:t>is a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the diversity of </a:t>
            </a:r>
            <a:r>
              <a:rPr sz="2200" spc="-10" dirty="0">
                <a:latin typeface="Perpetua"/>
                <a:cs typeface="Perpetua"/>
              </a:rPr>
              <a:t>species of  organisms,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crease </a:t>
            </a:r>
            <a:r>
              <a:rPr sz="2200" spc="-5" dirty="0">
                <a:latin typeface="Perpetua"/>
                <a:cs typeface="Perpetua"/>
              </a:rPr>
              <a:t>in number of </a:t>
            </a:r>
            <a:r>
              <a:rPr sz="2200" spc="-10" dirty="0">
                <a:latin typeface="Perpetua"/>
                <a:cs typeface="Perpetua"/>
              </a:rPr>
              <a:t>species and </a:t>
            </a:r>
            <a:r>
              <a:rPr sz="2200" spc="-5" dirty="0">
                <a:latin typeface="Perpetua"/>
                <a:cs typeface="Perpetua"/>
              </a:rPr>
              <a:t>total</a:t>
            </a:r>
            <a:r>
              <a:rPr sz="2200" spc="5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biomass.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2400"/>
            <a:ext cx="508635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73938"/>
            <a:ext cx="8054975" cy="5543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415290" indent="-274320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0" dirty="0">
                <a:latin typeface="Perpetua"/>
                <a:cs typeface="Perpetua"/>
              </a:rPr>
              <a:t>Primary </a:t>
            </a:r>
            <a:r>
              <a:rPr sz="2400" b="1" spc="-5" dirty="0">
                <a:latin typeface="Perpetua"/>
                <a:cs typeface="Perpetua"/>
              </a:rPr>
              <a:t>succession: </a:t>
            </a:r>
            <a:r>
              <a:rPr sz="2400" dirty="0">
                <a:latin typeface="Perpetua"/>
                <a:cs typeface="Perpetua"/>
              </a:rPr>
              <a:t>succession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5" dirty="0">
                <a:latin typeface="Perpetua"/>
                <a:cs typeface="Perpetua"/>
              </a:rPr>
              <a:t>starts </a:t>
            </a:r>
            <a:r>
              <a:rPr sz="2400" spc="-5" dirty="0">
                <a:latin typeface="Perpetua"/>
                <a:cs typeface="Perpetua"/>
              </a:rPr>
              <a:t>where no living  organisms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there- </a:t>
            </a:r>
            <a:r>
              <a:rPr sz="2400" dirty="0">
                <a:latin typeface="Perpetua"/>
                <a:cs typeface="Perpetua"/>
              </a:rPr>
              <a:t>these </a:t>
            </a:r>
            <a:r>
              <a:rPr sz="2400" spc="-5" dirty="0">
                <a:latin typeface="Perpetua"/>
                <a:cs typeface="Perpetua"/>
              </a:rPr>
              <a:t>could </a:t>
            </a:r>
            <a:r>
              <a:rPr sz="2400" dirty="0">
                <a:latin typeface="Perpetua"/>
                <a:cs typeface="Perpetua"/>
              </a:rPr>
              <a:t>be </a:t>
            </a:r>
            <a:r>
              <a:rPr sz="2400" spc="-5" dirty="0">
                <a:latin typeface="Perpetua"/>
                <a:cs typeface="Perpetua"/>
              </a:rPr>
              <a:t>areas where no living organism  </a:t>
            </a:r>
            <a:r>
              <a:rPr sz="2400" spc="-25" dirty="0">
                <a:latin typeface="Perpetua"/>
                <a:cs typeface="Perpetua"/>
              </a:rPr>
              <a:t>ever </a:t>
            </a:r>
            <a:r>
              <a:rPr sz="2400" dirty="0">
                <a:latin typeface="Perpetua"/>
                <a:cs typeface="Perpetua"/>
              </a:rPr>
              <a:t>existed </a:t>
            </a:r>
            <a:r>
              <a:rPr sz="2400" spc="-30" dirty="0">
                <a:latin typeface="Perpetua"/>
                <a:cs typeface="Perpetua"/>
              </a:rPr>
              <a:t>may </a:t>
            </a:r>
            <a:r>
              <a:rPr sz="2400" dirty="0">
                <a:latin typeface="Perpetua"/>
                <a:cs typeface="Perpetua"/>
              </a:rPr>
              <a:t>be a </a:t>
            </a:r>
            <a:r>
              <a:rPr sz="2400" spc="-10" dirty="0">
                <a:latin typeface="Perpetua"/>
                <a:cs typeface="Perpetua"/>
              </a:rPr>
              <a:t>bare </a:t>
            </a:r>
            <a:r>
              <a:rPr sz="2400" spc="0" dirty="0">
                <a:latin typeface="Perpetua"/>
                <a:cs typeface="Perpetua"/>
              </a:rPr>
              <a:t>rock </a:t>
            </a:r>
            <a:r>
              <a:rPr sz="2400" spc="-5" dirty="0">
                <a:latin typeface="Perpetua"/>
                <a:cs typeface="Perpetua"/>
              </a:rPr>
              <a:t>or </a:t>
            </a:r>
            <a:r>
              <a:rPr sz="2400" spc="-15" dirty="0">
                <a:latin typeface="Perpetua"/>
                <a:cs typeface="Perpetua"/>
              </a:rPr>
              <a:t>new water </a:t>
            </a:r>
            <a:r>
              <a:rPr sz="2400" spc="-60" dirty="0">
                <a:latin typeface="Perpetua"/>
                <a:cs typeface="Perpetua"/>
              </a:rPr>
              <a:t>body.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Secondary </a:t>
            </a:r>
            <a:r>
              <a:rPr sz="2400" b="1" spc="-5" dirty="0">
                <a:latin typeface="Perpetua"/>
                <a:cs typeface="Perpetua"/>
              </a:rPr>
              <a:t>succession</a:t>
            </a:r>
            <a:r>
              <a:rPr sz="2400" spc="-5" dirty="0">
                <a:latin typeface="Perpetua"/>
                <a:cs typeface="Perpetua"/>
              </a:rPr>
              <a:t>: </a:t>
            </a:r>
            <a:r>
              <a:rPr sz="2400" dirty="0">
                <a:latin typeface="Perpetua"/>
                <a:cs typeface="Perpetua"/>
              </a:rPr>
              <a:t>succession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5" dirty="0">
                <a:latin typeface="Perpetua"/>
                <a:cs typeface="Perpetua"/>
              </a:rPr>
              <a:t>starts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10" dirty="0">
                <a:latin typeface="Perpetua"/>
                <a:cs typeface="Perpetua"/>
              </a:rPr>
              <a:t>areas</a:t>
            </a:r>
            <a:r>
              <a:rPr sz="2400" spc="-19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that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spc="-50" dirty="0">
                <a:latin typeface="Perpetua"/>
                <a:cs typeface="Perpetua"/>
              </a:rPr>
              <a:t>somehow, </a:t>
            </a:r>
            <a:r>
              <a:rPr sz="2400" spc="-5" dirty="0">
                <a:latin typeface="Perpetua"/>
                <a:cs typeface="Perpetua"/>
              </a:rPr>
              <a:t>lost all the living organisms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existed</a:t>
            </a:r>
            <a:r>
              <a:rPr sz="2400" spc="-11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there.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0" dirty="0">
                <a:latin typeface="Perpetua"/>
                <a:cs typeface="Perpetua"/>
              </a:rPr>
              <a:t>Primary </a:t>
            </a:r>
            <a:r>
              <a:rPr sz="2400" dirty="0">
                <a:latin typeface="Perpetua"/>
                <a:cs typeface="Perpetua"/>
              </a:rPr>
              <a:t>succession occurs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in:-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0" dirty="0">
                <a:latin typeface="Perpetua"/>
                <a:cs typeface="Perpetua"/>
              </a:rPr>
              <a:t>newly </a:t>
            </a:r>
            <a:r>
              <a:rPr sz="2400" spc="-5" dirty="0">
                <a:latin typeface="Perpetua"/>
                <a:cs typeface="Perpetua"/>
              </a:rPr>
              <a:t>cooled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lava,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bare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rock,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0" dirty="0">
                <a:latin typeface="Perpetua"/>
                <a:cs typeface="Perpetua"/>
              </a:rPr>
              <a:t>Newly </a:t>
            </a:r>
            <a:r>
              <a:rPr sz="2400" spc="-10" dirty="0">
                <a:latin typeface="Perpetua"/>
                <a:cs typeface="Perpetua"/>
              </a:rPr>
              <a:t>created </a:t>
            </a:r>
            <a:r>
              <a:rPr sz="2400" spc="-5" dirty="0">
                <a:latin typeface="Perpetua"/>
                <a:cs typeface="Perpetua"/>
              </a:rPr>
              <a:t>pond or</a:t>
            </a:r>
            <a:r>
              <a:rPr sz="2400" spc="0" dirty="0">
                <a:latin typeface="Perpetua"/>
                <a:cs typeface="Perpetua"/>
              </a:rPr>
              <a:t> </a:t>
            </a:r>
            <a:r>
              <a:rPr sz="2400" spc="-25" dirty="0">
                <a:latin typeface="Perpetua"/>
                <a:cs typeface="Perpetua"/>
              </a:rPr>
              <a:t>reservoir.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Secondary succession </a:t>
            </a:r>
            <a:r>
              <a:rPr sz="2400" spc="0" dirty="0">
                <a:latin typeface="Perpetua"/>
                <a:cs typeface="Perpetua"/>
              </a:rPr>
              <a:t>begins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0" dirty="0">
                <a:latin typeface="Perpetua"/>
                <a:cs typeface="Perpetua"/>
              </a:rPr>
              <a:t>areas </a:t>
            </a:r>
            <a:r>
              <a:rPr sz="2400" spc="-5" dirty="0">
                <a:latin typeface="Perpetua"/>
                <a:cs typeface="Perpetua"/>
              </a:rPr>
              <a:t>where natural </a:t>
            </a:r>
            <a:r>
              <a:rPr sz="2400" dirty="0">
                <a:latin typeface="Perpetua"/>
                <a:cs typeface="Perpetua"/>
              </a:rPr>
              <a:t>biotic </a:t>
            </a:r>
            <a:r>
              <a:rPr sz="2400" spc="-5" dirty="0">
                <a:latin typeface="Perpetua"/>
                <a:cs typeface="Perpetua"/>
              </a:rPr>
              <a:t>communities 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</a:t>
            </a:r>
            <a:r>
              <a:rPr sz="2400" spc="-20" dirty="0">
                <a:latin typeface="Perpetua"/>
                <a:cs typeface="Perpetua"/>
              </a:rPr>
              <a:t>destroyed </a:t>
            </a:r>
            <a:r>
              <a:rPr sz="2400" spc="5" dirty="0">
                <a:latin typeface="Perpetua"/>
                <a:cs typeface="Perpetua"/>
              </a:rPr>
              <a:t>such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as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abandoned </a:t>
            </a:r>
            <a:r>
              <a:rPr sz="2400" spc="5" dirty="0">
                <a:latin typeface="Perpetua"/>
                <a:cs typeface="Perpetua"/>
              </a:rPr>
              <a:t>farm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lands.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5" dirty="0">
                <a:latin typeface="Perpetua"/>
                <a:cs typeface="Perpetua"/>
              </a:rPr>
              <a:t>Burned </a:t>
            </a:r>
            <a:r>
              <a:rPr sz="2400" spc="-5" dirty="0">
                <a:latin typeface="Perpetua"/>
                <a:cs typeface="Perpetua"/>
              </a:rPr>
              <a:t>or </a:t>
            </a:r>
            <a:r>
              <a:rPr sz="2400" dirty="0">
                <a:latin typeface="Perpetua"/>
                <a:cs typeface="Perpetua"/>
              </a:rPr>
              <a:t>cut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forest,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land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flooded</a:t>
            </a:r>
            <a:endParaRPr sz="2400">
              <a:latin typeface="Perpetua"/>
              <a:cs typeface="Perpetua"/>
            </a:endParaRPr>
          </a:p>
          <a:p>
            <a:pPr marL="287020" marR="247015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Since </a:t>
            </a:r>
            <a:r>
              <a:rPr sz="2400" spc="-5" dirty="0">
                <a:latin typeface="Perpetua"/>
                <a:cs typeface="Perpetua"/>
              </a:rPr>
              <a:t>some soil or </a:t>
            </a:r>
            <a:r>
              <a:rPr sz="2400" dirty="0">
                <a:latin typeface="Perpetua"/>
                <a:cs typeface="Perpetua"/>
              </a:rPr>
              <a:t>sediment is </a:t>
            </a:r>
            <a:r>
              <a:rPr sz="2400" spc="-5" dirty="0">
                <a:latin typeface="Perpetua"/>
                <a:cs typeface="Perpetua"/>
              </a:rPr>
              <a:t>present, </a:t>
            </a:r>
            <a:r>
              <a:rPr sz="2400" dirty="0">
                <a:latin typeface="Perpetua"/>
                <a:cs typeface="Perpetua"/>
              </a:rPr>
              <a:t>secondary succession is</a:t>
            </a:r>
            <a:r>
              <a:rPr sz="2400" spc="-204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faster  </a:t>
            </a:r>
            <a:r>
              <a:rPr sz="2400" dirty="0">
                <a:latin typeface="Perpetua"/>
                <a:cs typeface="Perpetua"/>
              </a:rPr>
              <a:t>than </a:t>
            </a:r>
            <a:r>
              <a:rPr sz="2400" spc="5" dirty="0">
                <a:latin typeface="Perpetua"/>
                <a:cs typeface="Perpetua"/>
              </a:rPr>
              <a:t>primary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succession.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3969"/>
            <a:ext cx="4562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Succession </a:t>
            </a:r>
            <a:r>
              <a:rPr sz="4000" spc="-10" dirty="0"/>
              <a:t>in</a:t>
            </a:r>
            <a:r>
              <a:rPr sz="4000" spc="-30" dirty="0"/>
              <a:t> </a:t>
            </a:r>
            <a:r>
              <a:rPr sz="4000" dirty="0"/>
              <a:t>plants: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976630"/>
            <a:ext cx="8003540" cy="3821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1211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Based </a:t>
            </a:r>
            <a:r>
              <a:rPr sz="2600" spc="-5" dirty="0">
                <a:latin typeface="Perpetua"/>
                <a:cs typeface="Perpetua"/>
              </a:rPr>
              <a:t>on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5" dirty="0">
                <a:latin typeface="Perpetua"/>
                <a:cs typeface="Perpetua"/>
              </a:rPr>
              <a:t>nature </a:t>
            </a:r>
            <a:r>
              <a:rPr sz="2600" spc="-5" dirty="0">
                <a:latin typeface="Perpetua"/>
                <a:cs typeface="Perpetua"/>
              </a:rPr>
              <a:t>of habitat </a:t>
            </a:r>
            <a:r>
              <a:rPr sz="2600" dirty="0">
                <a:latin typeface="Perpetua"/>
                <a:cs typeface="Perpetua"/>
              </a:rPr>
              <a:t>– whether </a:t>
            </a:r>
            <a:r>
              <a:rPr sz="2600" spc="-5" dirty="0">
                <a:latin typeface="Perpetua"/>
                <a:cs typeface="Perpetua"/>
              </a:rPr>
              <a:t>it is </a:t>
            </a:r>
            <a:r>
              <a:rPr sz="2600" spc="-10" dirty="0">
                <a:latin typeface="Perpetua"/>
                <a:cs typeface="Perpetua"/>
              </a:rPr>
              <a:t>water </a:t>
            </a:r>
            <a:r>
              <a:rPr sz="2600" spc="-5" dirty="0">
                <a:latin typeface="Perpetua"/>
                <a:cs typeface="Perpetua"/>
              </a:rPr>
              <a:t>or it is </a:t>
            </a:r>
            <a:r>
              <a:rPr sz="2600" spc="-10" dirty="0">
                <a:latin typeface="Perpetua"/>
                <a:cs typeface="Perpetua"/>
              </a:rPr>
              <a:t>on  very </a:t>
            </a:r>
            <a:r>
              <a:rPr sz="2600" dirty="0">
                <a:latin typeface="Perpetua"/>
                <a:cs typeface="Perpetua"/>
              </a:rPr>
              <a:t>dry </a:t>
            </a:r>
            <a:r>
              <a:rPr sz="2600" spc="-5" dirty="0">
                <a:latin typeface="Perpetua"/>
                <a:cs typeface="Perpetua"/>
              </a:rPr>
              <a:t>areas- succession of plants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is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-10" dirty="0">
                <a:latin typeface="Perpetua"/>
                <a:cs typeface="Perpetua"/>
              </a:rPr>
              <a:t>called</a:t>
            </a:r>
            <a:r>
              <a:rPr sz="2600" b="1" spc="-10" dirty="0">
                <a:latin typeface="Perpetua"/>
                <a:cs typeface="Perpetua"/>
              </a:rPr>
              <a:t>hydrarch </a:t>
            </a:r>
            <a:r>
              <a:rPr sz="2600" spc="-5" dirty="0">
                <a:latin typeface="Perpetua"/>
                <a:cs typeface="Perpetua"/>
              </a:rPr>
              <a:t>or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b="1" spc="-15" dirty="0">
                <a:latin typeface="Perpetua"/>
                <a:cs typeface="Perpetua"/>
              </a:rPr>
              <a:t>xerarch</a:t>
            </a:r>
            <a:r>
              <a:rPr sz="2600" spc="-15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Hydrarch succession </a:t>
            </a:r>
            <a:r>
              <a:rPr sz="2600" spc="-10" dirty="0">
                <a:latin typeface="Perpetua"/>
                <a:cs typeface="Perpetua"/>
              </a:rPr>
              <a:t>takes </a:t>
            </a:r>
            <a:r>
              <a:rPr sz="2600" spc="-5" dirty="0">
                <a:latin typeface="Perpetua"/>
                <a:cs typeface="Perpetua"/>
              </a:rPr>
              <a:t>place in </a:t>
            </a:r>
            <a:r>
              <a:rPr sz="2600" spc="-10" dirty="0">
                <a:latin typeface="Perpetua"/>
                <a:cs typeface="Perpetua"/>
              </a:rPr>
              <a:t>water </a:t>
            </a:r>
            <a:r>
              <a:rPr sz="2600" spc="-5" dirty="0">
                <a:latin typeface="Perpetua"/>
                <a:cs typeface="Perpetua"/>
              </a:rPr>
              <a:t>areas and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the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successional </a:t>
            </a:r>
            <a:r>
              <a:rPr sz="2600" spc="0" dirty="0">
                <a:latin typeface="Perpetua"/>
                <a:cs typeface="Perpetua"/>
              </a:rPr>
              <a:t>series </a:t>
            </a:r>
            <a:r>
              <a:rPr sz="2600" spc="-5" dirty="0">
                <a:latin typeface="Perpetua"/>
                <a:cs typeface="Perpetua"/>
              </a:rPr>
              <a:t>progress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b="1" spc="-10" dirty="0">
                <a:latin typeface="Perpetua"/>
                <a:cs typeface="Perpetua"/>
              </a:rPr>
              <a:t>hydric </a:t>
            </a:r>
            <a:r>
              <a:rPr sz="2600" spc="-5" dirty="0">
                <a:latin typeface="Perpetua"/>
                <a:cs typeface="Perpetua"/>
              </a:rPr>
              <a:t>to</a:t>
            </a:r>
            <a:r>
              <a:rPr sz="2600" spc="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mesic</a:t>
            </a:r>
            <a:r>
              <a:rPr sz="2600" spc="-5" dirty="0">
                <a:latin typeface="Perpetua"/>
                <a:cs typeface="Perpetua"/>
              </a:rPr>
              <a:t>condition.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Xerarch </a:t>
            </a:r>
            <a:r>
              <a:rPr sz="2600" b="1" spc="-5" dirty="0">
                <a:latin typeface="Perpetua"/>
                <a:cs typeface="Perpetua"/>
              </a:rPr>
              <a:t>succession </a:t>
            </a:r>
            <a:r>
              <a:rPr sz="2600" spc="-10" dirty="0">
                <a:latin typeface="Perpetua"/>
                <a:cs typeface="Perpetua"/>
              </a:rPr>
              <a:t>takes </a:t>
            </a:r>
            <a:r>
              <a:rPr sz="2600" spc="-5" dirty="0">
                <a:latin typeface="Perpetua"/>
                <a:cs typeface="Perpetua"/>
              </a:rPr>
              <a:t>place in </a:t>
            </a:r>
            <a:r>
              <a:rPr sz="2600" dirty="0">
                <a:latin typeface="Perpetua"/>
                <a:cs typeface="Perpetua"/>
              </a:rPr>
              <a:t>dry </a:t>
            </a:r>
            <a:r>
              <a:rPr sz="2600" spc="-10" dirty="0">
                <a:latin typeface="Perpetua"/>
                <a:cs typeface="Perpetua"/>
              </a:rPr>
              <a:t>areas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0" dirty="0">
                <a:latin typeface="Perpetua"/>
                <a:cs typeface="Perpetua"/>
              </a:rPr>
              <a:t>series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progress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b="1" spc="-10" dirty="0">
                <a:latin typeface="Perpetua"/>
                <a:cs typeface="Perpetua"/>
              </a:rPr>
              <a:t>xeric </a:t>
            </a:r>
            <a:r>
              <a:rPr sz="2600" spc="-5" dirty="0">
                <a:latin typeface="Perpetua"/>
                <a:cs typeface="Perpetua"/>
              </a:rPr>
              <a:t>to </a:t>
            </a:r>
            <a:r>
              <a:rPr sz="2600" b="1" dirty="0">
                <a:latin typeface="Perpetua"/>
                <a:cs typeface="Perpetua"/>
              </a:rPr>
              <a:t>mesic</a:t>
            </a:r>
            <a:r>
              <a:rPr sz="2600" b="1" spc="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conditions.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Both </a:t>
            </a:r>
            <a:r>
              <a:rPr sz="2600" spc="-5" dirty="0">
                <a:latin typeface="Perpetua"/>
                <a:cs typeface="Perpetua"/>
              </a:rPr>
              <a:t>hydrarch and </a:t>
            </a:r>
            <a:r>
              <a:rPr sz="2600" dirty="0">
                <a:latin typeface="Perpetua"/>
                <a:cs typeface="Perpetua"/>
              </a:rPr>
              <a:t>xerarch </a:t>
            </a:r>
            <a:r>
              <a:rPr sz="2600" spc="-5" dirty="0">
                <a:latin typeface="Perpetua"/>
                <a:cs typeface="Perpetua"/>
              </a:rPr>
              <a:t>successions lead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medium </a:t>
            </a:r>
            <a:r>
              <a:rPr sz="2600" spc="-10" dirty="0">
                <a:latin typeface="Perpetua"/>
                <a:cs typeface="Perpetua"/>
              </a:rPr>
              <a:t>water  </a:t>
            </a:r>
            <a:r>
              <a:rPr sz="2600" spc="-5" dirty="0">
                <a:latin typeface="Perpetua"/>
                <a:cs typeface="Perpetua"/>
              </a:rPr>
              <a:t>conditions (mesic) </a:t>
            </a:r>
            <a:r>
              <a:rPr sz="2600" dirty="0">
                <a:latin typeface="Perpetua"/>
                <a:cs typeface="Perpetua"/>
              </a:rPr>
              <a:t>– </a:t>
            </a:r>
            <a:r>
              <a:rPr sz="2600" spc="-5" dirty="0">
                <a:latin typeface="Perpetua"/>
                <a:cs typeface="Perpetua"/>
              </a:rPr>
              <a:t>neither </a:t>
            </a:r>
            <a:r>
              <a:rPr sz="2600" spc="-10" dirty="0">
                <a:latin typeface="Perpetua"/>
                <a:cs typeface="Perpetua"/>
              </a:rPr>
              <a:t>too </a:t>
            </a:r>
            <a:r>
              <a:rPr sz="2600" dirty="0">
                <a:latin typeface="Perpetua"/>
                <a:cs typeface="Perpetua"/>
              </a:rPr>
              <a:t>dry (xeric) </a:t>
            </a:r>
            <a:r>
              <a:rPr sz="2600" spc="-5" dirty="0">
                <a:latin typeface="Perpetua"/>
                <a:cs typeface="Perpetua"/>
              </a:rPr>
              <a:t>nor </a:t>
            </a:r>
            <a:r>
              <a:rPr sz="2600" dirty="0">
                <a:latin typeface="Perpetua"/>
                <a:cs typeface="Perpetua"/>
              </a:rPr>
              <a:t>too </a:t>
            </a:r>
            <a:r>
              <a:rPr sz="2600" spc="-30" dirty="0">
                <a:latin typeface="Perpetua"/>
                <a:cs typeface="Perpetua"/>
              </a:rPr>
              <a:t>wet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(hydric)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Xerarch </a:t>
            </a:r>
            <a:r>
              <a:rPr spc="-5" dirty="0"/>
              <a:t>succession: </a:t>
            </a:r>
            <a:r>
              <a:rPr dirty="0"/>
              <a:t>Succession </a:t>
            </a:r>
            <a:r>
              <a:rPr spc="-5" dirty="0"/>
              <a:t>in</a:t>
            </a:r>
            <a:r>
              <a:rPr spc="-120" dirty="0"/>
              <a:t> </a:t>
            </a:r>
            <a:r>
              <a:rPr dirty="0"/>
              <a:t>bare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rock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202"/>
            <a:ext cx="7889875" cy="50253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species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20" dirty="0">
                <a:latin typeface="Perpetua"/>
                <a:cs typeface="Perpetua"/>
              </a:rPr>
              <a:t>invades </a:t>
            </a:r>
            <a:r>
              <a:rPr sz="2400" spc="-5" dirty="0">
                <a:latin typeface="Perpetua"/>
                <a:cs typeface="Perpetua"/>
              </a:rPr>
              <a:t>bare </a:t>
            </a:r>
            <a:r>
              <a:rPr sz="2400" spc="-10" dirty="0">
                <a:latin typeface="Perpetua"/>
                <a:cs typeface="Perpetua"/>
              </a:rPr>
              <a:t>area are </a:t>
            </a:r>
            <a:r>
              <a:rPr sz="2400" dirty="0">
                <a:latin typeface="Perpetua"/>
                <a:cs typeface="Perpetua"/>
              </a:rPr>
              <a:t>called </a:t>
            </a:r>
            <a:r>
              <a:rPr sz="2400" b="1" dirty="0">
                <a:latin typeface="Perpetua"/>
                <a:cs typeface="Perpetua"/>
              </a:rPr>
              <a:t>pioneer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species.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0" dirty="0">
                <a:latin typeface="Perpetua"/>
                <a:cs typeface="Perpetua"/>
              </a:rPr>
              <a:t>primary </a:t>
            </a:r>
            <a:r>
              <a:rPr sz="2400" dirty="0">
                <a:latin typeface="Perpetua"/>
                <a:cs typeface="Perpetua"/>
              </a:rPr>
              <a:t>succession </a:t>
            </a:r>
            <a:r>
              <a:rPr sz="2400" spc="-5" dirty="0">
                <a:latin typeface="Perpetua"/>
                <a:cs typeface="Perpetua"/>
              </a:rPr>
              <a:t>on bare </a:t>
            </a:r>
            <a:r>
              <a:rPr sz="2400" spc="0" dirty="0">
                <a:latin typeface="Perpetua"/>
                <a:cs typeface="Perpetua"/>
              </a:rPr>
              <a:t>rock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pioneer species is the</a:t>
            </a:r>
            <a:r>
              <a:rPr sz="2400" spc="-114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lichen.</a:t>
            </a:r>
            <a:endParaRPr sz="2400">
              <a:latin typeface="Perpetua"/>
              <a:cs typeface="Perpetua"/>
            </a:endParaRPr>
          </a:p>
          <a:p>
            <a:pPr marL="287020" marR="20129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0" dirty="0">
                <a:latin typeface="Perpetua"/>
                <a:cs typeface="Perpetua"/>
              </a:rPr>
              <a:t>Lichen </a:t>
            </a:r>
            <a:r>
              <a:rPr sz="2400" spc="-5" dirty="0">
                <a:latin typeface="Perpetua"/>
                <a:cs typeface="Perpetua"/>
              </a:rPr>
              <a:t>secretes acid </a:t>
            </a:r>
            <a:r>
              <a:rPr sz="2400" spc="-10" dirty="0">
                <a:latin typeface="Perpetua"/>
                <a:cs typeface="Perpetua"/>
              </a:rPr>
              <a:t>to dissolve </a:t>
            </a:r>
            <a:r>
              <a:rPr sz="2400" dirty="0">
                <a:latin typeface="Perpetua"/>
                <a:cs typeface="Perpetua"/>
              </a:rPr>
              <a:t>rock, </a:t>
            </a:r>
            <a:r>
              <a:rPr sz="2400" spc="-5" dirty="0">
                <a:latin typeface="Perpetua"/>
                <a:cs typeface="Perpetua"/>
              </a:rPr>
              <a:t>helping in </a:t>
            </a:r>
            <a:r>
              <a:rPr sz="2400" spc="-10" dirty="0">
                <a:latin typeface="Perpetua"/>
                <a:cs typeface="Perpetua"/>
              </a:rPr>
              <a:t>weathering </a:t>
            </a:r>
            <a:r>
              <a:rPr sz="2400" spc="-5" dirty="0">
                <a:latin typeface="Perpetua"/>
                <a:cs typeface="Perpetua"/>
              </a:rPr>
              <a:t>and soil  </a:t>
            </a:r>
            <a:r>
              <a:rPr sz="2400" dirty="0">
                <a:latin typeface="Perpetua"/>
                <a:cs typeface="Perpetua"/>
              </a:rPr>
              <a:t>formation.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little </a:t>
            </a:r>
            <a:r>
              <a:rPr sz="2400" dirty="0">
                <a:latin typeface="Perpetua"/>
                <a:cs typeface="Perpetua"/>
              </a:rPr>
              <a:t>soil, </a:t>
            </a:r>
            <a:r>
              <a:rPr sz="2400" spc="-5" dirty="0">
                <a:latin typeface="Perpetua"/>
                <a:cs typeface="Perpetua"/>
              </a:rPr>
              <a:t>leads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15" dirty="0">
                <a:latin typeface="Perpetua"/>
                <a:cs typeface="Perpetua"/>
              </a:rPr>
              <a:t>growth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b="1" spc="-15" dirty="0">
                <a:latin typeface="Perpetua"/>
                <a:cs typeface="Perpetua"/>
              </a:rPr>
              <a:t>bryophytes</a:t>
            </a:r>
            <a:r>
              <a:rPr sz="2400" b="1" spc="-140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(mosses).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mosses </a:t>
            </a:r>
            <a:r>
              <a:rPr sz="2400" dirty="0">
                <a:latin typeface="Perpetua"/>
                <a:cs typeface="Perpetua"/>
              </a:rPr>
              <a:t>speed </a:t>
            </a:r>
            <a:r>
              <a:rPr sz="2400" spc="-5" dirty="0">
                <a:latin typeface="Perpetua"/>
                <a:cs typeface="Perpetua"/>
              </a:rPr>
              <a:t>up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process </a:t>
            </a:r>
            <a:r>
              <a:rPr sz="2400" spc="-5" dirty="0">
                <a:latin typeface="Perpetua"/>
                <a:cs typeface="Perpetua"/>
              </a:rPr>
              <a:t>of soil </a:t>
            </a:r>
            <a:r>
              <a:rPr sz="2400" spc="-10" dirty="0">
                <a:latin typeface="Perpetua"/>
                <a:cs typeface="Perpetua"/>
              </a:rPr>
              <a:t>accumulation </a:t>
            </a:r>
            <a:r>
              <a:rPr sz="2400" spc="-25" dirty="0">
                <a:latin typeface="Perpetua"/>
                <a:cs typeface="Perpetua"/>
              </a:rPr>
              <a:t>by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trapping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400" spc="-15" dirty="0">
                <a:latin typeface="Perpetua"/>
                <a:cs typeface="Perpetua"/>
              </a:rPr>
              <a:t>wind-blown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particles.</a:t>
            </a:r>
            <a:endParaRPr sz="2400">
              <a:latin typeface="Perpetua"/>
              <a:cs typeface="Perpetua"/>
            </a:endParaRPr>
          </a:p>
          <a:p>
            <a:pPr marL="287020" marR="8191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0" dirty="0">
                <a:latin typeface="Perpetua"/>
                <a:cs typeface="Perpetua"/>
              </a:rPr>
              <a:t>Lichen </a:t>
            </a:r>
            <a:r>
              <a:rPr sz="2400" spc="-5" dirty="0">
                <a:latin typeface="Perpetua"/>
                <a:cs typeface="Perpetua"/>
              </a:rPr>
              <a:t>moss </a:t>
            </a:r>
            <a:r>
              <a:rPr sz="2400" spc="0" dirty="0">
                <a:latin typeface="Perpetua"/>
                <a:cs typeface="Perpetua"/>
              </a:rPr>
              <a:t>carpet </a:t>
            </a:r>
            <a:r>
              <a:rPr sz="2400" spc="-15" dirty="0">
                <a:latin typeface="Perpetua"/>
                <a:cs typeface="Perpetua"/>
              </a:rPr>
              <a:t>provides </a:t>
            </a:r>
            <a:r>
              <a:rPr sz="2400" spc="-5" dirty="0">
                <a:latin typeface="Perpetua"/>
                <a:cs typeface="Perpetua"/>
              </a:rPr>
              <a:t>suitable substratum </a:t>
            </a:r>
            <a:r>
              <a:rPr sz="2400" dirty="0">
                <a:latin typeface="Perpetua"/>
                <a:cs typeface="Perpetua"/>
              </a:rPr>
              <a:t>for the germination 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seeds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b="1" dirty="0">
                <a:latin typeface="Perpetua"/>
                <a:cs typeface="Perpetua"/>
              </a:rPr>
              <a:t>herbaceous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plants.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Gradually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spc="-5" dirty="0">
                <a:latin typeface="Perpetua"/>
                <a:cs typeface="Perpetua"/>
              </a:rPr>
              <a:t>soil is </a:t>
            </a:r>
            <a:r>
              <a:rPr sz="2400" spc="-10" dirty="0">
                <a:latin typeface="Perpetua"/>
                <a:cs typeface="Perpetua"/>
              </a:rPr>
              <a:t>accumulated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herbaceous species </a:t>
            </a:r>
            <a:r>
              <a:rPr sz="2400" spc="-15" dirty="0">
                <a:latin typeface="Perpetua"/>
                <a:cs typeface="Perpetua"/>
              </a:rPr>
              <a:t>make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spc="-40" dirty="0">
                <a:latin typeface="Perpetua"/>
                <a:cs typeface="Perpetua"/>
              </a:rPr>
              <a:t>way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Perpetua"/>
                <a:cs typeface="Perpetua"/>
              </a:rPr>
              <a:t>for the </a:t>
            </a:r>
            <a:r>
              <a:rPr sz="2400" spc="-15" dirty="0">
                <a:latin typeface="Perpetua"/>
                <a:cs typeface="Perpetua"/>
              </a:rPr>
              <a:t>invasion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b="1" spc="0" dirty="0">
                <a:latin typeface="Perpetua"/>
                <a:cs typeface="Perpetua"/>
              </a:rPr>
              <a:t>shrubs </a:t>
            </a:r>
            <a:r>
              <a:rPr sz="2400" spc="-20" dirty="0">
                <a:latin typeface="Perpetua"/>
                <a:cs typeface="Perpetua"/>
              </a:rPr>
              <a:t>followed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by</a:t>
            </a:r>
            <a:r>
              <a:rPr sz="2400" b="1" spc="-10" dirty="0">
                <a:latin typeface="Perpetua"/>
                <a:cs typeface="Perpetua"/>
              </a:rPr>
              <a:t>trees.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b="1" spc="-5" dirty="0">
                <a:latin typeface="Perpetua"/>
                <a:cs typeface="Perpetua"/>
              </a:rPr>
              <a:t>climax </a:t>
            </a:r>
            <a:r>
              <a:rPr sz="2400" b="1" spc="-10" dirty="0">
                <a:latin typeface="Perpetua"/>
                <a:cs typeface="Perpetua"/>
              </a:rPr>
              <a:t>community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generally </a:t>
            </a:r>
            <a:r>
              <a:rPr sz="2400" spc="-5" dirty="0">
                <a:latin typeface="Perpetua"/>
                <a:cs typeface="Perpetua"/>
              </a:rPr>
              <a:t>dominated </a:t>
            </a:r>
            <a:r>
              <a:rPr sz="2400" spc="-25" dirty="0">
                <a:latin typeface="Perpetua"/>
                <a:cs typeface="Perpetua"/>
              </a:rPr>
              <a:t>by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trees.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64998"/>
            <a:ext cx="7850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Hydrarch </a:t>
            </a:r>
            <a:r>
              <a:rPr sz="3200" dirty="0"/>
              <a:t>(succession in </a:t>
            </a:r>
            <a:r>
              <a:rPr sz="3200" spc="-5" dirty="0"/>
              <a:t>aquatic</a:t>
            </a:r>
            <a:r>
              <a:rPr sz="3200" spc="-135" dirty="0"/>
              <a:t> </a:t>
            </a:r>
            <a:r>
              <a:rPr sz="3200" spc="-10" dirty="0"/>
              <a:t>environment</a:t>
            </a:r>
            <a:r>
              <a:rPr sz="3200" spc="-10" dirty="0">
                <a:solidFill>
                  <a:srgbClr val="696363"/>
                </a:solidFill>
              </a:rPr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487170"/>
            <a:ext cx="7880984" cy="4699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2696845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5" dirty="0">
                <a:latin typeface="Perpetua"/>
                <a:cs typeface="Perpetua"/>
              </a:rPr>
              <a:t>primary </a:t>
            </a:r>
            <a:r>
              <a:rPr sz="2400" dirty="0">
                <a:latin typeface="Perpetua"/>
                <a:cs typeface="Perpetua"/>
              </a:rPr>
              <a:t>succession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50" dirty="0">
                <a:latin typeface="Perpetua"/>
                <a:cs typeface="Perpetua"/>
              </a:rPr>
              <a:t>water,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70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pioneer  </a:t>
            </a:r>
            <a:r>
              <a:rPr sz="2400" b="1" spc="-5" dirty="0">
                <a:latin typeface="Perpetua"/>
                <a:cs typeface="Perpetua"/>
              </a:rPr>
              <a:t>species</a:t>
            </a:r>
            <a:r>
              <a:rPr sz="2400" b="1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are</a:t>
            </a:r>
            <a:r>
              <a:rPr sz="2400" b="1" spc="-10" dirty="0">
                <a:latin typeface="Perpetua"/>
                <a:cs typeface="Perpetua"/>
              </a:rPr>
              <a:t>phytoplankton.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Zooplanktons.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Sub </a:t>
            </a:r>
            <a:r>
              <a:rPr sz="2400" spc="-5" dirty="0">
                <a:latin typeface="Perpetua"/>
                <a:cs typeface="Perpetua"/>
              </a:rPr>
              <a:t>merged plant </a:t>
            </a:r>
            <a:r>
              <a:rPr sz="2400" spc="-10" dirty="0">
                <a:latin typeface="Perpetua"/>
                <a:cs typeface="Perpetua"/>
              </a:rPr>
              <a:t>stage. </a:t>
            </a:r>
            <a:r>
              <a:rPr sz="2400" spc="-5" dirty="0">
                <a:latin typeface="Perpetua"/>
                <a:cs typeface="Perpetua"/>
              </a:rPr>
              <a:t>(rooted</a:t>
            </a:r>
            <a:r>
              <a:rPr sz="2400" spc="-14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hydrophytes)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Sub </a:t>
            </a:r>
            <a:r>
              <a:rPr sz="2400" spc="-5" dirty="0">
                <a:latin typeface="Perpetua"/>
                <a:cs typeface="Perpetua"/>
              </a:rPr>
              <a:t>merged and free-floating plant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stage.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Reed-swamp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stage.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Marsh-meadow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stage.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5" dirty="0">
                <a:latin typeface="Perpetua"/>
                <a:cs typeface="Perpetua"/>
              </a:rPr>
              <a:t>Shrub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stage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40" dirty="0">
                <a:latin typeface="Perpetua"/>
                <a:cs typeface="Perpetua"/>
              </a:rPr>
              <a:t>Trees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climax </a:t>
            </a:r>
            <a:r>
              <a:rPr sz="2400" spc="-5" dirty="0">
                <a:latin typeface="Perpetua"/>
                <a:cs typeface="Perpetua"/>
              </a:rPr>
              <a:t>again </a:t>
            </a:r>
            <a:r>
              <a:rPr sz="2400" spc="-20" dirty="0">
                <a:latin typeface="Perpetua"/>
                <a:cs typeface="Perpetua"/>
              </a:rPr>
              <a:t>would </a:t>
            </a:r>
            <a:r>
              <a:rPr sz="2400" dirty="0">
                <a:latin typeface="Perpetua"/>
                <a:cs typeface="Perpetua"/>
              </a:rPr>
              <a:t>be </a:t>
            </a:r>
            <a:r>
              <a:rPr sz="2400" spc="-5" dirty="0">
                <a:latin typeface="Perpetua"/>
                <a:cs typeface="Perpetua"/>
              </a:rPr>
              <a:t>the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forest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ts val="2590"/>
              </a:lnSpc>
              <a:spcBef>
                <a:spcPts val="6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the succession </a:t>
            </a:r>
            <a:r>
              <a:rPr sz="2400" spc="-5" dirty="0">
                <a:latin typeface="Perpetua"/>
                <a:cs typeface="Perpetua"/>
              </a:rPr>
              <a:t>whether taking place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spc="-5" dirty="0">
                <a:latin typeface="Perpetua"/>
                <a:cs typeface="Perpetua"/>
              </a:rPr>
              <a:t>or on land, </a:t>
            </a:r>
            <a:r>
              <a:rPr sz="2400" spc="-10" dirty="0">
                <a:latin typeface="Perpetua"/>
                <a:cs typeface="Perpetua"/>
              </a:rPr>
              <a:t>proceeds  </a:t>
            </a:r>
            <a:r>
              <a:rPr sz="2400" dirty="0">
                <a:latin typeface="Perpetua"/>
                <a:cs typeface="Perpetua"/>
              </a:rPr>
              <a:t>to a </a:t>
            </a:r>
            <a:r>
              <a:rPr sz="2400" spc="-5" dirty="0">
                <a:latin typeface="Perpetua"/>
                <a:cs typeface="Perpetua"/>
              </a:rPr>
              <a:t>similar </a:t>
            </a:r>
            <a:r>
              <a:rPr sz="2400" dirty="0">
                <a:latin typeface="Perpetua"/>
                <a:cs typeface="Perpetua"/>
              </a:rPr>
              <a:t>climax </a:t>
            </a:r>
            <a:r>
              <a:rPr sz="2400" spc="-5" dirty="0">
                <a:latin typeface="Perpetua"/>
                <a:cs typeface="Perpetua"/>
              </a:rPr>
              <a:t>community </a:t>
            </a:r>
            <a:r>
              <a:rPr sz="2400" dirty="0">
                <a:latin typeface="Perpetua"/>
                <a:cs typeface="Perpetua"/>
              </a:rPr>
              <a:t>– the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mesic.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13969"/>
            <a:ext cx="4330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NUTRIENT</a:t>
            </a:r>
            <a:r>
              <a:rPr sz="4000" spc="-85" dirty="0"/>
              <a:t> </a:t>
            </a:r>
            <a:r>
              <a:rPr sz="4000" spc="-20" dirty="0"/>
              <a:t>CYCLING: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170177"/>
            <a:ext cx="8134350" cy="52406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Organism </a:t>
            </a:r>
            <a:r>
              <a:rPr sz="2000" spc="-5" dirty="0">
                <a:latin typeface="Perpetua"/>
                <a:cs typeface="Perpetua"/>
              </a:rPr>
              <a:t>needs constant </a:t>
            </a:r>
            <a:r>
              <a:rPr sz="2000" spc="-10" dirty="0">
                <a:latin typeface="Perpetua"/>
                <a:cs typeface="Perpetua"/>
              </a:rPr>
              <a:t>supply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nutrients to </a:t>
            </a:r>
            <a:r>
              <a:rPr sz="2000" spc="-65" dirty="0">
                <a:latin typeface="Perpetua"/>
                <a:cs typeface="Perpetua"/>
              </a:rPr>
              <a:t>grow, </a:t>
            </a:r>
            <a:r>
              <a:rPr sz="2000" spc="-15" dirty="0">
                <a:latin typeface="Perpetua"/>
                <a:cs typeface="Perpetua"/>
              </a:rPr>
              <a:t>reproduce,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10" dirty="0">
                <a:latin typeface="Perpetua"/>
                <a:cs typeface="Perpetua"/>
              </a:rPr>
              <a:t>regulate </a:t>
            </a:r>
            <a:r>
              <a:rPr sz="2000" spc="-5" dirty="0">
                <a:latin typeface="Perpetua"/>
                <a:cs typeface="Perpetua"/>
              </a:rPr>
              <a:t>various  </a:t>
            </a:r>
            <a:r>
              <a:rPr sz="2000" spc="-15" dirty="0">
                <a:latin typeface="Perpetua"/>
                <a:cs typeface="Perpetua"/>
              </a:rPr>
              <a:t>body</a:t>
            </a:r>
            <a:r>
              <a:rPr sz="2000" spc="-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functions.</a:t>
            </a:r>
            <a:endParaRPr sz="2000">
              <a:latin typeface="Perpetua"/>
              <a:cs typeface="Perpetua"/>
            </a:endParaRPr>
          </a:p>
          <a:p>
            <a:pPr marL="287020" marR="8255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Standing </a:t>
            </a:r>
            <a:r>
              <a:rPr sz="2000" b="1" spc="-10" dirty="0">
                <a:latin typeface="Perpetua"/>
                <a:cs typeface="Perpetua"/>
              </a:rPr>
              <a:t>state: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amount </a:t>
            </a:r>
            <a:r>
              <a:rPr sz="2000" dirty="0">
                <a:latin typeface="Perpetua"/>
                <a:cs typeface="Perpetua"/>
              </a:rPr>
              <a:t>nutrients </a:t>
            </a:r>
            <a:r>
              <a:rPr sz="2000" spc="0" dirty="0">
                <a:latin typeface="Perpetua"/>
                <a:cs typeface="Perpetua"/>
              </a:rPr>
              <a:t>such </a:t>
            </a:r>
            <a:r>
              <a:rPr sz="2000" spc="-5" dirty="0">
                <a:latin typeface="Perpetua"/>
                <a:cs typeface="Perpetua"/>
              </a:rPr>
              <a:t>as carbon, </a:t>
            </a:r>
            <a:r>
              <a:rPr sz="2000" spc="-10" dirty="0">
                <a:latin typeface="Perpetua"/>
                <a:cs typeface="Perpetua"/>
              </a:rPr>
              <a:t>nitrogen, </a:t>
            </a:r>
            <a:r>
              <a:rPr sz="2000" spc="-5" dirty="0">
                <a:latin typeface="Perpetua"/>
                <a:cs typeface="Perpetua"/>
              </a:rPr>
              <a:t>phosphorus, calcium  etc. present in soil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spc="-20" dirty="0">
                <a:latin typeface="Perpetua"/>
                <a:cs typeface="Perpetua"/>
              </a:rPr>
              <a:t>any </a:t>
            </a:r>
            <a:r>
              <a:rPr sz="2000" dirty="0">
                <a:latin typeface="Perpetua"/>
                <a:cs typeface="Perpetua"/>
              </a:rPr>
              <a:t>given</a:t>
            </a:r>
            <a:r>
              <a:rPr sz="2000" spc="-5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time.</a:t>
            </a:r>
            <a:endParaRPr sz="2000">
              <a:latin typeface="Perpetua"/>
              <a:cs typeface="Perpetua"/>
            </a:endParaRPr>
          </a:p>
          <a:p>
            <a:pPr marL="287020" marR="794385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Perpetua"/>
                <a:cs typeface="Perpetua"/>
              </a:rPr>
              <a:t>Nutrient cycling: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5" dirty="0">
                <a:latin typeface="Perpetua"/>
                <a:cs typeface="Perpetua"/>
              </a:rPr>
              <a:t>movement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nutrient elements </a:t>
            </a:r>
            <a:r>
              <a:rPr sz="2000" spc="-10" dirty="0">
                <a:latin typeface="Perpetua"/>
                <a:cs typeface="Perpetua"/>
              </a:rPr>
              <a:t>through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various  component of an </a:t>
            </a:r>
            <a:r>
              <a:rPr sz="2000" dirty="0">
                <a:latin typeface="Perpetua"/>
                <a:cs typeface="Perpetua"/>
              </a:rPr>
              <a:t>ecosystem </a:t>
            </a:r>
            <a:r>
              <a:rPr sz="2000" spc="-5" dirty="0">
                <a:latin typeface="Perpetua"/>
                <a:cs typeface="Perpetua"/>
              </a:rPr>
              <a:t>is </a:t>
            </a:r>
            <a:r>
              <a:rPr sz="2000" dirty="0">
                <a:latin typeface="Perpetua"/>
                <a:cs typeface="Perpetua"/>
              </a:rPr>
              <a:t>called nutrient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20" dirty="0">
                <a:latin typeface="Perpetua"/>
                <a:cs typeface="Perpetua"/>
              </a:rPr>
              <a:t>cycling.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Another name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nutrient cycling is </a:t>
            </a:r>
            <a:r>
              <a:rPr sz="2000" b="1" dirty="0">
                <a:latin typeface="Perpetua"/>
                <a:cs typeface="Perpetua"/>
              </a:rPr>
              <a:t>biogeochemical</a:t>
            </a:r>
            <a:r>
              <a:rPr sz="2000" b="1" spc="-10" dirty="0">
                <a:latin typeface="Perpetua"/>
                <a:cs typeface="Perpetua"/>
              </a:rPr>
              <a:t> </a:t>
            </a:r>
            <a:r>
              <a:rPr sz="2000" b="1" spc="0" dirty="0">
                <a:latin typeface="Perpetua"/>
                <a:cs typeface="Perpetua"/>
              </a:rPr>
              <a:t>cycle.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38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Nutrient </a:t>
            </a:r>
            <a:r>
              <a:rPr sz="2000" spc="0" dirty="0">
                <a:latin typeface="Perpetua"/>
                <a:cs typeface="Perpetua"/>
              </a:rPr>
              <a:t>cycles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-25" dirty="0">
                <a:latin typeface="Perpetua"/>
                <a:cs typeface="Perpetua"/>
              </a:rPr>
              <a:t>two</a:t>
            </a:r>
            <a:r>
              <a:rPr sz="200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types: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23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sz="1900" b="1" spc="-5" dirty="0">
                <a:latin typeface="Perpetua"/>
                <a:cs typeface="Perpetua"/>
              </a:rPr>
              <a:t>Gaseous</a:t>
            </a:r>
            <a:r>
              <a:rPr sz="1900" b="1" dirty="0">
                <a:latin typeface="Perpetua"/>
                <a:cs typeface="Perpetua"/>
              </a:rPr>
              <a:t> cycle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sz="1900" b="1" spc="-5" dirty="0">
                <a:latin typeface="Perpetua"/>
                <a:cs typeface="Perpetua"/>
              </a:rPr>
              <a:t>Sedimentary</a:t>
            </a:r>
            <a:r>
              <a:rPr sz="1900" b="1" spc="15" dirty="0">
                <a:latin typeface="Perpetua"/>
                <a:cs typeface="Perpetua"/>
              </a:rPr>
              <a:t> </a:t>
            </a:r>
            <a:r>
              <a:rPr sz="1900" b="1" spc="-5" dirty="0">
                <a:latin typeface="Perpetua"/>
                <a:cs typeface="Perpetua"/>
              </a:rPr>
              <a:t>cycle.</a:t>
            </a:r>
            <a:endParaRPr sz="19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287020" marR="602615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reservoir </a:t>
            </a:r>
            <a:r>
              <a:rPr sz="2000" spc="-5" dirty="0">
                <a:latin typeface="Perpetua"/>
                <a:cs typeface="Perpetua"/>
              </a:rPr>
              <a:t>for </a:t>
            </a:r>
            <a:r>
              <a:rPr sz="2000" dirty="0">
                <a:latin typeface="Perpetua"/>
                <a:cs typeface="Perpetua"/>
              </a:rPr>
              <a:t>gaseous type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nutrient </a:t>
            </a:r>
            <a:r>
              <a:rPr sz="2000" spc="0" dirty="0">
                <a:latin typeface="Perpetua"/>
                <a:cs typeface="Perpetua"/>
              </a:rPr>
              <a:t>cycle </a:t>
            </a:r>
            <a:r>
              <a:rPr sz="2000" spc="-10" dirty="0">
                <a:latin typeface="Perpetua"/>
                <a:cs typeface="Perpetua"/>
              </a:rPr>
              <a:t>(nitrogen, </a:t>
            </a:r>
            <a:r>
              <a:rPr sz="2000" spc="-5" dirty="0">
                <a:latin typeface="Perpetua"/>
                <a:cs typeface="Perpetua"/>
              </a:rPr>
              <a:t>carbon) exists in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10" dirty="0">
                <a:latin typeface="Perpetua"/>
                <a:cs typeface="Perpetua"/>
              </a:rPr>
              <a:t>atmosphere.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reservoir </a:t>
            </a:r>
            <a:r>
              <a:rPr sz="2000" spc="-5" dirty="0">
                <a:latin typeface="Perpetua"/>
                <a:cs typeface="Perpetua"/>
              </a:rPr>
              <a:t>for </a:t>
            </a:r>
            <a:r>
              <a:rPr sz="2000" dirty="0">
                <a:latin typeface="Perpetua"/>
                <a:cs typeface="Perpetua"/>
              </a:rPr>
              <a:t>sedimentary </a:t>
            </a:r>
            <a:r>
              <a:rPr sz="2000" spc="0" dirty="0">
                <a:latin typeface="Perpetua"/>
                <a:cs typeface="Perpetua"/>
              </a:rPr>
              <a:t>cycle </a:t>
            </a:r>
            <a:r>
              <a:rPr sz="2000" spc="-25" dirty="0">
                <a:latin typeface="Perpetua"/>
                <a:cs typeface="Perpetua"/>
              </a:rPr>
              <a:t>(sulphur, </a:t>
            </a:r>
            <a:r>
              <a:rPr sz="2000" spc="-5" dirty="0">
                <a:latin typeface="Perpetua"/>
                <a:cs typeface="Perpetua"/>
              </a:rPr>
              <a:t>phosphorus) is </a:t>
            </a:r>
            <a:r>
              <a:rPr sz="2000" spc="-20" dirty="0">
                <a:latin typeface="Perpetua"/>
                <a:cs typeface="Perpetua"/>
              </a:rPr>
              <a:t>Earth’s</a:t>
            </a:r>
            <a:r>
              <a:rPr sz="2000" spc="-60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crust.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Environmental </a:t>
            </a:r>
            <a:r>
              <a:rPr sz="2000" spc="-5" dirty="0">
                <a:latin typeface="Perpetua"/>
                <a:cs typeface="Perpetua"/>
              </a:rPr>
              <a:t>factors </a:t>
            </a:r>
            <a:r>
              <a:rPr sz="2000" spc="-15" dirty="0">
                <a:latin typeface="Perpetua"/>
                <a:cs typeface="Perpetua"/>
              </a:rPr>
              <a:t>like </a:t>
            </a:r>
            <a:r>
              <a:rPr sz="2000" spc="-5" dirty="0">
                <a:latin typeface="Perpetua"/>
                <a:cs typeface="Perpetua"/>
              </a:rPr>
              <a:t>soil, </a:t>
            </a:r>
            <a:r>
              <a:rPr sz="2000" spc="-10" dirty="0">
                <a:latin typeface="Perpetua"/>
                <a:cs typeface="Perpetua"/>
              </a:rPr>
              <a:t>moisture, </a:t>
            </a:r>
            <a:r>
              <a:rPr sz="2000" dirty="0">
                <a:latin typeface="Perpetua"/>
                <a:cs typeface="Perpetua"/>
              </a:rPr>
              <a:t>pH </a:t>
            </a:r>
            <a:r>
              <a:rPr sz="2000" spc="-5" dirty="0">
                <a:latin typeface="Perpetua"/>
                <a:cs typeface="Perpetua"/>
              </a:rPr>
              <a:t>temperature regulate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rate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-8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release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nutrient </a:t>
            </a:r>
            <a:r>
              <a:rPr sz="2000" spc="-5" dirty="0">
                <a:latin typeface="Perpetua"/>
                <a:cs typeface="Perpetua"/>
              </a:rPr>
              <a:t>into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atmosphere.</a:t>
            </a:r>
            <a:endParaRPr sz="2000">
              <a:latin typeface="Perpetua"/>
              <a:cs typeface="Perpetua"/>
            </a:endParaRPr>
          </a:p>
          <a:p>
            <a:pPr marL="287020" marR="13335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function of </a:t>
            </a:r>
            <a:r>
              <a:rPr sz="2000" dirty="0">
                <a:latin typeface="Perpetua"/>
                <a:cs typeface="Perpetua"/>
              </a:rPr>
              <a:t>the reservoir is to </a:t>
            </a:r>
            <a:r>
              <a:rPr sz="2000" spc="-5" dirty="0">
                <a:latin typeface="Perpetua"/>
                <a:cs typeface="Perpetua"/>
              </a:rPr>
              <a:t>meet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deficit </a:t>
            </a:r>
            <a:r>
              <a:rPr sz="2000" dirty="0">
                <a:latin typeface="Perpetua"/>
                <a:cs typeface="Perpetua"/>
              </a:rPr>
              <a:t>which occurs </a:t>
            </a:r>
            <a:r>
              <a:rPr sz="2000" spc="-5" dirty="0">
                <a:latin typeface="Perpetua"/>
                <a:cs typeface="Perpetua"/>
              </a:rPr>
              <a:t>due </a:t>
            </a:r>
            <a:r>
              <a:rPr sz="2000" dirty="0">
                <a:latin typeface="Perpetua"/>
                <a:cs typeface="Perpetua"/>
              </a:rPr>
              <a:t>to imbalance in  the </a:t>
            </a:r>
            <a:r>
              <a:rPr sz="2000" spc="-10" dirty="0">
                <a:latin typeface="Perpetua"/>
                <a:cs typeface="Perpetua"/>
              </a:rPr>
              <a:t>rate </a:t>
            </a:r>
            <a:r>
              <a:rPr sz="2000" spc="-5" dirty="0">
                <a:latin typeface="Perpetua"/>
                <a:cs typeface="Perpetua"/>
              </a:rPr>
              <a:t>of influx and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efflux.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4053"/>
            <a:ext cx="266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ECOSYSTEMS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83538"/>
            <a:ext cx="7735570" cy="47326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7020" marR="525780" indent="-274320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interaction </a:t>
            </a:r>
            <a:r>
              <a:rPr sz="2400" spc="-15" dirty="0">
                <a:latin typeface="Perpetua"/>
                <a:cs typeface="Perpetua"/>
              </a:rPr>
              <a:t>between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living organism and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non-living  </a:t>
            </a:r>
            <a:r>
              <a:rPr sz="2400" spc="-10" dirty="0">
                <a:latin typeface="Perpetua"/>
                <a:cs typeface="Perpetua"/>
              </a:rPr>
              <a:t>environment </a:t>
            </a:r>
            <a:r>
              <a:rPr sz="2400" dirty="0">
                <a:latin typeface="Perpetua"/>
                <a:cs typeface="Perpetua"/>
              </a:rPr>
              <a:t>is called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ecosystem.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ECOSYSTEM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–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STUCTURE AND</a:t>
            </a:r>
            <a:r>
              <a:rPr sz="2400" b="1" u="heavy" spc="-150" dirty="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FUNCTION:</a:t>
            </a:r>
            <a:endParaRPr sz="2400">
              <a:latin typeface="Perpetua"/>
              <a:cs typeface="Perpetua"/>
            </a:endParaRPr>
          </a:p>
          <a:p>
            <a:pPr marL="287020" marR="415925" indent="-274320">
              <a:lnSpc>
                <a:spcPts val="2300"/>
              </a:lnSpc>
              <a:spcBef>
                <a:spcPts val="59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Interaction </a:t>
            </a:r>
            <a:r>
              <a:rPr sz="2400" spc="-5" dirty="0">
                <a:latin typeface="Perpetua"/>
                <a:cs typeface="Perpetua"/>
              </a:rPr>
              <a:t>of biotic and abiotic components results in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10" dirty="0">
                <a:latin typeface="Perpetua"/>
                <a:cs typeface="Perpetua"/>
              </a:rPr>
              <a:t>physical  </a:t>
            </a:r>
            <a:r>
              <a:rPr sz="2400" dirty="0">
                <a:latin typeface="Perpetua"/>
                <a:cs typeface="Perpetua"/>
              </a:rPr>
              <a:t>structure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is </a:t>
            </a:r>
            <a:r>
              <a:rPr sz="2400" dirty="0">
                <a:latin typeface="Perpetua"/>
                <a:cs typeface="Perpetua"/>
              </a:rPr>
              <a:t>characteristic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5" dirty="0">
                <a:latin typeface="Perpetua"/>
                <a:cs typeface="Perpetua"/>
              </a:rPr>
              <a:t>each </a:t>
            </a:r>
            <a:r>
              <a:rPr sz="2400" spc="-5" dirty="0">
                <a:latin typeface="Perpetua"/>
                <a:cs typeface="Perpetua"/>
              </a:rPr>
              <a:t>type of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ecosystem.</a:t>
            </a:r>
            <a:endParaRPr sz="2400">
              <a:latin typeface="Perpetua"/>
              <a:cs typeface="Perpetua"/>
            </a:endParaRPr>
          </a:p>
          <a:p>
            <a:pPr marL="287020" marR="629920" indent="-274320">
              <a:lnSpc>
                <a:spcPct val="80000"/>
              </a:lnSpc>
              <a:spcBef>
                <a:spcPts val="6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Identification and </a:t>
            </a:r>
            <a:r>
              <a:rPr sz="2400" dirty="0">
                <a:latin typeface="Perpetua"/>
                <a:cs typeface="Perpetua"/>
              </a:rPr>
              <a:t>description </a:t>
            </a:r>
            <a:r>
              <a:rPr sz="2400" spc="-5" dirty="0">
                <a:latin typeface="Perpetua"/>
                <a:cs typeface="Perpetua"/>
              </a:rPr>
              <a:t>of plant and animal </a:t>
            </a:r>
            <a:r>
              <a:rPr sz="2400" dirty="0">
                <a:latin typeface="Perpetua"/>
                <a:cs typeface="Perpetua"/>
              </a:rPr>
              <a:t>species </a:t>
            </a:r>
            <a:r>
              <a:rPr sz="2400" spc="-5" dirty="0">
                <a:latin typeface="Perpetua"/>
                <a:cs typeface="Perpetua"/>
              </a:rPr>
              <a:t>of an  ecosystem gives </a:t>
            </a:r>
            <a:r>
              <a:rPr sz="2400" dirty="0">
                <a:latin typeface="Perpetua"/>
                <a:cs typeface="Perpetua"/>
              </a:rPr>
              <a:t>its </a:t>
            </a:r>
            <a:r>
              <a:rPr sz="2400" b="1" spc="-5" dirty="0">
                <a:latin typeface="Perpetua"/>
                <a:cs typeface="Perpetua"/>
              </a:rPr>
              <a:t>species</a:t>
            </a:r>
            <a:r>
              <a:rPr sz="2400" b="1" spc="-3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composition</a:t>
            </a:r>
            <a:r>
              <a:rPr sz="2400" spc="-5" dirty="0">
                <a:latin typeface="Perpetua"/>
                <a:cs typeface="Perpetua"/>
              </a:rPr>
              <a:t>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Perpetua"/>
                <a:cs typeface="Perpetua"/>
              </a:rPr>
              <a:t>Vertical </a:t>
            </a:r>
            <a:r>
              <a:rPr sz="2400" spc="-5" dirty="0">
                <a:latin typeface="Perpetua"/>
                <a:cs typeface="Perpetua"/>
              </a:rPr>
              <a:t>distribution of different </a:t>
            </a:r>
            <a:r>
              <a:rPr sz="2400" dirty="0">
                <a:latin typeface="Perpetua"/>
                <a:cs typeface="Perpetua"/>
              </a:rPr>
              <a:t>species </a:t>
            </a:r>
            <a:r>
              <a:rPr sz="2400" spc="-10" dirty="0">
                <a:latin typeface="Perpetua"/>
                <a:cs typeface="Perpetua"/>
              </a:rPr>
              <a:t>occupying different </a:t>
            </a:r>
            <a:r>
              <a:rPr sz="2400" spc="-20" dirty="0">
                <a:latin typeface="Perpetua"/>
                <a:cs typeface="Perpetua"/>
              </a:rPr>
              <a:t>levels</a:t>
            </a:r>
            <a:r>
              <a:rPr sz="2400" spc="6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is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dirty="0">
                <a:latin typeface="Perpetua"/>
                <a:cs typeface="Perpetua"/>
              </a:rPr>
              <a:t>called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stratification.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82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components 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ecosystem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dirty="0">
                <a:latin typeface="Perpetua"/>
                <a:cs typeface="Perpetua"/>
              </a:rPr>
              <a:t>seen to function </a:t>
            </a:r>
            <a:r>
              <a:rPr sz="2400" spc="-5" dirty="0">
                <a:latin typeface="Perpetua"/>
                <a:cs typeface="Perpetua"/>
              </a:rPr>
              <a:t>as 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unit: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ts val="252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25" dirty="0">
                <a:latin typeface="Perpetua"/>
                <a:cs typeface="Perpetua"/>
              </a:rPr>
              <a:t>Productivity.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51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10" dirty="0">
                <a:latin typeface="Perpetua"/>
                <a:cs typeface="Perpetua"/>
              </a:rPr>
              <a:t>Decomposition.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575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5" dirty="0">
                <a:latin typeface="Perpetua"/>
                <a:cs typeface="Perpetua"/>
              </a:rPr>
              <a:t>Energy </a:t>
            </a:r>
            <a:r>
              <a:rPr sz="2200" spc="-20" dirty="0">
                <a:latin typeface="Perpetua"/>
                <a:cs typeface="Perpetua"/>
              </a:rPr>
              <a:t>flow</a:t>
            </a:r>
            <a:r>
              <a:rPr sz="2200" spc="-7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and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Nutrient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0" dirty="0">
                <a:latin typeface="Perpetua"/>
                <a:cs typeface="Perpetua"/>
              </a:rPr>
              <a:t>cycle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51459"/>
            <a:ext cx="5158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Ecosystem </a:t>
            </a:r>
            <a:r>
              <a:rPr spc="-5" dirty="0"/>
              <a:t>– Carbon</a:t>
            </a:r>
            <a:r>
              <a:rPr spc="-35" dirty="0"/>
              <a:t> </a:t>
            </a:r>
            <a:r>
              <a:rPr spc="-10" dirty="0"/>
              <a:t>cycle: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98777"/>
            <a:ext cx="8129905" cy="490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Carbon constitutes </a:t>
            </a:r>
            <a:r>
              <a:rPr sz="2000" b="1" spc="-5" dirty="0">
                <a:latin typeface="Perpetua"/>
                <a:cs typeface="Perpetua"/>
              </a:rPr>
              <a:t>49 </a:t>
            </a:r>
            <a:r>
              <a:rPr sz="2000" b="1" dirty="0">
                <a:latin typeface="Perpetua"/>
                <a:cs typeface="Perpetua"/>
              </a:rPr>
              <a:t>percent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dry </a:t>
            </a:r>
            <a:r>
              <a:rPr sz="2000" spc="-15" dirty="0">
                <a:latin typeface="Perpetua"/>
                <a:cs typeface="Perpetua"/>
              </a:rPr>
              <a:t>weight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organism.</a:t>
            </a:r>
            <a:endParaRPr sz="2000">
              <a:latin typeface="Perpetua"/>
              <a:cs typeface="Perpetua"/>
            </a:endParaRPr>
          </a:p>
          <a:p>
            <a:pPr marL="341630" indent="-328930">
              <a:lnSpc>
                <a:spcPts val="238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41630" algn="l"/>
                <a:tab pos="342265" algn="l"/>
              </a:tabLst>
            </a:pPr>
            <a:r>
              <a:rPr sz="2000" spc="-5" dirty="0">
                <a:latin typeface="Perpetua"/>
                <a:cs typeface="Perpetua"/>
              </a:rPr>
              <a:t>Out of </a:t>
            </a:r>
            <a:r>
              <a:rPr sz="2000" dirty="0">
                <a:latin typeface="Perpetua"/>
                <a:cs typeface="Perpetua"/>
              </a:rPr>
              <a:t>total global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carbon: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23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71 </a:t>
            </a:r>
            <a:r>
              <a:rPr sz="1900" spc="-10" dirty="0">
                <a:latin typeface="Perpetua"/>
                <a:cs typeface="Perpetua"/>
              </a:rPr>
              <a:t>percent </a:t>
            </a:r>
            <a:r>
              <a:rPr sz="1900" spc="-5" dirty="0">
                <a:latin typeface="Perpetua"/>
                <a:cs typeface="Perpetua"/>
              </a:rPr>
              <a:t>carbon found </a:t>
            </a:r>
            <a:r>
              <a:rPr sz="1900" spc="-10" dirty="0">
                <a:latin typeface="Perpetua"/>
                <a:cs typeface="Perpetua"/>
              </a:rPr>
              <a:t>dissolved </a:t>
            </a:r>
            <a:r>
              <a:rPr sz="1900" spc="-5" dirty="0">
                <a:latin typeface="Perpetua"/>
                <a:cs typeface="Perpetua"/>
              </a:rPr>
              <a:t>in</a:t>
            </a:r>
            <a:r>
              <a:rPr sz="1900" spc="10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ocean.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10" dirty="0">
                <a:latin typeface="Perpetua"/>
                <a:cs typeface="Perpetua"/>
              </a:rPr>
              <a:t>About </a:t>
            </a:r>
            <a:r>
              <a:rPr sz="1900" spc="-5" dirty="0">
                <a:latin typeface="Perpetua"/>
                <a:cs typeface="Perpetua"/>
              </a:rPr>
              <a:t>1 </a:t>
            </a:r>
            <a:r>
              <a:rPr sz="1900" spc="-10" dirty="0">
                <a:latin typeface="Perpetua"/>
                <a:cs typeface="Perpetua"/>
              </a:rPr>
              <a:t>percent </a:t>
            </a:r>
            <a:r>
              <a:rPr sz="1900" spc="-5" dirty="0">
                <a:latin typeface="Perpetua"/>
                <a:cs typeface="Perpetua"/>
              </a:rPr>
              <a:t>in the</a:t>
            </a:r>
            <a:r>
              <a:rPr sz="1900" spc="35" dirty="0">
                <a:latin typeface="Perpetua"/>
                <a:cs typeface="Perpetua"/>
              </a:rPr>
              <a:t> </a:t>
            </a:r>
            <a:r>
              <a:rPr sz="1900" spc="-15" dirty="0">
                <a:latin typeface="Perpetua"/>
                <a:cs typeface="Perpetua"/>
              </a:rPr>
              <a:t>atmosphere.</a:t>
            </a:r>
            <a:endParaRPr sz="19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18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4 X 10</a:t>
            </a:r>
            <a:r>
              <a:rPr sz="1950" baseline="25641" dirty="0">
                <a:latin typeface="Perpetua"/>
                <a:cs typeface="Perpetua"/>
              </a:rPr>
              <a:t>13 </a:t>
            </a:r>
            <a:r>
              <a:rPr sz="2000" dirty="0">
                <a:latin typeface="Perpetua"/>
                <a:cs typeface="Perpetua"/>
              </a:rPr>
              <a:t>kg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carbon is </a:t>
            </a:r>
            <a:r>
              <a:rPr sz="2000" spc="-10" dirty="0">
                <a:latin typeface="Perpetua"/>
                <a:cs typeface="Perpetua"/>
              </a:rPr>
              <a:t>fixed </a:t>
            </a:r>
            <a:r>
              <a:rPr sz="2000" dirty="0">
                <a:latin typeface="Perpetua"/>
                <a:cs typeface="Perpetua"/>
              </a:rPr>
              <a:t>in the </a:t>
            </a:r>
            <a:r>
              <a:rPr sz="2000" spc="-5" dirty="0">
                <a:latin typeface="Perpetua"/>
                <a:cs typeface="Perpetua"/>
              </a:rPr>
              <a:t>biosphere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photosynthesis,</a:t>
            </a:r>
            <a:r>
              <a:rPr sz="2000" spc="-155" dirty="0">
                <a:latin typeface="Perpetua"/>
                <a:cs typeface="Perpetua"/>
              </a:rPr>
              <a:t> </a:t>
            </a:r>
            <a:r>
              <a:rPr sz="2000" spc="-35" dirty="0">
                <a:latin typeface="Perpetua"/>
                <a:cs typeface="Perpetua"/>
              </a:rPr>
              <a:t>annually.</a:t>
            </a:r>
            <a:endParaRPr sz="2000">
              <a:latin typeface="Perpetua"/>
              <a:cs typeface="Perpetua"/>
            </a:endParaRPr>
          </a:p>
          <a:p>
            <a:pPr marL="287020" marR="30543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Large amount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carbon </a:t>
            </a:r>
            <a:r>
              <a:rPr sz="2000" dirty="0">
                <a:latin typeface="Perpetua"/>
                <a:cs typeface="Perpetua"/>
              </a:rPr>
              <a:t>returned to the </a:t>
            </a:r>
            <a:r>
              <a:rPr sz="2000" spc="-10" dirty="0">
                <a:latin typeface="Perpetua"/>
                <a:cs typeface="Perpetua"/>
              </a:rPr>
              <a:t>atmosphere </a:t>
            </a:r>
            <a:r>
              <a:rPr sz="2000" spc="-5" dirty="0">
                <a:latin typeface="Perpetua"/>
                <a:cs typeface="Perpetua"/>
              </a:rPr>
              <a:t>as </a:t>
            </a:r>
            <a:r>
              <a:rPr sz="2000" spc="5" dirty="0">
                <a:latin typeface="Perpetua"/>
                <a:cs typeface="Perpetua"/>
              </a:rPr>
              <a:t>CO</a:t>
            </a:r>
            <a:r>
              <a:rPr sz="1950" spc="7" baseline="-21367" dirty="0">
                <a:latin typeface="Perpetua"/>
                <a:cs typeface="Perpetua"/>
              </a:rPr>
              <a:t>2 </a:t>
            </a:r>
            <a:r>
              <a:rPr sz="2000" spc="-10" dirty="0">
                <a:latin typeface="Perpetua"/>
                <a:cs typeface="Perpetua"/>
              </a:rPr>
              <a:t>through respiration </a:t>
            </a:r>
            <a:r>
              <a:rPr sz="2000" spc="-5" dirty="0">
                <a:latin typeface="Perpetua"/>
                <a:cs typeface="Perpetua"/>
              </a:rPr>
              <a:t>of  </a:t>
            </a:r>
            <a:r>
              <a:rPr sz="2000" spc="-10" dirty="0">
                <a:latin typeface="Perpetua"/>
                <a:cs typeface="Perpetua"/>
              </a:rPr>
              <a:t>producers </a:t>
            </a:r>
            <a:r>
              <a:rPr sz="2000" spc="-5" dirty="0">
                <a:latin typeface="Perpetua"/>
                <a:cs typeface="Perpetua"/>
              </a:rPr>
              <a:t>and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consumers.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Decomposers </a:t>
            </a:r>
            <a:r>
              <a:rPr sz="2000" spc="-5" dirty="0">
                <a:latin typeface="Perpetua"/>
                <a:cs typeface="Perpetua"/>
              </a:rPr>
              <a:t>also </a:t>
            </a:r>
            <a:r>
              <a:rPr sz="2000" dirty="0">
                <a:latin typeface="Perpetua"/>
                <a:cs typeface="Perpetua"/>
              </a:rPr>
              <a:t>return </a:t>
            </a:r>
            <a:r>
              <a:rPr sz="2000" spc="0" dirty="0">
                <a:latin typeface="Perpetua"/>
                <a:cs typeface="Perpetua"/>
              </a:rPr>
              <a:t>CO</a:t>
            </a:r>
            <a:r>
              <a:rPr sz="1950" spc="0" baseline="-21367" dirty="0">
                <a:latin typeface="Perpetua"/>
                <a:cs typeface="Perpetua"/>
              </a:rPr>
              <a:t>2 </a:t>
            </a:r>
            <a:r>
              <a:rPr sz="2000" dirty="0">
                <a:latin typeface="Perpetua"/>
                <a:cs typeface="Perpetua"/>
              </a:rPr>
              <a:t>to reservoir during </a:t>
            </a:r>
            <a:r>
              <a:rPr sz="2000" spc="-5" dirty="0">
                <a:latin typeface="Perpetua"/>
                <a:cs typeface="Perpetua"/>
              </a:rPr>
              <a:t>decomposition</a:t>
            </a:r>
            <a:r>
              <a:rPr sz="2000" spc="-185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process.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Some </a:t>
            </a:r>
            <a:r>
              <a:rPr sz="2000" spc="-5" dirty="0">
                <a:latin typeface="Perpetua"/>
                <a:cs typeface="Perpetua"/>
              </a:rPr>
              <a:t>amount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Carbon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5" dirty="0">
                <a:latin typeface="Perpetua"/>
                <a:cs typeface="Perpetua"/>
              </a:rPr>
              <a:t>lost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sediments and </a:t>
            </a:r>
            <a:r>
              <a:rPr sz="2000" spc="-20" dirty="0">
                <a:latin typeface="Perpetua"/>
                <a:cs typeface="Perpetua"/>
              </a:rPr>
              <a:t>removed </a:t>
            </a:r>
            <a:r>
              <a:rPr sz="2000" spc="-10" dirty="0">
                <a:latin typeface="Perpetua"/>
                <a:cs typeface="Perpetua"/>
              </a:rPr>
              <a:t>from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circulation.</a:t>
            </a:r>
            <a:endParaRPr sz="20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Burning </a:t>
            </a:r>
            <a:r>
              <a:rPr sz="2000" spc="-20" dirty="0">
                <a:latin typeface="Perpetua"/>
                <a:cs typeface="Perpetua"/>
              </a:rPr>
              <a:t>wood, </a:t>
            </a:r>
            <a:r>
              <a:rPr sz="2000" spc="-10" dirty="0">
                <a:latin typeface="Perpetua"/>
                <a:cs typeface="Perpetua"/>
              </a:rPr>
              <a:t>forest </a:t>
            </a:r>
            <a:r>
              <a:rPr sz="2000" spc="-15" dirty="0">
                <a:latin typeface="Perpetua"/>
                <a:cs typeface="Perpetua"/>
              </a:rPr>
              <a:t>fire, </a:t>
            </a:r>
            <a:r>
              <a:rPr sz="2000" spc="-5" dirty="0">
                <a:latin typeface="Perpetua"/>
                <a:cs typeface="Perpetua"/>
              </a:rPr>
              <a:t>combustion of organic </a:t>
            </a:r>
            <a:r>
              <a:rPr sz="2000" spc="-30" dirty="0">
                <a:latin typeface="Perpetua"/>
                <a:cs typeface="Perpetua"/>
              </a:rPr>
              <a:t>matter, </a:t>
            </a:r>
            <a:r>
              <a:rPr sz="2000" spc="-5" dirty="0">
                <a:latin typeface="Perpetua"/>
                <a:cs typeface="Perpetua"/>
              </a:rPr>
              <a:t>fossil fuel, </a:t>
            </a:r>
            <a:r>
              <a:rPr sz="2000" spc="-10" dirty="0">
                <a:latin typeface="Perpetua"/>
                <a:cs typeface="Perpetua"/>
              </a:rPr>
              <a:t>volcanic </a:t>
            </a:r>
            <a:r>
              <a:rPr sz="2000" spc="-5" dirty="0">
                <a:latin typeface="Perpetua"/>
                <a:cs typeface="Perpetua"/>
              </a:rPr>
              <a:t>activities 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additional sources for releasing </a:t>
            </a:r>
            <a:r>
              <a:rPr sz="2000" spc="0" dirty="0">
                <a:latin typeface="Perpetua"/>
                <a:cs typeface="Perpetua"/>
              </a:rPr>
              <a:t>CO</a:t>
            </a:r>
            <a:r>
              <a:rPr sz="1950" spc="0" baseline="-21367" dirty="0">
                <a:latin typeface="Perpetua"/>
                <a:cs typeface="Perpetua"/>
              </a:rPr>
              <a:t>2 </a:t>
            </a:r>
            <a:r>
              <a:rPr sz="2000" dirty="0">
                <a:latin typeface="Perpetua"/>
                <a:cs typeface="Perpetua"/>
              </a:rPr>
              <a:t>to</a:t>
            </a:r>
            <a:r>
              <a:rPr sz="2000" spc="-15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atmosphere.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Influence </a:t>
            </a:r>
            <a:r>
              <a:rPr sz="2000" b="1" dirty="0">
                <a:latin typeface="Perpetua"/>
                <a:cs typeface="Perpetua"/>
              </a:rPr>
              <a:t>of human </a:t>
            </a:r>
            <a:r>
              <a:rPr sz="2000" b="1" spc="-10" dirty="0">
                <a:latin typeface="Perpetua"/>
                <a:cs typeface="Perpetua"/>
              </a:rPr>
              <a:t>activity </a:t>
            </a:r>
            <a:r>
              <a:rPr sz="2000" b="1" dirty="0">
                <a:latin typeface="Perpetua"/>
                <a:cs typeface="Perpetua"/>
              </a:rPr>
              <a:t>on </a:t>
            </a:r>
            <a:r>
              <a:rPr sz="2000" b="1" spc="-5" dirty="0">
                <a:latin typeface="Perpetua"/>
                <a:cs typeface="Perpetua"/>
              </a:rPr>
              <a:t>Carbon</a:t>
            </a:r>
            <a:r>
              <a:rPr sz="2000" b="1" spc="-7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cycling.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Rapid</a:t>
            </a:r>
            <a:r>
              <a:rPr sz="2000" spc="-3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deforestation.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Massive </a:t>
            </a:r>
            <a:r>
              <a:rPr sz="2000" dirty="0">
                <a:latin typeface="Perpetua"/>
                <a:cs typeface="Perpetua"/>
              </a:rPr>
              <a:t>burning </a:t>
            </a:r>
            <a:r>
              <a:rPr sz="2000" spc="-5" dirty="0">
                <a:latin typeface="Perpetua"/>
                <a:cs typeface="Perpetua"/>
              </a:rPr>
              <a:t>of fossil fuel for energy and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transport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Increased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rate </a:t>
            </a:r>
            <a:r>
              <a:rPr sz="2000" spc="-5" dirty="0">
                <a:latin typeface="Perpetua"/>
                <a:cs typeface="Perpetua"/>
              </a:rPr>
              <a:t>of release </a:t>
            </a:r>
            <a:r>
              <a:rPr sz="2000" spc="-10" dirty="0">
                <a:latin typeface="Perpetua"/>
                <a:cs typeface="Perpetua"/>
              </a:rPr>
              <a:t>of </a:t>
            </a:r>
            <a:r>
              <a:rPr sz="2000" spc="0" dirty="0">
                <a:latin typeface="Perpetua"/>
                <a:cs typeface="Perpetua"/>
              </a:rPr>
              <a:t>CO</a:t>
            </a:r>
            <a:r>
              <a:rPr sz="1950" spc="0" baseline="-21367" dirty="0">
                <a:latin typeface="Perpetua"/>
                <a:cs typeface="Perpetua"/>
              </a:rPr>
              <a:t>2 </a:t>
            </a:r>
            <a:r>
              <a:rPr sz="2000" spc="-5" dirty="0">
                <a:latin typeface="Perpetua"/>
                <a:cs typeface="Perpetua"/>
              </a:rPr>
              <a:t>into </a:t>
            </a:r>
            <a:r>
              <a:rPr sz="2000" dirty="0">
                <a:latin typeface="Perpetua"/>
                <a:cs typeface="Perpetua"/>
              </a:rPr>
              <a:t>the</a:t>
            </a:r>
            <a:r>
              <a:rPr sz="2000" spc="-13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atmosphere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4053"/>
            <a:ext cx="5680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Ecosystem </a:t>
            </a:r>
            <a:r>
              <a:rPr spc="-5" dirty="0"/>
              <a:t>Phosphorus</a:t>
            </a:r>
            <a:r>
              <a:rPr spc="-65" dirty="0"/>
              <a:t> </a:t>
            </a:r>
            <a:r>
              <a:rPr spc="-5" dirty="0"/>
              <a:t>cycle: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926338"/>
            <a:ext cx="8115300" cy="54673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7020" marR="429259" indent="-274320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Phosphorus is a </a:t>
            </a:r>
            <a:r>
              <a:rPr sz="2400" spc="-5" dirty="0">
                <a:latin typeface="Perpetua"/>
                <a:cs typeface="Perpetua"/>
              </a:rPr>
              <a:t>major </a:t>
            </a:r>
            <a:r>
              <a:rPr sz="2400" dirty="0">
                <a:latin typeface="Perpetua"/>
                <a:cs typeface="Perpetua"/>
              </a:rPr>
              <a:t>constituent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biological </a:t>
            </a:r>
            <a:r>
              <a:rPr sz="2400" spc="-5" dirty="0">
                <a:latin typeface="Perpetua"/>
                <a:cs typeface="Perpetua"/>
              </a:rPr>
              <a:t>membranes, nucleic  acids and </a:t>
            </a:r>
            <a:r>
              <a:rPr sz="2400" dirty="0">
                <a:latin typeface="Perpetua"/>
                <a:cs typeface="Perpetua"/>
              </a:rPr>
              <a:t>cellular energy transfer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system(ATP)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Animals need </a:t>
            </a:r>
            <a:r>
              <a:rPr sz="2400" dirty="0">
                <a:latin typeface="Perpetua"/>
                <a:cs typeface="Perpetua"/>
              </a:rPr>
              <a:t>phosphorus to </a:t>
            </a:r>
            <a:r>
              <a:rPr sz="2400" spc="-10" dirty="0">
                <a:latin typeface="Perpetua"/>
                <a:cs typeface="Perpetua"/>
              </a:rPr>
              <a:t>make </a:t>
            </a:r>
            <a:r>
              <a:rPr sz="2400" dirty="0">
                <a:latin typeface="Perpetua"/>
                <a:cs typeface="Perpetua"/>
              </a:rPr>
              <a:t>shell, </a:t>
            </a:r>
            <a:r>
              <a:rPr sz="2400" spc="-5" dirty="0">
                <a:latin typeface="Perpetua"/>
                <a:cs typeface="Perpetua"/>
              </a:rPr>
              <a:t>bones and</a:t>
            </a:r>
            <a:r>
              <a:rPr sz="2400" spc="-2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teeth.</a:t>
            </a:r>
            <a:endParaRPr sz="2400">
              <a:latin typeface="Perpetua"/>
              <a:cs typeface="Perpetua"/>
            </a:endParaRPr>
          </a:p>
          <a:p>
            <a:pPr marL="287020" marR="54610" indent="-274320">
              <a:lnSpc>
                <a:spcPts val="2310"/>
              </a:lnSpc>
              <a:spcBef>
                <a:spcPts val="5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Reservoir </a:t>
            </a:r>
            <a:r>
              <a:rPr sz="2400" spc="-5" dirty="0">
                <a:latin typeface="Perpetua"/>
                <a:cs typeface="Perpetua"/>
              </a:rPr>
              <a:t>pool of </a:t>
            </a:r>
            <a:r>
              <a:rPr sz="2400" dirty="0">
                <a:latin typeface="Perpetua"/>
                <a:cs typeface="Perpetua"/>
              </a:rPr>
              <a:t>phosphorus is the rock,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dirty="0">
                <a:latin typeface="Perpetua"/>
                <a:cs typeface="Perpetua"/>
              </a:rPr>
              <a:t>contain phosphorus</a:t>
            </a:r>
            <a:r>
              <a:rPr sz="2400" spc="-19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in 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spc="-5" dirty="0">
                <a:latin typeface="Perpetua"/>
                <a:cs typeface="Perpetua"/>
              </a:rPr>
              <a:t>of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phosphates.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0" dirty="0">
                <a:latin typeface="Perpetua"/>
                <a:cs typeface="Perpetua"/>
              </a:rPr>
              <a:t>During </a:t>
            </a:r>
            <a:r>
              <a:rPr sz="2400" spc="-10" dirty="0">
                <a:latin typeface="Perpetua"/>
                <a:cs typeface="Perpetua"/>
              </a:rPr>
              <a:t>weathering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0" dirty="0">
                <a:latin typeface="Perpetua"/>
                <a:cs typeface="Perpetua"/>
              </a:rPr>
              <a:t>rock </a:t>
            </a:r>
            <a:r>
              <a:rPr sz="2400" dirty="0">
                <a:latin typeface="Perpetua"/>
                <a:cs typeface="Perpetua"/>
              </a:rPr>
              <a:t>small </a:t>
            </a:r>
            <a:r>
              <a:rPr sz="2400" spc="-5" dirty="0">
                <a:latin typeface="Perpetua"/>
                <a:cs typeface="Perpetua"/>
              </a:rPr>
              <a:t>amount of phosphates </a:t>
            </a:r>
            <a:r>
              <a:rPr sz="2400" spc="-10" dirty="0">
                <a:latin typeface="Perpetua"/>
                <a:cs typeface="Perpetua"/>
              </a:rPr>
              <a:t>dissolved </a:t>
            </a:r>
            <a:r>
              <a:rPr sz="2400" spc="-5" dirty="0">
                <a:latin typeface="Perpetua"/>
                <a:cs typeface="Perpetua"/>
              </a:rPr>
              <a:t>in soil  solution and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absorbed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roots </a:t>
            </a:r>
            <a:r>
              <a:rPr sz="2400" spc="-5" dirty="0">
                <a:latin typeface="Perpetua"/>
                <a:cs typeface="Perpetua"/>
              </a:rPr>
              <a:t>of the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plants.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595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Herbivore </a:t>
            </a:r>
            <a:r>
              <a:rPr sz="2400" spc="-5" dirty="0">
                <a:latin typeface="Perpetua"/>
                <a:cs typeface="Perpetua"/>
              </a:rPr>
              <a:t>and other animals obtain organic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phosphorus</a:t>
            </a:r>
            <a:r>
              <a:rPr sz="2400" spc="-8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from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spc="-10" dirty="0">
                <a:latin typeface="Perpetua"/>
                <a:cs typeface="Perpetua"/>
              </a:rPr>
              <a:t>plants.</a:t>
            </a:r>
            <a:endParaRPr sz="2400">
              <a:latin typeface="Perpetua"/>
              <a:cs typeface="Perpetua"/>
            </a:endParaRPr>
          </a:p>
          <a:p>
            <a:pPr marL="287020" marR="11303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waste product </a:t>
            </a:r>
            <a:r>
              <a:rPr sz="2400" spc="-5" dirty="0">
                <a:latin typeface="Perpetua"/>
                <a:cs typeface="Perpetua"/>
              </a:rPr>
              <a:t>and dead organisms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decomposed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spc="-5" dirty="0">
                <a:latin typeface="Perpetua"/>
                <a:cs typeface="Perpetua"/>
              </a:rPr>
              <a:t>phosphate-  solubilising </a:t>
            </a:r>
            <a:r>
              <a:rPr sz="2400" dirty="0">
                <a:latin typeface="Perpetua"/>
                <a:cs typeface="Perpetua"/>
              </a:rPr>
              <a:t>bacteria </a:t>
            </a:r>
            <a:r>
              <a:rPr sz="2400" spc="-5" dirty="0">
                <a:latin typeface="Perpetua"/>
                <a:cs typeface="Perpetua"/>
              </a:rPr>
              <a:t>releasing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phosphorus.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30" dirty="0">
                <a:latin typeface="Perpetua"/>
                <a:cs typeface="Perpetua"/>
              </a:rPr>
              <a:t>How </a:t>
            </a:r>
            <a:r>
              <a:rPr sz="2400" b="1" spc="0" dirty="0">
                <a:latin typeface="Perpetua"/>
                <a:cs typeface="Perpetua"/>
              </a:rPr>
              <a:t>phosphorus cycle </a:t>
            </a:r>
            <a:r>
              <a:rPr sz="2400" b="1" dirty="0">
                <a:latin typeface="Perpetua"/>
                <a:cs typeface="Perpetua"/>
              </a:rPr>
              <a:t>differs from </a:t>
            </a:r>
            <a:r>
              <a:rPr sz="2400" b="1" spc="-5" dirty="0">
                <a:latin typeface="Perpetua"/>
                <a:cs typeface="Perpetua"/>
              </a:rPr>
              <a:t>carbon</a:t>
            </a:r>
            <a:r>
              <a:rPr sz="2400" b="1" spc="-60" dirty="0">
                <a:latin typeface="Perpetua"/>
                <a:cs typeface="Perpetua"/>
              </a:rPr>
              <a:t> </a:t>
            </a:r>
            <a:r>
              <a:rPr sz="2400" b="1" spc="0" dirty="0">
                <a:latin typeface="Perpetua"/>
                <a:cs typeface="Perpetua"/>
              </a:rPr>
              <a:t>cycle?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There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no respiratory release of </a:t>
            </a:r>
            <a:r>
              <a:rPr sz="2400" dirty="0">
                <a:latin typeface="Perpetua"/>
                <a:cs typeface="Perpetua"/>
              </a:rPr>
              <a:t>phosphorus into</a:t>
            </a:r>
            <a:r>
              <a:rPr sz="2400" spc="-10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atmosphere.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Atmospheric </a:t>
            </a:r>
            <a:r>
              <a:rPr sz="2400" spc="-5" dirty="0">
                <a:latin typeface="Perpetua"/>
                <a:cs typeface="Perpetua"/>
              </a:rPr>
              <a:t>inputs of </a:t>
            </a:r>
            <a:r>
              <a:rPr sz="2400" dirty="0">
                <a:latin typeface="Perpetua"/>
                <a:cs typeface="Perpetua"/>
              </a:rPr>
              <a:t>phosphorus </a:t>
            </a:r>
            <a:r>
              <a:rPr sz="2400" spc="-5" dirty="0">
                <a:latin typeface="Perpetua"/>
                <a:cs typeface="Perpetua"/>
              </a:rPr>
              <a:t>through rainfall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dirty="0">
                <a:latin typeface="Perpetua"/>
                <a:cs typeface="Perpetua"/>
              </a:rPr>
              <a:t>much</a:t>
            </a:r>
            <a:r>
              <a:rPr sz="2400" spc="-9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smaller.</a:t>
            </a:r>
            <a:endParaRPr sz="2400">
              <a:latin typeface="Perpetua"/>
              <a:cs typeface="Perpetua"/>
            </a:endParaRPr>
          </a:p>
          <a:p>
            <a:pPr marL="287020" marR="199390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Gaseous </a:t>
            </a:r>
            <a:r>
              <a:rPr sz="2400" spc="0" dirty="0">
                <a:latin typeface="Perpetua"/>
                <a:cs typeface="Perpetua"/>
              </a:rPr>
              <a:t>exchange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phosphorus </a:t>
            </a:r>
            <a:r>
              <a:rPr sz="2400" spc="-15" dirty="0">
                <a:latin typeface="Perpetua"/>
                <a:cs typeface="Perpetua"/>
              </a:rPr>
              <a:t>between </a:t>
            </a:r>
            <a:r>
              <a:rPr sz="2400" spc="-5" dirty="0">
                <a:latin typeface="Perpetua"/>
                <a:cs typeface="Perpetua"/>
              </a:rPr>
              <a:t>organism and </a:t>
            </a:r>
            <a:r>
              <a:rPr sz="2400" spc="-10" dirty="0">
                <a:latin typeface="Perpetua"/>
                <a:cs typeface="Perpetua"/>
              </a:rPr>
              <a:t>environment  are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negligible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55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ECOSYSTEM</a:t>
            </a:r>
            <a:r>
              <a:rPr spc="-70" dirty="0"/>
              <a:t> </a:t>
            </a:r>
            <a:r>
              <a:rPr spc="-10" dirty="0"/>
              <a:t>SERVICES: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2830"/>
            <a:ext cx="7792084" cy="507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products </a:t>
            </a:r>
            <a:r>
              <a:rPr sz="2600" spc="-5" dirty="0">
                <a:latin typeface="Perpetua"/>
                <a:cs typeface="Perpetua"/>
              </a:rPr>
              <a:t>of ecosystem processes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named as </a:t>
            </a:r>
            <a:r>
              <a:rPr sz="2600" b="1" spc="-5" dirty="0">
                <a:latin typeface="Perpetua"/>
                <a:cs typeface="Perpetua"/>
              </a:rPr>
              <a:t>ecosystem  </a:t>
            </a:r>
            <a:r>
              <a:rPr sz="2600" b="1" spc="0" dirty="0">
                <a:latin typeface="Perpetua"/>
                <a:cs typeface="Perpetua"/>
              </a:rPr>
              <a:t>services.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Healthy </a:t>
            </a:r>
            <a:r>
              <a:rPr sz="2600" spc="-5" dirty="0">
                <a:latin typeface="Perpetua"/>
                <a:cs typeface="Perpetua"/>
              </a:rPr>
              <a:t>forest ecosystems </a:t>
            </a:r>
            <a:r>
              <a:rPr sz="2600" dirty="0">
                <a:latin typeface="Perpetua"/>
                <a:cs typeface="Perpetua"/>
              </a:rPr>
              <a:t>purify </a:t>
            </a:r>
            <a:r>
              <a:rPr sz="2600" spc="-5" dirty="0">
                <a:latin typeface="Perpetua"/>
                <a:cs typeface="Perpetua"/>
              </a:rPr>
              <a:t>air and</a:t>
            </a:r>
            <a:r>
              <a:rPr sz="2600" spc="0" dirty="0">
                <a:latin typeface="Perpetua"/>
                <a:cs typeface="Perpetua"/>
              </a:rPr>
              <a:t> </a:t>
            </a:r>
            <a:r>
              <a:rPr sz="2600" spc="-50" dirty="0">
                <a:latin typeface="Perpetua"/>
                <a:cs typeface="Perpetua"/>
              </a:rPr>
              <a:t>water.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Mitigate </a:t>
            </a:r>
            <a:r>
              <a:rPr sz="2600" spc="-10" dirty="0">
                <a:latin typeface="Perpetua"/>
                <a:cs typeface="Perpetua"/>
              </a:rPr>
              <a:t>droughts </a:t>
            </a:r>
            <a:r>
              <a:rPr sz="2600" spc="-5" dirty="0">
                <a:latin typeface="Perpetua"/>
                <a:cs typeface="Perpetua"/>
              </a:rPr>
              <a:t>and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flood.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Cycle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nutrients.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Generates </a:t>
            </a:r>
            <a:r>
              <a:rPr sz="2600" spc="5" dirty="0">
                <a:latin typeface="Perpetua"/>
                <a:cs typeface="Perpetua"/>
              </a:rPr>
              <a:t>fertile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soil.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Provide </a:t>
            </a:r>
            <a:r>
              <a:rPr sz="2600" dirty="0">
                <a:latin typeface="Perpetua"/>
                <a:cs typeface="Perpetua"/>
              </a:rPr>
              <a:t>wildlife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habitat.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Maintain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biodiversity.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Perpetua"/>
                <a:cs typeface="Perpetua"/>
              </a:rPr>
              <a:t>Pollinate crops.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Provide </a:t>
            </a:r>
            <a:r>
              <a:rPr sz="2600" spc="-5" dirty="0">
                <a:latin typeface="Perpetua"/>
                <a:cs typeface="Perpetua"/>
              </a:rPr>
              <a:t>storage </a:t>
            </a:r>
            <a:r>
              <a:rPr sz="2600" dirty="0">
                <a:latin typeface="Perpetua"/>
                <a:cs typeface="Perpetua"/>
              </a:rPr>
              <a:t>site </a:t>
            </a:r>
            <a:r>
              <a:rPr sz="2600" spc="-5" dirty="0">
                <a:latin typeface="Perpetua"/>
                <a:cs typeface="Perpetua"/>
              </a:rPr>
              <a:t>for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carbon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Provides </a:t>
            </a:r>
            <a:r>
              <a:rPr sz="2600" spc="-5" dirty="0">
                <a:latin typeface="Perpetua"/>
                <a:cs typeface="Perpetua"/>
              </a:rPr>
              <a:t>aesthetic, cultural and </a:t>
            </a:r>
            <a:r>
              <a:rPr sz="2600" dirty="0">
                <a:latin typeface="Perpetua"/>
                <a:cs typeface="Perpetua"/>
              </a:rPr>
              <a:t>spiritual</a:t>
            </a:r>
            <a:r>
              <a:rPr sz="2600" spc="-10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values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52653"/>
            <a:ext cx="8131175" cy="5412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61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Description of pond as an</a:t>
            </a:r>
            <a:r>
              <a:rPr sz="2200" b="1" spc="1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ecosystem:</a:t>
            </a:r>
            <a:endParaRPr sz="2200">
              <a:latin typeface="Perpetua"/>
              <a:cs typeface="Perpetua"/>
            </a:endParaRPr>
          </a:p>
          <a:p>
            <a:pPr marL="561340" marR="66040" lvl="1" indent="-228600">
              <a:lnSpc>
                <a:spcPct val="80000"/>
              </a:lnSpc>
              <a:spcBef>
                <a:spcPts val="45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abiotic components include all </a:t>
            </a:r>
            <a:r>
              <a:rPr sz="2000" spc="-10" dirty="0">
                <a:latin typeface="Perpetua"/>
                <a:cs typeface="Perpetua"/>
              </a:rPr>
              <a:t>dissolved </a:t>
            </a:r>
            <a:r>
              <a:rPr sz="2000" spc="-5" dirty="0">
                <a:latin typeface="Perpetua"/>
                <a:cs typeface="Perpetua"/>
              </a:rPr>
              <a:t>inorganic and organic substances and 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5" dirty="0">
                <a:latin typeface="Perpetua"/>
                <a:cs typeface="Perpetua"/>
              </a:rPr>
              <a:t>rich </a:t>
            </a:r>
            <a:r>
              <a:rPr sz="2000" spc="-5" dirty="0">
                <a:latin typeface="Perpetua"/>
                <a:cs typeface="Perpetua"/>
              </a:rPr>
              <a:t>soil </a:t>
            </a:r>
            <a:r>
              <a:rPr sz="2000" spc="-10" dirty="0">
                <a:latin typeface="Perpetua"/>
                <a:cs typeface="Perpetua"/>
              </a:rPr>
              <a:t>deposit at </a:t>
            </a:r>
            <a:r>
              <a:rPr sz="2000" dirty="0">
                <a:latin typeface="Perpetua"/>
                <a:cs typeface="Perpetua"/>
              </a:rPr>
              <a:t>the bottom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the</a:t>
            </a:r>
            <a:r>
              <a:rPr sz="2000" spc="-10" dirty="0">
                <a:latin typeface="Perpetua"/>
                <a:cs typeface="Perpetua"/>
              </a:rPr>
              <a:t> pond.</a:t>
            </a:r>
            <a:endParaRPr sz="2000">
              <a:latin typeface="Perpetua"/>
              <a:cs typeface="Perpetua"/>
            </a:endParaRPr>
          </a:p>
          <a:p>
            <a:pPr marL="561340" marR="19050" lvl="1" indent="-228600">
              <a:lnSpc>
                <a:spcPts val="1920"/>
              </a:lnSpc>
              <a:spcBef>
                <a:spcPts val="39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solar input, </a:t>
            </a:r>
            <a:r>
              <a:rPr sz="2000" spc="0" dirty="0">
                <a:latin typeface="Perpetua"/>
                <a:cs typeface="Perpetua"/>
              </a:rPr>
              <a:t>cycle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-10" dirty="0">
                <a:latin typeface="Perpetua"/>
                <a:cs typeface="Perpetua"/>
              </a:rPr>
              <a:t>temperature, </a:t>
            </a:r>
            <a:r>
              <a:rPr sz="2000" spc="-30" dirty="0">
                <a:latin typeface="Perpetua"/>
                <a:cs typeface="Perpetua"/>
              </a:rPr>
              <a:t>day </a:t>
            </a:r>
            <a:r>
              <a:rPr sz="2000" spc="-5" dirty="0">
                <a:latin typeface="Perpetua"/>
                <a:cs typeface="Perpetua"/>
              </a:rPr>
              <a:t>length, </a:t>
            </a:r>
            <a:r>
              <a:rPr sz="2000" spc="-10" dirty="0">
                <a:latin typeface="Perpetua"/>
                <a:cs typeface="Perpetua"/>
              </a:rPr>
              <a:t>regulates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rater </a:t>
            </a:r>
            <a:r>
              <a:rPr sz="2000" spc="-5" dirty="0">
                <a:latin typeface="Perpetua"/>
                <a:cs typeface="Perpetua"/>
              </a:rPr>
              <a:t>of function of 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entire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pond.</a:t>
            </a:r>
            <a:endParaRPr sz="2000">
              <a:latin typeface="Perpetua"/>
              <a:cs typeface="Perpetua"/>
            </a:endParaRPr>
          </a:p>
          <a:p>
            <a:pPr marL="561340" marR="20320" lvl="1" indent="-228600">
              <a:lnSpc>
                <a:spcPts val="1920"/>
              </a:lnSpc>
              <a:spcBef>
                <a:spcPts val="40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dirty="0">
                <a:latin typeface="Perpetua"/>
                <a:cs typeface="Perpetua"/>
              </a:rPr>
              <a:t>producer </a:t>
            </a:r>
            <a:r>
              <a:rPr sz="2000" spc="-5" dirty="0">
                <a:latin typeface="Perpetua"/>
                <a:cs typeface="Perpetua"/>
              </a:rPr>
              <a:t>(autotrophic) includes </a:t>
            </a:r>
            <a:r>
              <a:rPr sz="2000" spc="-10" dirty="0">
                <a:latin typeface="Perpetua"/>
                <a:cs typeface="Perpetua"/>
              </a:rPr>
              <a:t>phytoplankton, </a:t>
            </a:r>
            <a:r>
              <a:rPr sz="2000" spc="-5" dirty="0">
                <a:latin typeface="Perpetua"/>
                <a:cs typeface="Perpetua"/>
              </a:rPr>
              <a:t>some algae and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floating,  </a:t>
            </a:r>
            <a:r>
              <a:rPr sz="2000" dirty="0">
                <a:latin typeface="Perpetua"/>
                <a:cs typeface="Perpetua"/>
              </a:rPr>
              <a:t>submerged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marginal </a:t>
            </a:r>
            <a:r>
              <a:rPr sz="2000" spc="-5" dirty="0">
                <a:latin typeface="Perpetua"/>
                <a:cs typeface="Perpetua"/>
              </a:rPr>
              <a:t>plants found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edge of</a:t>
            </a:r>
            <a:r>
              <a:rPr sz="2000" spc="-8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pond.</a:t>
            </a:r>
            <a:endParaRPr sz="2000">
              <a:latin typeface="Perpetua"/>
              <a:cs typeface="Perpetua"/>
            </a:endParaRPr>
          </a:p>
          <a:p>
            <a:pPr marL="561340" marR="428625" lvl="1" indent="-228600">
              <a:lnSpc>
                <a:spcPts val="1920"/>
              </a:lnSpc>
              <a:spcBef>
                <a:spcPts val="39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85470" algn="l"/>
                <a:tab pos="586105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spc="-5" dirty="0">
                <a:latin typeface="Perpetua"/>
                <a:cs typeface="Perpetua"/>
              </a:rPr>
              <a:t>consumers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represented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zooplankton, </a:t>
            </a:r>
            <a:r>
              <a:rPr sz="2000" spc="-10" dirty="0">
                <a:latin typeface="Perpetua"/>
                <a:cs typeface="Perpetua"/>
              </a:rPr>
              <a:t>free swimming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bottom  </a:t>
            </a:r>
            <a:r>
              <a:rPr sz="2000" spc="-20" dirty="0">
                <a:latin typeface="Perpetua"/>
                <a:cs typeface="Perpetua"/>
              </a:rPr>
              <a:t>dwelling </a:t>
            </a:r>
            <a:r>
              <a:rPr sz="2000" spc="-10" dirty="0">
                <a:latin typeface="Perpetua"/>
                <a:cs typeface="Perpetua"/>
              </a:rPr>
              <a:t>animals.</a:t>
            </a:r>
            <a:endParaRPr sz="2000">
              <a:latin typeface="Perpetua"/>
              <a:cs typeface="Perpetua"/>
            </a:endParaRPr>
          </a:p>
          <a:p>
            <a:pPr marL="561340" marR="179705" lvl="1" indent="-228600">
              <a:lnSpc>
                <a:spcPts val="1920"/>
              </a:lnSpc>
              <a:spcBef>
                <a:spcPts val="409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decomposers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dirty="0">
                <a:latin typeface="Perpetua"/>
                <a:cs typeface="Perpetua"/>
              </a:rPr>
              <a:t>the fungi, bacteria </a:t>
            </a:r>
            <a:r>
              <a:rPr sz="2000" spc="-5" dirty="0">
                <a:latin typeface="Perpetua"/>
                <a:cs typeface="Perpetua"/>
              </a:rPr>
              <a:t>especially </a:t>
            </a:r>
            <a:r>
              <a:rPr sz="2000" spc="-10" dirty="0">
                <a:latin typeface="Perpetua"/>
                <a:cs typeface="Perpetua"/>
              </a:rPr>
              <a:t>abundant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dirty="0">
                <a:latin typeface="Perpetua"/>
                <a:cs typeface="Perpetua"/>
              </a:rPr>
              <a:t>the bottom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10" dirty="0">
                <a:latin typeface="Perpetua"/>
                <a:cs typeface="Perpetua"/>
              </a:rPr>
              <a:t>pond.</a:t>
            </a:r>
            <a:endParaRPr sz="20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50" spc="5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  <a:p>
            <a:pPr marL="287020" indent="-274320">
              <a:lnSpc>
                <a:spcPts val="2610"/>
              </a:lnSpc>
              <a:spcBef>
                <a:spcPts val="1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Basic </a:t>
            </a:r>
            <a:r>
              <a:rPr sz="2200" b="1" spc="-20" dirty="0">
                <a:latin typeface="Perpetua"/>
                <a:cs typeface="Perpetua"/>
              </a:rPr>
              <a:t>events </a:t>
            </a:r>
            <a:r>
              <a:rPr sz="2200" b="1" spc="-5" dirty="0">
                <a:latin typeface="Perpetua"/>
                <a:cs typeface="Perpetua"/>
              </a:rPr>
              <a:t>(in </a:t>
            </a:r>
            <a:r>
              <a:rPr sz="2200" b="1" spc="0" dirty="0">
                <a:latin typeface="Perpetua"/>
                <a:cs typeface="Perpetua"/>
              </a:rPr>
              <a:t>terms </a:t>
            </a:r>
            <a:r>
              <a:rPr sz="2200" b="1" spc="-5" dirty="0">
                <a:latin typeface="Perpetua"/>
                <a:cs typeface="Perpetua"/>
              </a:rPr>
              <a:t>of function) in an</a:t>
            </a:r>
            <a:r>
              <a:rPr sz="2200" b="1" spc="8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ecosystem: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325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10" dirty="0">
                <a:latin typeface="Perpetua"/>
                <a:cs typeface="Perpetua"/>
              </a:rPr>
              <a:t>Conversion </a:t>
            </a:r>
            <a:r>
              <a:rPr sz="2000" spc="-5" dirty="0">
                <a:latin typeface="Perpetua"/>
                <a:cs typeface="Perpetua"/>
              </a:rPr>
              <a:t>of inorganic into organic material (photosynthesis) </a:t>
            </a:r>
            <a:r>
              <a:rPr sz="2000" spc="-20" dirty="0">
                <a:latin typeface="Perpetua"/>
                <a:cs typeface="Perpetua"/>
              </a:rPr>
              <a:t>by</a:t>
            </a:r>
            <a:r>
              <a:rPr sz="2000" spc="5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producers.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3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5" dirty="0">
                <a:latin typeface="Perpetua"/>
                <a:cs typeface="Perpetua"/>
              </a:rPr>
              <a:t>Consumption of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autotrophs </a:t>
            </a:r>
            <a:r>
              <a:rPr sz="2000" spc="-20" dirty="0">
                <a:latin typeface="Perpetua"/>
                <a:cs typeface="Perpetua"/>
              </a:rPr>
              <a:t>by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heterotrophs.</a:t>
            </a:r>
            <a:endParaRPr sz="2000">
              <a:latin typeface="Perpetua"/>
              <a:cs typeface="Perpetua"/>
            </a:endParaRPr>
          </a:p>
          <a:p>
            <a:pPr marL="561340" marR="5080" lvl="1" indent="-228600">
              <a:lnSpc>
                <a:spcPts val="1920"/>
              </a:lnSpc>
              <a:spcBef>
                <a:spcPts val="43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5" dirty="0">
                <a:latin typeface="Perpetua"/>
                <a:cs typeface="Perpetua"/>
              </a:rPr>
              <a:t>Decomposition and mineralization of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dead organic matter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release </a:t>
            </a:r>
            <a:r>
              <a:rPr sz="2000" dirty="0">
                <a:latin typeface="Perpetua"/>
                <a:cs typeface="Perpetua"/>
              </a:rPr>
              <a:t>them </a:t>
            </a:r>
            <a:r>
              <a:rPr sz="2000" spc="0" dirty="0">
                <a:latin typeface="Perpetua"/>
                <a:cs typeface="Perpetua"/>
              </a:rPr>
              <a:t>back  </a:t>
            </a:r>
            <a:r>
              <a:rPr sz="2000" spc="-5" dirty="0">
                <a:latin typeface="Perpetua"/>
                <a:cs typeface="Perpetua"/>
              </a:rPr>
              <a:t>for </a:t>
            </a:r>
            <a:r>
              <a:rPr sz="2000" spc="-10" dirty="0">
                <a:latin typeface="Perpetua"/>
                <a:cs typeface="Perpetua"/>
              </a:rPr>
              <a:t>reuse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the</a:t>
            </a:r>
            <a:r>
              <a:rPr sz="2000" spc="1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autotrophs</a:t>
            </a:r>
            <a:endParaRPr sz="2000">
              <a:latin typeface="Perpetua"/>
              <a:cs typeface="Perpetua"/>
            </a:endParaRPr>
          </a:p>
          <a:p>
            <a:pPr marL="561340" marR="422909" lvl="1" indent="-228600">
              <a:lnSpc>
                <a:spcPct val="80000"/>
              </a:lnSpc>
              <a:spcBef>
                <a:spcPts val="41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5" dirty="0">
                <a:latin typeface="Perpetua"/>
                <a:cs typeface="Perpetua"/>
              </a:rPr>
              <a:t>There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5" dirty="0">
                <a:latin typeface="Perpetua"/>
                <a:cs typeface="Perpetua"/>
              </a:rPr>
              <a:t>unidirectional </a:t>
            </a:r>
            <a:r>
              <a:rPr sz="2000" spc="-20" dirty="0">
                <a:latin typeface="Perpetua"/>
                <a:cs typeface="Perpetua"/>
              </a:rPr>
              <a:t>flow </a:t>
            </a:r>
            <a:r>
              <a:rPr sz="2000" spc="-5" dirty="0">
                <a:latin typeface="Perpetua"/>
                <a:cs typeface="Perpetua"/>
              </a:rPr>
              <a:t>of energy </a:t>
            </a:r>
            <a:r>
              <a:rPr sz="2000" spc="-20" dirty="0">
                <a:latin typeface="Perpetua"/>
                <a:cs typeface="Perpetua"/>
              </a:rPr>
              <a:t>towards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higher </a:t>
            </a:r>
            <a:r>
              <a:rPr sz="2000" spc="-10" dirty="0">
                <a:latin typeface="Perpetua"/>
                <a:cs typeface="Perpetua"/>
              </a:rPr>
              <a:t>trophic </a:t>
            </a:r>
            <a:r>
              <a:rPr sz="2000" spc="-15" dirty="0">
                <a:latin typeface="Perpetua"/>
                <a:cs typeface="Perpetua"/>
              </a:rPr>
              <a:t>levels </a:t>
            </a:r>
            <a:r>
              <a:rPr sz="2000" spc="-5" dirty="0">
                <a:latin typeface="Perpetua"/>
                <a:cs typeface="Perpetua"/>
              </a:rPr>
              <a:t>and its  dissipation and loss as </a:t>
            </a:r>
            <a:r>
              <a:rPr sz="2000" spc="-10" dirty="0">
                <a:latin typeface="Perpetua"/>
                <a:cs typeface="Perpetua"/>
              </a:rPr>
              <a:t>heat </a:t>
            </a:r>
            <a:r>
              <a:rPr sz="2000" dirty="0">
                <a:latin typeface="Perpetua"/>
                <a:cs typeface="Perpetua"/>
              </a:rPr>
              <a:t>to the</a:t>
            </a:r>
            <a:r>
              <a:rPr sz="2000" spc="-4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environment.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13969"/>
            <a:ext cx="3272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uFill>
                  <a:solidFill>
                    <a:srgbClr val="FF0000"/>
                  </a:solidFill>
                </a:uFill>
              </a:rPr>
              <a:t>PRODUCTIVITY: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407921"/>
            <a:ext cx="7894955" cy="448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155"/>
              </a:lnSpc>
              <a:spcBef>
                <a:spcPts val="1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b="1" spc="0" dirty="0">
                <a:solidFill>
                  <a:srgbClr val="00AF50"/>
                </a:solidFill>
                <a:latin typeface="Perpetua"/>
                <a:cs typeface="Perpetua"/>
              </a:rPr>
              <a:t>Primary</a:t>
            </a:r>
            <a:r>
              <a:rPr sz="1800" b="1" spc="-3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Perpetua"/>
                <a:cs typeface="Perpetua"/>
              </a:rPr>
              <a:t>productivity:</a:t>
            </a:r>
            <a:endParaRPr sz="1800">
              <a:latin typeface="Perpetua"/>
              <a:cs typeface="Perpetua"/>
            </a:endParaRPr>
          </a:p>
          <a:p>
            <a:pPr marL="561340" marR="54610" lvl="1" indent="-228600">
              <a:lnSpc>
                <a:spcPts val="1630"/>
              </a:lnSpc>
              <a:spcBef>
                <a:spcPts val="390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The </a:t>
            </a:r>
            <a:r>
              <a:rPr sz="1700" spc="-5" dirty="0">
                <a:latin typeface="Perpetua"/>
                <a:cs typeface="Perpetua"/>
              </a:rPr>
              <a:t>amount of biomass or organic </a:t>
            </a:r>
            <a:r>
              <a:rPr sz="1700" spc="-10" dirty="0">
                <a:latin typeface="Perpetua"/>
                <a:cs typeface="Perpetua"/>
              </a:rPr>
              <a:t>matter </a:t>
            </a:r>
            <a:r>
              <a:rPr sz="1700" spc="-5" dirty="0">
                <a:latin typeface="Perpetua"/>
                <a:cs typeface="Perpetua"/>
              </a:rPr>
              <a:t>produced per unit area </a:t>
            </a:r>
            <a:r>
              <a:rPr sz="1700" spc="-25" dirty="0">
                <a:latin typeface="Perpetua"/>
                <a:cs typeface="Perpetua"/>
              </a:rPr>
              <a:t>over </a:t>
            </a:r>
            <a:r>
              <a:rPr sz="1700" dirty="0">
                <a:latin typeface="Perpetua"/>
                <a:cs typeface="Perpetua"/>
              </a:rPr>
              <a:t>a </a:t>
            </a:r>
            <a:r>
              <a:rPr sz="1700" spc="-5" dirty="0">
                <a:latin typeface="Perpetua"/>
                <a:cs typeface="Perpetua"/>
              </a:rPr>
              <a:t>time </a:t>
            </a:r>
            <a:r>
              <a:rPr sz="1700" dirty="0">
                <a:latin typeface="Perpetua"/>
                <a:cs typeface="Perpetua"/>
              </a:rPr>
              <a:t>period </a:t>
            </a:r>
            <a:r>
              <a:rPr sz="1700" spc="-20" dirty="0">
                <a:latin typeface="Perpetua"/>
                <a:cs typeface="Perpetua"/>
              </a:rPr>
              <a:t>by </a:t>
            </a:r>
            <a:r>
              <a:rPr sz="1700" spc="-5" dirty="0">
                <a:latin typeface="Perpetua"/>
                <a:cs typeface="Perpetua"/>
              </a:rPr>
              <a:t>plants  </a:t>
            </a:r>
            <a:r>
              <a:rPr sz="1700" dirty="0">
                <a:latin typeface="Perpetua"/>
                <a:cs typeface="Perpetua"/>
              </a:rPr>
              <a:t>during</a:t>
            </a:r>
            <a:r>
              <a:rPr sz="1700" spc="-4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photosynthesis.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spcBef>
                <a:spcPts val="20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It is expressed in </a:t>
            </a:r>
            <a:r>
              <a:rPr sz="1700" spc="0" dirty="0">
                <a:latin typeface="Perpetua"/>
                <a:cs typeface="Perpetua"/>
              </a:rPr>
              <a:t>terms </a:t>
            </a:r>
            <a:r>
              <a:rPr sz="1700" spc="-5" dirty="0">
                <a:latin typeface="Perpetua"/>
                <a:cs typeface="Perpetua"/>
              </a:rPr>
              <a:t>of </a:t>
            </a:r>
            <a:r>
              <a:rPr sz="1700" spc="-10" dirty="0">
                <a:latin typeface="Perpetua"/>
                <a:cs typeface="Perpetua"/>
              </a:rPr>
              <a:t>weight </a:t>
            </a:r>
            <a:r>
              <a:rPr sz="1700" spc="-5" dirty="0">
                <a:latin typeface="Perpetua"/>
                <a:cs typeface="Perpetua"/>
              </a:rPr>
              <a:t>(g-2) </a:t>
            </a:r>
            <a:r>
              <a:rPr sz="1700" dirty="0">
                <a:latin typeface="Perpetua"/>
                <a:cs typeface="Perpetua"/>
              </a:rPr>
              <a:t>or energy (kcal</a:t>
            </a:r>
            <a:r>
              <a:rPr sz="1700" spc="-4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m-2)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The </a:t>
            </a:r>
            <a:r>
              <a:rPr sz="1700" spc="-5" dirty="0">
                <a:latin typeface="Perpetua"/>
                <a:cs typeface="Perpetua"/>
              </a:rPr>
              <a:t>rate of biomass production </a:t>
            </a:r>
            <a:r>
              <a:rPr sz="1700" dirty="0">
                <a:latin typeface="Perpetua"/>
                <a:cs typeface="Perpetua"/>
              </a:rPr>
              <a:t>is </a:t>
            </a:r>
            <a:r>
              <a:rPr sz="1700" spc="-5" dirty="0">
                <a:latin typeface="Perpetua"/>
                <a:cs typeface="Perpetua"/>
              </a:rPr>
              <a:t>called</a:t>
            </a:r>
            <a:r>
              <a:rPr sz="1700" spc="-40" dirty="0">
                <a:latin typeface="Perpetua"/>
                <a:cs typeface="Perpetua"/>
              </a:rPr>
              <a:t> </a:t>
            </a:r>
            <a:r>
              <a:rPr sz="1700" b="1" spc="-15" dirty="0">
                <a:latin typeface="Perpetua"/>
                <a:cs typeface="Perpetua"/>
              </a:rPr>
              <a:t>productivity.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marR="169545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b="1" dirty="0">
                <a:solidFill>
                  <a:srgbClr val="00AF50"/>
                </a:solidFill>
                <a:latin typeface="Perpetua"/>
                <a:cs typeface="Perpetua"/>
              </a:rPr>
              <a:t>Gross </a:t>
            </a:r>
            <a:r>
              <a:rPr sz="1800" b="1" spc="0" dirty="0">
                <a:solidFill>
                  <a:srgbClr val="00AF50"/>
                </a:solidFill>
                <a:latin typeface="Perpetua"/>
                <a:cs typeface="Perpetua"/>
              </a:rPr>
              <a:t>primary </a:t>
            </a:r>
            <a:r>
              <a:rPr sz="1800" b="1" spc="-5" dirty="0">
                <a:solidFill>
                  <a:srgbClr val="00AF50"/>
                </a:solidFill>
                <a:latin typeface="Perpetua"/>
                <a:cs typeface="Perpetua"/>
              </a:rPr>
              <a:t>productivity</a:t>
            </a:r>
            <a:r>
              <a:rPr sz="1800" b="1" spc="-5" dirty="0">
                <a:latin typeface="Perpetua"/>
                <a:cs typeface="Perpetua"/>
              </a:rPr>
              <a:t>: (GPP) </a:t>
            </a:r>
            <a:r>
              <a:rPr sz="1800" spc="-5" dirty="0">
                <a:latin typeface="Perpetua"/>
                <a:cs typeface="Perpetua"/>
              </a:rPr>
              <a:t>is </a:t>
            </a:r>
            <a:r>
              <a:rPr sz="1800" dirty="0">
                <a:latin typeface="Perpetua"/>
                <a:cs typeface="Perpetua"/>
              </a:rPr>
              <a:t>the </a:t>
            </a:r>
            <a:r>
              <a:rPr sz="1800" spc="-5" dirty="0">
                <a:latin typeface="Perpetua"/>
                <a:cs typeface="Perpetua"/>
              </a:rPr>
              <a:t>rate of production of organic matter </a:t>
            </a:r>
            <a:r>
              <a:rPr sz="1800" dirty="0">
                <a:latin typeface="Perpetua"/>
                <a:cs typeface="Perpetua"/>
              </a:rPr>
              <a:t>during  </a:t>
            </a:r>
            <a:r>
              <a:rPr sz="1800" spc="-5" dirty="0">
                <a:latin typeface="Perpetua"/>
                <a:cs typeface="Perpetua"/>
              </a:rPr>
              <a:t>photosynthesis.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ts val="2155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b="1" dirty="0">
                <a:solidFill>
                  <a:srgbClr val="00AF50"/>
                </a:solidFill>
                <a:latin typeface="Perpetua"/>
                <a:cs typeface="Perpetua"/>
              </a:rPr>
              <a:t>Net </a:t>
            </a:r>
            <a:r>
              <a:rPr sz="1800" b="1" spc="0" dirty="0">
                <a:solidFill>
                  <a:srgbClr val="00AF50"/>
                </a:solidFill>
                <a:latin typeface="Perpetua"/>
                <a:cs typeface="Perpetua"/>
              </a:rPr>
              <a:t>primary</a:t>
            </a:r>
            <a:r>
              <a:rPr sz="1800" b="1" spc="-5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Perpetua"/>
                <a:cs typeface="Perpetua"/>
              </a:rPr>
              <a:t>productivity:</a:t>
            </a:r>
            <a:endParaRPr sz="18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A </a:t>
            </a:r>
            <a:r>
              <a:rPr sz="1700" spc="-5" dirty="0">
                <a:latin typeface="Perpetua"/>
                <a:cs typeface="Perpetua"/>
              </a:rPr>
              <a:t>considerable amount of </a:t>
            </a:r>
            <a:r>
              <a:rPr sz="1700" dirty="0">
                <a:latin typeface="Perpetua"/>
                <a:cs typeface="Perpetua"/>
              </a:rPr>
              <a:t>energy is </a:t>
            </a:r>
            <a:r>
              <a:rPr sz="1700" spc="-5" dirty="0">
                <a:latin typeface="Perpetua"/>
                <a:cs typeface="Perpetua"/>
              </a:rPr>
              <a:t>utilized </a:t>
            </a:r>
            <a:r>
              <a:rPr sz="1700" spc="-15" dirty="0">
                <a:latin typeface="Perpetua"/>
                <a:cs typeface="Perpetua"/>
              </a:rPr>
              <a:t>by </a:t>
            </a:r>
            <a:r>
              <a:rPr sz="1700" spc="-5" dirty="0">
                <a:latin typeface="Perpetua"/>
                <a:cs typeface="Perpetua"/>
              </a:rPr>
              <a:t>plants </a:t>
            </a:r>
            <a:r>
              <a:rPr sz="1700" dirty="0">
                <a:latin typeface="Perpetua"/>
                <a:cs typeface="Perpetua"/>
              </a:rPr>
              <a:t>in</a:t>
            </a:r>
            <a:r>
              <a:rPr sz="1700" spc="-5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respiration.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Gross </a:t>
            </a:r>
            <a:r>
              <a:rPr sz="1700" dirty="0">
                <a:latin typeface="Perpetua"/>
                <a:cs typeface="Perpetua"/>
              </a:rPr>
              <a:t>primary </a:t>
            </a:r>
            <a:r>
              <a:rPr sz="1700" spc="-5" dirty="0">
                <a:latin typeface="Perpetua"/>
                <a:cs typeface="Perpetua"/>
              </a:rPr>
              <a:t>productivity minus respiration losses (R) </a:t>
            </a:r>
            <a:r>
              <a:rPr sz="1700" dirty="0">
                <a:latin typeface="Perpetua"/>
                <a:cs typeface="Perpetua"/>
              </a:rPr>
              <a:t>is </a:t>
            </a:r>
            <a:r>
              <a:rPr sz="1700" spc="-5" dirty="0">
                <a:latin typeface="Perpetua"/>
                <a:cs typeface="Perpetua"/>
              </a:rPr>
              <a:t>the net </a:t>
            </a:r>
            <a:r>
              <a:rPr sz="1700" dirty="0">
                <a:latin typeface="Perpetua"/>
                <a:cs typeface="Perpetua"/>
              </a:rPr>
              <a:t>primary</a:t>
            </a:r>
            <a:r>
              <a:rPr sz="1700" spc="65" dirty="0">
                <a:latin typeface="Perpetua"/>
                <a:cs typeface="Perpetua"/>
              </a:rPr>
              <a:t> </a:t>
            </a:r>
            <a:r>
              <a:rPr sz="1700" spc="-20" dirty="0">
                <a:latin typeface="Perpetua"/>
                <a:cs typeface="Perpetua"/>
              </a:rPr>
              <a:t>productivity.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GPP – R =</a:t>
            </a:r>
            <a:r>
              <a:rPr sz="1700" spc="-15" dirty="0">
                <a:latin typeface="Perpetua"/>
                <a:cs typeface="Perpetua"/>
              </a:rPr>
              <a:t> </a:t>
            </a:r>
            <a:r>
              <a:rPr sz="1700" spc="-70" dirty="0">
                <a:latin typeface="Perpetua"/>
                <a:cs typeface="Perpetua"/>
              </a:rPr>
              <a:t>NPP.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marR="519430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Perpetua"/>
                <a:cs typeface="Perpetua"/>
              </a:rPr>
              <a:t>Net </a:t>
            </a:r>
            <a:r>
              <a:rPr sz="1800" spc="0" dirty="0">
                <a:latin typeface="Perpetua"/>
                <a:cs typeface="Perpetua"/>
              </a:rPr>
              <a:t>primary </a:t>
            </a:r>
            <a:r>
              <a:rPr sz="1800" spc="-5" dirty="0">
                <a:latin typeface="Perpetua"/>
                <a:cs typeface="Perpetua"/>
              </a:rPr>
              <a:t>productivity is </a:t>
            </a:r>
            <a:r>
              <a:rPr sz="1800" dirty="0">
                <a:latin typeface="Perpetua"/>
                <a:cs typeface="Perpetua"/>
              </a:rPr>
              <a:t>the </a:t>
            </a:r>
            <a:r>
              <a:rPr sz="1800" spc="-15" dirty="0">
                <a:latin typeface="Perpetua"/>
                <a:cs typeface="Perpetua"/>
              </a:rPr>
              <a:t>available </a:t>
            </a:r>
            <a:r>
              <a:rPr sz="1800" spc="-5" dirty="0">
                <a:latin typeface="Perpetua"/>
                <a:cs typeface="Perpetua"/>
              </a:rPr>
              <a:t>biomass </a:t>
            </a:r>
            <a:r>
              <a:rPr sz="1800" dirty="0">
                <a:latin typeface="Perpetua"/>
                <a:cs typeface="Perpetua"/>
              </a:rPr>
              <a:t>for the </a:t>
            </a:r>
            <a:r>
              <a:rPr sz="1800" spc="-5" dirty="0">
                <a:latin typeface="Perpetua"/>
                <a:cs typeface="Perpetua"/>
              </a:rPr>
              <a:t>consumption </a:t>
            </a:r>
            <a:r>
              <a:rPr sz="1800" dirty="0">
                <a:latin typeface="Perpetua"/>
                <a:cs typeface="Perpetua"/>
              </a:rPr>
              <a:t>to </a:t>
            </a:r>
            <a:r>
              <a:rPr sz="1800" spc="-5" dirty="0">
                <a:latin typeface="Perpetua"/>
                <a:cs typeface="Perpetua"/>
              </a:rPr>
              <a:t>heterotrophs  </a:t>
            </a:r>
            <a:r>
              <a:rPr sz="1800" spc="-10" dirty="0">
                <a:latin typeface="Perpetua"/>
                <a:cs typeface="Perpetua"/>
              </a:rPr>
              <a:t>(herbivore </a:t>
            </a:r>
            <a:r>
              <a:rPr sz="1800" spc="-5" dirty="0">
                <a:latin typeface="Perpetua"/>
                <a:cs typeface="Perpetua"/>
              </a:rPr>
              <a:t>and</a:t>
            </a:r>
            <a:r>
              <a:rPr sz="1800" spc="-50" dirty="0">
                <a:latin typeface="Perpetua"/>
                <a:cs typeface="Perpetua"/>
              </a:rPr>
              <a:t> </a:t>
            </a:r>
            <a:r>
              <a:rPr sz="1800" spc="-5" dirty="0">
                <a:latin typeface="Perpetua"/>
                <a:cs typeface="Perpetua"/>
              </a:rPr>
              <a:t>decomposers.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ts val="1945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b="1" dirty="0">
                <a:latin typeface="Perpetua"/>
                <a:cs typeface="Perpetua"/>
              </a:rPr>
              <a:t>Secondary </a:t>
            </a:r>
            <a:r>
              <a:rPr sz="1800" b="1" spc="-5" dirty="0">
                <a:latin typeface="Perpetua"/>
                <a:cs typeface="Perpetua"/>
              </a:rPr>
              <a:t>productivity</a:t>
            </a:r>
            <a:r>
              <a:rPr sz="1800" spc="-5" dirty="0">
                <a:latin typeface="Perpetua"/>
                <a:cs typeface="Perpetua"/>
              </a:rPr>
              <a:t>: is defined as </a:t>
            </a:r>
            <a:r>
              <a:rPr sz="1800" dirty="0">
                <a:latin typeface="Perpetua"/>
                <a:cs typeface="Perpetua"/>
              </a:rPr>
              <a:t>the </a:t>
            </a:r>
            <a:r>
              <a:rPr sz="1800" spc="-5" dirty="0">
                <a:latin typeface="Perpetua"/>
                <a:cs typeface="Perpetua"/>
              </a:rPr>
              <a:t>rate of </a:t>
            </a:r>
            <a:r>
              <a:rPr sz="1800" dirty="0">
                <a:latin typeface="Perpetua"/>
                <a:cs typeface="Perpetua"/>
              </a:rPr>
              <a:t>formation </a:t>
            </a:r>
            <a:r>
              <a:rPr sz="1800" spc="-5" dirty="0">
                <a:latin typeface="Perpetua"/>
                <a:cs typeface="Perpetua"/>
              </a:rPr>
              <a:t>of </a:t>
            </a:r>
            <a:r>
              <a:rPr sz="1800" spc="-10" dirty="0">
                <a:latin typeface="Perpetua"/>
                <a:cs typeface="Perpetua"/>
              </a:rPr>
              <a:t>new </a:t>
            </a:r>
            <a:r>
              <a:rPr sz="1800" spc="-5" dirty="0">
                <a:latin typeface="Perpetua"/>
                <a:cs typeface="Perpetua"/>
              </a:rPr>
              <a:t>organic matter </a:t>
            </a:r>
            <a:r>
              <a:rPr sz="1800" spc="-20" dirty="0">
                <a:latin typeface="Perpetua"/>
                <a:cs typeface="Perpetua"/>
              </a:rPr>
              <a:t>by</a:t>
            </a:r>
            <a:r>
              <a:rPr sz="1800" spc="-135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the</a:t>
            </a:r>
            <a:endParaRPr sz="1800">
              <a:latin typeface="Perpetua"/>
              <a:cs typeface="Perpetua"/>
            </a:endParaRPr>
          </a:p>
          <a:p>
            <a:pPr marL="286385">
              <a:lnSpc>
                <a:spcPts val="1945"/>
              </a:lnSpc>
            </a:pPr>
            <a:r>
              <a:rPr sz="1800" spc="-20" dirty="0">
                <a:latin typeface="Perpetua"/>
                <a:cs typeface="Perpetua"/>
              </a:rPr>
              <a:t>consumer.</a:t>
            </a:r>
            <a:endParaRPr sz="1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9079"/>
            <a:ext cx="34594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</a:t>
            </a:r>
            <a:r>
              <a:rPr u="heavy" spc="0" dirty="0">
                <a:uFill>
                  <a:solidFill>
                    <a:srgbClr val="FF0000"/>
                  </a:solidFill>
                </a:uFill>
              </a:rPr>
              <a:t>EC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OMPOSITION: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38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/>
              <a:t>Earthworm is said to be </a:t>
            </a:r>
            <a:r>
              <a:rPr b="1" dirty="0">
                <a:latin typeface="Perpetua"/>
                <a:cs typeface="Perpetua"/>
              </a:rPr>
              <a:t>‘friends’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dirty="0"/>
              <a:t>farmer:</a:t>
            </a:r>
          </a:p>
          <a:p>
            <a:pPr marL="561340" lvl="1" indent="-228600">
              <a:lnSpc>
                <a:spcPts val="223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15" dirty="0">
                <a:latin typeface="Perpetua"/>
                <a:cs typeface="Perpetua"/>
              </a:rPr>
              <a:t>Breakdown </a:t>
            </a:r>
            <a:r>
              <a:rPr sz="1900" spc="-5" dirty="0">
                <a:latin typeface="Perpetua"/>
                <a:cs typeface="Perpetua"/>
              </a:rPr>
              <a:t>the complex organic</a:t>
            </a:r>
            <a:r>
              <a:rPr sz="1900" spc="80" dirty="0">
                <a:latin typeface="Perpetua"/>
                <a:cs typeface="Perpetua"/>
              </a:rPr>
              <a:t> </a:t>
            </a:r>
            <a:r>
              <a:rPr sz="1900" spc="-35" dirty="0">
                <a:latin typeface="Perpetua"/>
                <a:cs typeface="Perpetua"/>
              </a:rPr>
              <a:t>matter.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10" dirty="0">
                <a:latin typeface="Perpetua"/>
                <a:cs typeface="Perpetua"/>
              </a:rPr>
              <a:t>Loosening </a:t>
            </a:r>
            <a:r>
              <a:rPr sz="1900" spc="-5" dirty="0">
                <a:latin typeface="Perpetua"/>
                <a:cs typeface="Perpetua"/>
              </a:rPr>
              <a:t>of the soil helps in </a:t>
            </a:r>
            <a:r>
              <a:rPr sz="1900" spc="-10" dirty="0">
                <a:latin typeface="Perpetua"/>
                <a:cs typeface="Perpetua"/>
              </a:rPr>
              <a:t>aeration and </a:t>
            </a:r>
            <a:r>
              <a:rPr sz="1900" spc="-5" dirty="0">
                <a:latin typeface="Perpetua"/>
                <a:cs typeface="Perpetua"/>
              </a:rPr>
              <a:t>entry of</a:t>
            </a:r>
            <a:r>
              <a:rPr sz="1900" spc="200" dirty="0">
                <a:latin typeface="Perpetua"/>
                <a:cs typeface="Perpetua"/>
              </a:rPr>
              <a:t> </a:t>
            </a:r>
            <a:r>
              <a:rPr sz="1900" spc="-15" dirty="0">
                <a:latin typeface="Perpetua"/>
                <a:cs typeface="Perpetua"/>
              </a:rPr>
              <a:t>root.</a:t>
            </a:r>
            <a:endParaRPr sz="19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287020" marR="27305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/>
              <a:t>The </a:t>
            </a:r>
            <a:r>
              <a:rPr spc="-5" dirty="0"/>
              <a:t>decomposers break </a:t>
            </a:r>
            <a:r>
              <a:rPr spc="-20" dirty="0"/>
              <a:t>down </a:t>
            </a:r>
            <a:r>
              <a:rPr spc="-5" dirty="0"/>
              <a:t>complex organic matter into inorganic substances </a:t>
            </a:r>
            <a:r>
              <a:rPr spc="-15" dirty="0"/>
              <a:t>like  </a:t>
            </a:r>
            <a:r>
              <a:rPr spc="-5" dirty="0"/>
              <a:t>carbon </a:t>
            </a:r>
            <a:r>
              <a:rPr spc="-15" dirty="0"/>
              <a:t>dioxide, </a:t>
            </a:r>
            <a:r>
              <a:rPr spc="-10" dirty="0"/>
              <a:t>water </a:t>
            </a:r>
            <a:r>
              <a:rPr spc="-5" dirty="0"/>
              <a:t>and </a:t>
            </a:r>
            <a:r>
              <a:rPr dirty="0"/>
              <a:t>nutrients, called</a:t>
            </a:r>
            <a:r>
              <a:rPr spc="-160" dirty="0"/>
              <a:t> </a:t>
            </a:r>
            <a:r>
              <a:rPr b="1" dirty="0">
                <a:latin typeface="Perpetua"/>
                <a:cs typeface="Perpetua"/>
              </a:rPr>
              <a:t>decomposition.</a:t>
            </a:r>
          </a:p>
          <a:p>
            <a:pPr marL="287020" marR="67945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/>
              <a:t>Dead </a:t>
            </a:r>
            <a:r>
              <a:rPr spc="-5" dirty="0"/>
              <a:t>plant remains </a:t>
            </a:r>
            <a:r>
              <a:rPr spc="0" dirty="0"/>
              <a:t>such </a:t>
            </a:r>
            <a:r>
              <a:rPr spc="-5" dirty="0"/>
              <a:t>as </a:t>
            </a:r>
            <a:r>
              <a:rPr spc="-15" dirty="0"/>
              <a:t>leaves, </a:t>
            </a:r>
            <a:r>
              <a:rPr dirty="0"/>
              <a:t>bark, </a:t>
            </a:r>
            <a:r>
              <a:rPr spc="-20" dirty="0"/>
              <a:t>flowers </a:t>
            </a:r>
            <a:r>
              <a:rPr spc="-5" dirty="0"/>
              <a:t>and dead remains of</a:t>
            </a:r>
            <a:r>
              <a:rPr spc="-215" dirty="0"/>
              <a:t> </a:t>
            </a:r>
            <a:r>
              <a:rPr spc="-5" dirty="0"/>
              <a:t>animals,  including </a:t>
            </a:r>
            <a:r>
              <a:rPr dirty="0"/>
              <a:t>fecal </a:t>
            </a:r>
            <a:r>
              <a:rPr spc="-30" dirty="0"/>
              <a:t>matter, </a:t>
            </a:r>
            <a:r>
              <a:rPr spc="-5" dirty="0"/>
              <a:t>constitute </a:t>
            </a:r>
            <a:r>
              <a:rPr dirty="0"/>
              <a:t>the</a:t>
            </a:r>
            <a:r>
              <a:rPr spc="-50" dirty="0"/>
              <a:t> </a:t>
            </a:r>
            <a:r>
              <a:rPr b="1" dirty="0">
                <a:latin typeface="Perpetua"/>
                <a:cs typeface="Perpetua"/>
              </a:rPr>
              <a:t>detritus.</a:t>
            </a:r>
          </a:p>
          <a:p>
            <a:pPr marL="287020" indent="-274320">
              <a:lnSpc>
                <a:spcPts val="2375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/>
              <a:t>The </a:t>
            </a:r>
            <a:r>
              <a:rPr spc="-10" dirty="0"/>
              <a:t>process </a:t>
            </a:r>
            <a:r>
              <a:rPr spc="-5" dirty="0"/>
              <a:t>of decomposition completed </a:t>
            </a:r>
            <a:r>
              <a:rPr dirty="0"/>
              <a:t>in </a:t>
            </a:r>
            <a:r>
              <a:rPr spc="-10" dirty="0"/>
              <a:t>following</a:t>
            </a:r>
            <a:r>
              <a:rPr spc="-15" dirty="0"/>
              <a:t> </a:t>
            </a:r>
            <a:r>
              <a:rPr dirty="0"/>
              <a:t>steps:</a:t>
            </a:r>
          </a:p>
          <a:p>
            <a:pPr marL="561340" marR="137795" lvl="1" indent="-228600">
              <a:lnSpc>
                <a:spcPts val="1820"/>
              </a:lnSpc>
              <a:spcBef>
                <a:spcPts val="420"/>
              </a:spcBef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b="1" spc="-10" dirty="0">
                <a:latin typeface="Perpetua"/>
                <a:cs typeface="Perpetua"/>
              </a:rPr>
              <a:t>Fragmentation </a:t>
            </a:r>
            <a:r>
              <a:rPr sz="1900" spc="-5" dirty="0">
                <a:latin typeface="Perpetua"/>
                <a:cs typeface="Perpetua"/>
              </a:rPr>
              <a:t>: </a:t>
            </a:r>
            <a:r>
              <a:rPr sz="1900" spc="-10" dirty="0">
                <a:latin typeface="Perpetua"/>
                <a:cs typeface="Perpetua"/>
              </a:rPr>
              <a:t>Break </a:t>
            </a:r>
            <a:r>
              <a:rPr sz="1900" spc="-25" dirty="0">
                <a:latin typeface="Perpetua"/>
                <a:cs typeface="Perpetua"/>
              </a:rPr>
              <a:t>down </a:t>
            </a:r>
            <a:r>
              <a:rPr sz="1900" spc="-5" dirty="0">
                <a:latin typeface="Perpetua"/>
                <a:cs typeface="Perpetua"/>
              </a:rPr>
              <a:t>of detritus into smaller </a:t>
            </a:r>
            <a:r>
              <a:rPr sz="1900" dirty="0">
                <a:latin typeface="Perpetua"/>
                <a:cs typeface="Perpetua"/>
              </a:rPr>
              <a:t>particles </a:t>
            </a:r>
            <a:r>
              <a:rPr sz="1900" spc="-20" dirty="0">
                <a:latin typeface="Perpetua"/>
                <a:cs typeface="Perpetua"/>
              </a:rPr>
              <a:t>by </a:t>
            </a:r>
            <a:r>
              <a:rPr sz="1900" spc="-10" dirty="0">
                <a:latin typeface="Perpetua"/>
                <a:cs typeface="Perpetua"/>
              </a:rPr>
              <a:t>detritivore  </a:t>
            </a:r>
            <a:r>
              <a:rPr sz="1900" spc="-5" dirty="0">
                <a:latin typeface="Perpetua"/>
                <a:cs typeface="Perpetua"/>
              </a:rPr>
              <a:t>(earthworm).</a:t>
            </a:r>
            <a:endParaRPr sz="1900">
              <a:latin typeface="Perpetua"/>
              <a:cs typeface="Perpetua"/>
            </a:endParaRPr>
          </a:p>
          <a:p>
            <a:pPr marL="561340" marR="249554" lvl="1" indent="-228600">
              <a:lnSpc>
                <a:spcPts val="1820"/>
              </a:lnSpc>
              <a:spcBef>
                <a:spcPts val="415"/>
              </a:spcBef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b="1" spc="-5" dirty="0">
                <a:latin typeface="Perpetua"/>
                <a:cs typeface="Perpetua"/>
              </a:rPr>
              <a:t>Leaching: </a:t>
            </a:r>
            <a:r>
              <a:rPr sz="1900" spc="-50" dirty="0">
                <a:latin typeface="Perpetua"/>
                <a:cs typeface="Perpetua"/>
              </a:rPr>
              <a:t>Water </a:t>
            </a:r>
            <a:r>
              <a:rPr sz="1900" spc="-10" dirty="0">
                <a:latin typeface="Perpetua"/>
                <a:cs typeface="Perpetua"/>
              </a:rPr>
              <a:t>soluble </a:t>
            </a:r>
            <a:r>
              <a:rPr sz="1900" spc="-5" dirty="0">
                <a:latin typeface="Perpetua"/>
                <a:cs typeface="Perpetua"/>
              </a:rPr>
              <a:t>inorganic nutrients go </a:t>
            </a:r>
            <a:r>
              <a:rPr sz="1900" spc="-25" dirty="0">
                <a:latin typeface="Perpetua"/>
                <a:cs typeface="Perpetua"/>
              </a:rPr>
              <a:t>down </a:t>
            </a:r>
            <a:r>
              <a:rPr sz="1900" spc="-5" dirty="0">
                <a:latin typeface="Perpetua"/>
                <a:cs typeface="Perpetua"/>
              </a:rPr>
              <a:t>into the soil </a:t>
            </a:r>
            <a:r>
              <a:rPr sz="1900" dirty="0">
                <a:latin typeface="Perpetua"/>
                <a:cs typeface="Perpetua"/>
              </a:rPr>
              <a:t>horizon </a:t>
            </a:r>
            <a:r>
              <a:rPr sz="1900" spc="-10" dirty="0">
                <a:latin typeface="Perpetua"/>
                <a:cs typeface="Perpetua"/>
              </a:rPr>
              <a:t>and </a:t>
            </a:r>
            <a:r>
              <a:rPr sz="1900" spc="-5" dirty="0">
                <a:latin typeface="Perpetua"/>
                <a:cs typeface="Perpetua"/>
              </a:rPr>
              <a:t>get  </a:t>
            </a:r>
            <a:r>
              <a:rPr sz="1900" spc="-10" dirty="0">
                <a:latin typeface="Perpetua"/>
                <a:cs typeface="Perpetua"/>
              </a:rPr>
              <a:t>precipitated </a:t>
            </a:r>
            <a:r>
              <a:rPr sz="1900" spc="-5" dirty="0">
                <a:latin typeface="Perpetua"/>
                <a:cs typeface="Perpetua"/>
              </a:rPr>
              <a:t>as </a:t>
            </a:r>
            <a:r>
              <a:rPr sz="1900" spc="-15" dirty="0">
                <a:latin typeface="Perpetua"/>
                <a:cs typeface="Perpetua"/>
              </a:rPr>
              <a:t>unavailable</a:t>
            </a:r>
            <a:r>
              <a:rPr sz="1900" spc="8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salts.</a:t>
            </a:r>
            <a:endParaRPr sz="1900">
              <a:latin typeface="Perpetua"/>
              <a:cs typeface="Perpetua"/>
            </a:endParaRPr>
          </a:p>
          <a:p>
            <a:pPr marL="561340" marR="5080" lvl="1" indent="-228600">
              <a:lnSpc>
                <a:spcPct val="80000"/>
              </a:lnSpc>
              <a:spcBef>
                <a:spcPts val="415"/>
              </a:spcBef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b="1" spc="-10" dirty="0">
                <a:latin typeface="Perpetua"/>
                <a:cs typeface="Perpetua"/>
              </a:rPr>
              <a:t>Catabolism </a:t>
            </a:r>
            <a:r>
              <a:rPr sz="1900" b="1" spc="-5" dirty="0">
                <a:latin typeface="Perpetua"/>
                <a:cs typeface="Perpetua"/>
              </a:rPr>
              <a:t>: </a:t>
            </a:r>
            <a:r>
              <a:rPr sz="1900" dirty="0">
                <a:latin typeface="Perpetua"/>
                <a:cs typeface="Perpetua"/>
              </a:rPr>
              <a:t>Bacterial </a:t>
            </a:r>
            <a:r>
              <a:rPr sz="1900" spc="-10" dirty="0">
                <a:latin typeface="Perpetua"/>
                <a:cs typeface="Perpetua"/>
              </a:rPr>
              <a:t>and </a:t>
            </a:r>
            <a:r>
              <a:rPr sz="1900" spc="-5" dirty="0">
                <a:latin typeface="Perpetua"/>
                <a:cs typeface="Perpetua"/>
              </a:rPr>
              <a:t>fungal enzymes degrade detritus into </a:t>
            </a:r>
            <a:r>
              <a:rPr sz="1900" spc="-10" dirty="0">
                <a:latin typeface="Perpetua"/>
                <a:cs typeface="Perpetua"/>
              </a:rPr>
              <a:t>simple inorga  nic</a:t>
            </a:r>
            <a:r>
              <a:rPr sz="1900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substances.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25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b="1" spc="-10" dirty="0">
                <a:latin typeface="Perpetua"/>
                <a:cs typeface="Perpetua"/>
              </a:rPr>
              <a:t>Humification</a:t>
            </a:r>
            <a:r>
              <a:rPr sz="1900" spc="-10" dirty="0">
                <a:latin typeface="Perpetua"/>
                <a:cs typeface="Perpetua"/>
              </a:rPr>
              <a:t>: Accumulation </a:t>
            </a:r>
            <a:r>
              <a:rPr sz="1900" spc="-5" dirty="0">
                <a:latin typeface="Perpetua"/>
                <a:cs typeface="Perpetua"/>
              </a:rPr>
              <a:t>of dark </a:t>
            </a:r>
            <a:r>
              <a:rPr sz="1900" spc="-10" dirty="0">
                <a:latin typeface="Perpetua"/>
                <a:cs typeface="Perpetua"/>
              </a:rPr>
              <a:t>coloured </a:t>
            </a:r>
            <a:r>
              <a:rPr sz="1900" spc="-5" dirty="0">
                <a:latin typeface="Perpetua"/>
                <a:cs typeface="Perpetua"/>
              </a:rPr>
              <a:t>amorphous substances called</a:t>
            </a:r>
            <a:r>
              <a:rPr sz="1900" spc="80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humus</a:t>
            </a:r>
            <a:r>
              <a:rPr sz="1900" b="1" spc="-10" dirty="0">
                <a:latin typeface="Perpetua"/>
                <a:cs typeface="Perpetua"/>
              </a:rPr>
              <a:t>.</a:t>
            </a:r>
            <a:endParaRPr sz="19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97738"/>
            <a:ext cx="7990840" cy="566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825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Importance of</a:t>
            </a:r>
            <a:r>
              <a:rPr sz="2400" b="1" spc="-4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humus: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ts val="252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15" dirty="0">
                <a:latin typeface="Perpetua"/>
                <a:cs typeface="Perpetua"/>
              </a:rPr>
              <a:t>Highly </a:t>
            </a:r>
            <a:r>
              <a:rPr sz="2200" spc="-10" dirty="0">
                <a:latin typeface="Perpetua"/>
                <a:cs typeface="Perpetua"/>
              </a:rPr>
              <a:t>resistance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10" dirty="0">
                <a:latin typeface="Perpetua"/>
                <a:cs typeface="Perpetua"/>
              </a:rPr>
              <a:t>microbial</a:t>
            </a:r>
            <a:r>
              <a:rPr sz="2200" spc="5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action.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51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5" dirty="0">
                <a:latin typeface="Perpetua"/>
                <a:cs typeface="Perpetua"/>
              </a:rPr>
              <a:t>Undergo </a:t>
            </a:r>
            <a:r>
              <a:rPr sz="2200" spc="-10" dirty="0">
                <a:latin typeface="Perpetua"/>
                <a:cs typeface="Perpetua"/>
              </a:rPr>
              <a:t>decomposition </a:t>
            </a:r>
            <a:r>
              <a:rPr sz="2200" spc="-15" dirty="0">
                <a:latin typeface="Perpetua"/>
                <a:cs typeface="Perpetua"/>
              </a:rPr>
              <a:t>at </a:t>
            </a:r>
            <a:r>
              <a:rPr sz="2200" spc="-5" dirty="0">
                <a:latin typeface="Perpetua"/>
                <a:cs typeface="Perpetua"/>
              </a:rPr>
              <a:t>an </a:t>
            </a:r>
            <a:r>
              <a:rPr sz="2200" spc="-15" dirty="0">
                <a:latin typeface="Perpetua"/>
                <a:cs typeface="Perpetua"/>
              </a:rPr>
              <a:t>extremely </a:t>
            </a:r>
            <a:r>
              <a:rPr sz="2200" spc="-20" dirty="0">
                <a:latin typeface="Perpetua"/>
                <a:cs typeface="Perpetua"/>
              </a:rPr>
              <a:t>slow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rate.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515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spc="-10" dirty="0">
                <a:latin typeface="Perpetua"/>
                <a:cs typeface="Perpetua"/>
              </a:rPr>
              <a:t>Being colloidal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20" dirty="0">
                <a:latin typeface="Perpetua"/>
                <a:cs typeface="Perpetua"/>
              </a:rPr>
              <a:t>nature, </a:t>
            </a:r>
            <a:r>
              <a:rPr sz="2200" spc="-5" dirty="0">
                <a:latin typeface="Perpetua"/>
                <a:cs typeface="Perpetua"/>
              </a:rPr>
              <a:t>it </a:t>
            </a:r>
            <a:r>
              <a:rPr sz="2200" dirty="0">
                <a:latin typeface="Perpetua"/>
                <a:cs typeface="Perpetua"/>
              </a:rPr>
              <a:t>serves </a:t>
            </a:r>
            <a:r>
              <a:rPr sz="2200" spc="-5" dirty="0">
                <a:latin typeface="Perpetua"/>
                <a:cs typeface="Perpetua"/>
              </a:rPr>
              <a:t>as reservoir for</a:t>
            </a:r>
            <a:r>
              <a:rPr sz="2200" spc="6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nutrients.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32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b="1" spc="-10" dirty="0">
                <a:latin typeface="Perpetua"/>
                <a:cs typeface="Perpetua"/>
              </a:rPr>
              <a:t>Mineralization</a:t>
            </a:r>
            <a:r>
              <a:rPr sz="2200" spc="-10" dirty="0">
                <a:latin typeface="Perpetua"/>
                <a:cs typeface="Perpetua"/>
              </a:rPr>
              <a:t>:</a:t>
            </a:r>
            <a:endParaRPr sz="2200">
              <a:latin typeface="Perpetua"/>
              <a:cs typeface="Perpetua"/>
            </a:endParaRPr>
          </a:p>
          <a:p>
            <a:pPr marL="561340" marR="683895">
              <a:lnSpc>
                <a:spcPct val="80000"/>
              </a:lnSpc>
              <a:spcBef>
                <a:spcPts val="265"/>
              </a:spcBef>
              <a:tabLst>
                <a:tab pos="889000" algn="l"/>
                <a:tab pos="1871980" algn="l"/>
                <a:tab pos="2928620" algn="l"/>
                <a:tab pos="2997200" algn="l"/>
                <a:tab pos="4056379" algn="l"/>
                <a:tab pos="4418965" algn="l"/>
                <a:tab pos="5076190" algn="l"/>
                <a:tab pos="6124575" algn="l"/>
                <a:tab pos="6610350" algn="l"/>
              </a:tabLst>
            </a:pPr>
            <a:r>
              <a:rPr sz="2200" spc="-5" dirty="0">
                <a:latin typeface="Perpetua"/>
                <a:cs typeface="Perpetua"/>
              </a:rPr>
              <a:t>The  hu</a:t>
            </a:r>
            <a:r>
              <a:rPr sz="2200" spc="-25" dirty="0">
                <a:latin typeface="Perpetua"/>
                <a:cs typeface="Perpetua"/>
              </a:rPr>
              <a:t>m</a:t>
            </a:r>
            <a:r>
              <a:rPr sz="2200" spc="-10" dirty="0">
                <a:latin typeface="Perpetua"/>
                <a:cs typeface="Perpetua"/>
              </a:rPr>
              <a:t>u</a:t>
            </a:r>
            <a:r>
              <a:rPr sz="2200" spc="-5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5" dirty="0">
                <a:latin typeface="Perpetua"/>
                <a:cs typeface="Perpetua"/>
              </a:rPr>
              <a:t>is</a:t>
            </a:r>
            <a:r>
              <a:rPr sz="2200" dirty="0">
                <a:latin typeface="Perpetua"/>
                <a:cs typeface="Perpetua"/>
              </a:rPr>
              <a:t>  </a:t>
            </a:r>
            <a:r>
              <a:rPr sz="2200" spc="-5" dirty="0">
                <a:latin typeface="Perpetua"/>
                <a:cs typeface="Perpetua"/>
              </a:rPr>
              <a:t>fu</a:t>
            </a:r>
            <a:r>
              <a:rPr sz="2200" spc="55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t</a:t>
            </a:r>
            <a:r>
              <a:rPr sz="2200" spc="-15" dirty="0">
                <a:latin typeface="Perpetua"/>
                <a:cs typeface="Perpetua"/>
              </a:rPr>
              <a:t>h</a:t>
            </a:r>
            <a:r>
              <a:rPr sz="2200" spc="-5" dirty="0">
                <a:latin typeface="Perpetua"/>
                <a:cs typeface="Perpetua"/>
              </a:rPr>
              <a:t>er</a:t>
            </a:r>
            <a:r>
              <a:rPr sz="2200" dirty="0">
                <a:latin typeface="Perpetua"/>
                <a:cs typeface="Perpetua"/>
              </a:rPr>
              <a:t>		</a:t>
            </a:r>
            <a:r>
              <a:rPr sz="2200" spc="-10" dirty="0">
                <a:latin typeface="Perpetua"/>
                <a:cs typeface="Perpetua"/>
              </a:rPr>
              <a:t>de</a:t>
            </a:r>
            <a:r>
              <a:rPr sz="2200" spc="30" dirty="0">
                <a:latin typeface="Perpetua"/>
                <a:cs typeface="Perpetua"/>
              </a:rPr>
              <a:t>g</a:t>
            </a:r>
            <a:r>
              <a:rPr sz="2200" spc="-10" dirty="0">
                <a:latin typeface="Perpetua"/>
                <a:cs typeface="Perpetua"/>
              </a:rPr>
              <a:t>rade</a:t>
            </a:r>
            <a:r>
              <a:rPr sz="2200" spc="-5" dirty="0">
                <a:latin typeface="Perpetua"/>
                <a:cs typeface="Perpetua"/>
              </a:rPr>
              <a:t>d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55" dirty="0">
                <a:latin typeface="Perpetua"/>
                <a:cs typeface="Perpetua"/>
              </a:rPr>
              <a:t>b</a:t>
            </a:r>
            <a:r>
              <a:rPr sz="2200" spc="-5" dirty="0">
                <a:latin typeface="Perpetua"/>
                <a:cs typeface="Perpetua"/>
              </a:rPr>
              <a:t>y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5" dirty="0">
                <a:latin typeface="Perpetua"/>
                <a:cs typeface="Perpetua"/>
              </a:rPr>
              <a:t>some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10" dirty="0">
                <a:latin typeface="Perpetua"/>
                <a:cs typeface="Perpetua"/>
              </a:rPr>
              <a:t>mic</a:t>
            </a:r>
            <a:r>
              <a:rPr sz="2200" spc="-30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obe</a:t>
            </a:r>
            <a:r>
              <a:rPr sz="2200" spc="-5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5" dirty="0">
                <a:latin typeface="Perpetua"/>
                <a:cs typeface="Perpetua"/>
              </a:rPr>
              <a:t>and</a:t>
            </a:r>
            <a:r>
              <a:rPr sz="2200" dirty="0">
                <a:latin typeface="Perpetua"/>
                <a:cs typeface="Perpetua"/>
              </a:rPr>
              <a:t>	</a:t>
            </a:r>
            <a:r>
              <a:rPr sz="2200" spc="-30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elea</a:t>
            </a:r>
            <a:r>
              <a:rPr sz="2200" spc="-15" dirty="0">
                <a:latin typeface="Perpetua"/>
                <a:cs typeface="Perpetua"/>
              </a:rPr>
              <a:t>s</a:t>
            </a:r>
            <a:r>
              <a:rPr sz="2200" spc="-5" dirty="0">
                <a:latin typeface="Perpetua"/>
                <a:cs typeface="Perpetua"/>
              </a:rPr>
              <a:t>e  of	inorganic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nutrients	</a:t>
            </a:r>
            <a:r>
              <a:rPr sz="2200" spc="-40" dirty="0">
                <a:latin typeface="Perpetua"/>
                <a:cs typeface="Perpetua"/>
              </a:rPr>
              <a:t>occur.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Factor affects </a:t>
            </a:r>
            <a:r>
              <a:rPr sz="2400" b="1" spc="-10" dirty="0">
                <a:latin typeface="Perpetua"/>
                <a:cs typeface="Perpetua"/>
              </a:rPr>
              <a:t>rate </a:t>
            </a:r>
            <a:r>
              <a:rPr sz="2400" b="1" dirty="0">
                <a:latin typeface="Perpetua"/>
                <a:cs typeface="Perpetua"/>
              </a:rPr>
              <a:t>of</a:t>
            </a:r>
            <a:r>
              <a:rPr sz="2400" b="1" spc="-5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decomposition: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Decomposition is </a:t>
            </a:r>
            <a:r>
              <a:rPr sz="2400" spc="-15" dirty="0">
                <a:latin typeface="Perpetua"/>
                <a:cs typeface="Perpetua"/>
              </a:rPr>
              <a:t>largely </a:t>
            </a:r>
            <a:r>
              <a:rPr sz="2400" spc="-5" dirty="0">
                <a:latin typeface="Perpetua"/>
                <a:cs typeface="Perpetua"/>
              </a:rPr>
              <a:t>an oxygen-requiring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process.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Detritus </a:t>
            </a:r>
            <a:r>
              <a:rPr sz="2400" spc="15" dirty="0">
                <a:latin typeface="Perpetua"/>
                <a:cs typeface="Perpetua"/>
              </a:rPr>
              <a:t>rich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0" dirty="0">
                <a:latin typeface="Perpetua"/>
                <a:cs typeface="Perpetua"/>
              </a:rPr>
              <a:t>chitin </a:t>
            </a:r>
            <a:r>
              <a:rPr sz="2400" spc="-5" dirty="0">
                <a:latin typeface="Perpetua"/>
                <a:cs typeface="Perpetua"/>
              </a:rPr>
              <a:t>and lignin </a:t>
            </a:r>
            <a:r>
              <a:rPr sz="2400" dirty="0">
                <a:latin typeface="Perpetua"/>
                <a:cs typeface="Perpetua"/>
              </a:rPr>
              <a:t>has </a:t>
            </a:r>
            <a:r>
              <a:rPr sz="2400" spc="-20" dirty="0">
                <a:latin typeface="Perpetua"/>
                <a:cs typeface="Perpetua"/>
              </a:rPr>
              <a:t>slow </a:t>
            </a:r>
            <a:r>
              <a:rPr sz="2400" spc="-10" dirty="0">
                <a:latin typeface="Perpetua"/>
                <a:cs typeface="Perpetua"/>
              </a:rPr>
              <a:t>rate </a:t>
            </a:r>
            <a:r>
              <a:rPr sz="2400" spc="-5" dirty="0">
                <a:latin typeface="Perpetua"/>
                <a:cs typeface="Perpetua"/>
              </a:rPr>
              <a:t>of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decomposition.</a:t>
            </a:r>
            <a:endParaRPr sz="2400">
              <a:latin typeface="Perpetua"/>
              <a:cs typeface="Perpetua"/>
            </a:endParaRPr>
          </a:p>
          <a:p>
            <a:pPr marL="287020" marR="33718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Detritus </a:t>
            </a:r>
            <a:r>
              <a:rPr sz="2400" spc="10" dirty="0">
                <a:latin typeface="Perpetua"/>
                <a:cs typeface="Perpetua"/>
              </a:rPr>
              <a:t>rich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0" dirty="0">
                <a:latin typeface="Perpetua"/>
                <a:cs typeface="Perpetua"/>
              </a:rPr>
              <a:t>nitrogen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spc="-10" dirty="0">
                <a:latin typeface="Perpetua"/>
                <a:cs typeface="Perpetua"/>
              </a:rPr>
              <a:t>water-soluble </a:t>
            </a:r>
            <a:r>
              <a:rPr sz="2400" dirty="0">
                <a:latin typeface="Perpetua"/>
                <a:cs typeface="Perpetua"/>
              </a:rPr>
              <a:t>substance </a:t>
            </a:r>
            <a:r>
              <a:rPr sz="2400" spc="-10" dirty="0">
                <a:latin typeface="Perpetua"/>
                <a:cs typeface="Perpetua"/>
              </a:rPr>
              <a:t>like </a:t>
            </a:r>
            <a:r>
              <a:rPr sz="2400" dirty="0">
                <a:latin typeface="Perpetua"/>
                <a:cs typeface="Perpetua"/>
              </a:rPr>
              <a:t>sugar has  </a:t>
            </a:r>
            <a:r>
              <a:rPr sz="2400" spc="-10" dirty="0">
                <a:latin typeface="Perpetua"/>
                <a:cs typeface="Perpetua"/>
              </a:rPr>
              <a:t>faster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decomposition.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25" dirty="0">
                <a:latin typeface="Perpetua"/>
                <a:cs typeface="Perpetua"/>
              </a:rPr>
              <a:t>Temperature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b="1" spc="-10" dirty="0">
                <a:latin typeface="Perpetua"/>
                <a:cs typeface="Perpetua"/>
              </a:rPr>
              <a:t>soil </a:t>
            </a:r>
            <a:r>
              <a:rPr sz="2400" b="1" spc="-5" dirty="0">
                <a:latin typeface="Perpetua"/>
                <a:cs typeface="Perpetua"/>
              </a:rPr>
              <a:t>moisture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most </a:t>
            </a:r>
            <a:r>
              <a:rPr sz="2400" spc="0" dirty="0">
                <a:latin typeface="Perpetua"/>
                <a:cs typeface="Perpetua"/>
              </a:rPr>
              <a:t>important </a:t>
            </a:r>
            <a:r>
              <a:rPr sz="2400" spc="-5" dirty="0">
                <a:latin typeface="Perpetua"/>
                <a:cs typeface="Perpetua"/>
              </a:rPr>
              <a:t>climatic </a:t>
            </a:r>
            <a:r>
              <a:rPr sz="2400" spc="-10" dirty="0">
                <a:latin typeface="Perpetua"/>
                <a:cs typeface="Perpetua"/>
              </a:rPr>
              <a:t>factor  that regulate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decomposition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0" dirty="0">
                <a:latin typeface="Perpetua"/>
                <a:cs typeface="Perpetua"/>
              </a:rPr>
              <a:t>Warm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b="1" spc="-5" dirty="0">
                <a:latin typeface="Perpetua"/>
                <a:cs typeface="Perpetua"/>
              </a:rPr>
              <a:t>moist </a:t>
            </a:r>
            <a:r>
              <a:rPr sz="2400" spc="-10" dirty="0">
                <a:latin typeface="Perpetua"/>
                <a:cs typeface="Perpetua"/>
              </a:rPr>
              <a:t>environment </a:t>
            </a:r>
            <a:r>
              <a:rPr sz="2400" spc="-30" dirty="0">
                <a:latin typeface="Perpetua"/>
                <a:cs typeface="Perpetua"/>
              </a:rPr>
              <a:t>favor</a:t>
            </a:r>
            <a:r>
              <a:rPr sz="2400" spc="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decomposition.</a:t>
            </a:r>
            <a:endParaRPr sz="2400">
              <a:latin typeface="Perpetua"/>
              <a:cs typeface="Perpetua"/>
            </a:endParaRPr>
          </a:p>
          <a:p>
            <a:pPr marL="287020" marR="1551940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30" dirty="0">
                <a:latin typeface="Perpetua"/>
                <a:cs typeface="Perpetua"/>
              </a:rPr>
              <a:t>Low </a:t>
            </a:r>
            <a:r>
              <a:rPr sz="2400" b="1" spc="-5" dirty="0">
                <a:latin typeface="Perpetua"/>
                <a:cs typeface="Perpetua"/>
              </a:rPr>
              <a:t>temperature</a:t>
            </a:r>
            <a:r>
              <a:rPr sz="2400" spc="-5" dirty="0">
                <a:latin typeface="Perpetua"/>
                <a:cs typeface="Perpetua"/>
              </a:rPr>
              <a:t>, </a:t>
            </a:r>
            <a:r>
              <a:rPr sz="2400" b="1" spc="0" dirty="0">
                <a:latin typeface="Perpetua"/>
                <a:cs typeface="Perpetua"/>
              </a:rPr>
              <a:t>dryness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b="1" spc="-5" dirty="0">
                <a:latin typeface="Perpetua"/>
                <a:cs typeface="Perpetua"/>
              </a:rPr>
              <a:t>anerobiosis</a:t>
            </a:r>
            <a:r>
              <a:rPr sz="2400" b="1" spc="-16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inhibit  </a:t>
            </a:r>
            <a:r>
              <a:rPr sz="2400" spc="-5" dirty="0">
                <a:latin typeface="Perpetua"/>
                <a:cs typeface="Perpetua"/>
              </a:rPr>
              <a:t>decomposition.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412" y="413969"/>
            <a:ext cx="662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ENERGY </a:t>
            </a:r>
            <a:r>
              <a:rPr sz="4000" spc="-40" dirty="0"/>
              <a:t>FLOW </a:t>
            </a:r>
            <a:r>
              <a:rPr sz="4000" spc="-5" dirty="0"/>
              <a:t>IN</a:t>
            </a:r>
            <a:r>
              <a:rPr sz="4000" spc="-45" dirty="0"/>
              <a:t> </a:t>
            </a:r>
            <a:r>
              <a:rPr sz="4000" spc="-25" dirty="0"/>
              <a:t>ECOSYSTEM</a:t>
            </a:r>
            <a:r>
              <a:rPr sz="4000" spc="-25" dirty="0">
                <a:solidFill>
                  <a:srgbClr val="696363"/>
                </a:solidFill>
              </a:rPr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410970"/>
            <a:ext cx="7998459" cy="4799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Except for </a:t>
            </a:r>
            <a:r>
              <a:rPr sz="2400" spc="-5" dirty="0">
                <a:latin typeface="Perpetua"/>
                <a:cs typeface="Perpetua"/>
              </a:rPr>
              <a:t>deep </a:t>
            </a:r>
            <a:r>
              <a:rPr sz="2400" dirty="0">
                <a:latin typeface="Perpetua"/>
                <a:cs typeface="Perpetua"/>
              </a:rPr>
              <a:t>sea </a:t>
            </a:r>
            <a:r>
              <a:rPr sz="2400" spc="-5" dirty="0">
                <a:latin typeface="Perpetua"/>
                <a:cs typeface="Perpetua"/>
              </a:rPr>
              <a:t>hydrothermal ecosystem, </a:t>
            </a:r>
            <a:r>
              <a:rPr sz="2400" dirty="0">
                <a:latin typeface="Perpetua"/>
                <a:cs typeface="Perpetua"/>
              </a:rPr>
              <a:t>sun </a:t>
            </a:r>
            <a:r>
              <a:rPr sz="2400" spc="-5" dirty="0">
                <a:latin typeface="Perpetua"/>
                <a:cs typeface="Perpetua"/>
              </a:rPr>
              <a:t>is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5" dirty="0">
                <a:latin typeface="Perpetua"/>
                <a:cs typeface="Perpetua"/>
              </a:rPr>
              <a:t>only </a:t>
            </a:r>
            <a:r>
              <a:rPr sz="2400" spc="-5" dirty="0">
                <a:latin typeface="Perpetua"/>
                <a:cs typeface="Perpetua"/>
              </a:rPr>
              <a:t>source</a:t>
            </a:r>
            <a:r>
              <a:rPr sz="2400" spc="-16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of  </a:t>
            </a:r>
            <a:r>
              <a:rPr sz="2400" dirty="0">
                <a:latin typeface="Perpetua"/>
                <a:cs typeface="Perpetua"/>
              </a:rPr>
              <a:t>energy for </a:t>
            </a:r>
            <a:r>
              <a:rPr sz="2400" spc="-5" dirty="0">
                <a:latin typeface="Perpetua"/>
                <a:cs typeface="Perpetua"/>
              </a:rPr>
              <a:t>all ecosystems on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Less than </a:t>
            </a:r>
            <a:r>
              <a:rPr sz="2400" spc="-5" dirty="0">
                <a:latin typeface="Perpetua"/>
                <a:cs typeface="Perpetua"/>
              </a:rPr>
              <a:t>50% of </a:t>
            </a:r>
            <a:r>
              <a:rPr sz="2400" dirty="0">
                <a:latin typeface="Perpetua"/>
                <a:cs typeface="Perpetua"/>
              </a:rPr>
              <a:t>incident </a:t>
            </a:r>
            <a:r>
              <a:rPr sz="2400" spc="-5" dirty="0">
                <a:latin typeface="Perpetua"/>
                <a:cs typeface="Perpetua"/>
              </a:rPr>
              <a:t>solar radiation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is</a:t>
            </a:r>
            <a:r>
              <a:rPr sz="2400" b="1" spc="-5" dirty="0">
                <a:latin typeface="Perpetua"/>
                <a:cs typeface="Perpetua"/>
              </a:rPr>
              <a:t>photosynthetically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b="1" spc="-20" dirty="0">
                <a:latin typeface="Perpetua"/>
                <a:cs typeface="Perpetua"/>
              </a:rPr>
              <a:t>active </a:t>
            </a:r>
            <a:r>
              <a:rPr sz="2400" b="1" spc="-5" dirty="0">
                <a:latin typeface="Perpetua"/>
                <a:cs typeface="Perpetua"/>
              </a:rPr>
              <a:t>radiations.</a:t>
            </a:r>
            <a:r>
              <a:rPr sz="2400" b="1" spc="-114" dirty="0">
                <a:latin typeface="Perpetua"/>
                <a:cs typeface="Perpetua"/>
              </a:rPr>
              <a:t> </a:t>
            </a:r>
            <a:r>
              <a:rPr sz="2400" b="1" spc="-40" dirty="0">
                <a:latin typeface="Perpetua"/>
                <a:cs typeface="Perpetua"/>
              </a:rPr>
              <a:t>(PAR).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Plants </a:t>
            </a:r>
            <a:r>
              <a:rPr sz="2400" spc="-5" dirty="0">
                <a:latin typeface="Perpetua"/>
                <a:cs typeface="Perpetua"/>
              </a:rPr>
              <a:t>capture 2-10 </a:t>
            </a:r>
            <a:r>
              <a:rPr sz="2400" dirty="0">
                <a:latin typeface="Perpetua"/>
                <a:cs typeface="Perpetua"/>
              </a:rPr>
              <a:t>%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-65" dirty="0">
                <a:latin typeface="Perpetua"/>
                <a:cs typeface="Perpetua"/>
              </a:rPr>
              <a:t>PAR </a:t>
            </a:r>
            <a:r>
              <a:rPr sz="2400" spc="-5" dirty="0">
                <a:latin typeface="Perpetua"/>
                <a:cs typeface="Perpetua"/>
              </a:rPr>
              <a:t>and used in</a:t>
            </a:r>
            <a:r>
              <a:rPr sz="240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photosynthesis.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organisms depend on </a:t>
            </a:r>
            <a:r>
              <a:rPr sz="2400" dirty="0">
                <a:latin typeface="Perpetua"/>
                <a:cs typeface="Perpetua"/>
              </a:rPr>
              <a:t>the producers, either </a:t>
            </a:r>
            <a:r>
              <a:rPr sz="2400" spc="-15" dirty="0">
                <a:latin typeface="Perpetua"/>
                <a:cs typeface="Perpetua"/>
              </a:rPr>
              <a:t>directly </a:t>
            </a:r>
            <a:r>
              <a:rPr sz="2400" spc="-5" dirty="0">
                <a:latin typeface="Perpetua"/>
                <a:cs typeface="Perpetua"/>
              </a:rPr>
              <a:t>or</a:t>
            </a:r>
            <a:r>
              <a:rPr sz="2400" spc="-17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indirectly.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Energy </a:t>
            </a:r>
            <a:r>
              <a:rPr sz="2400" spc="-20" dirty="0">
                <a:latin typeface="Perpetua"/>
                <a:cs typeface="Perpetua"/>
              </a:rPr>
              <a:t>flow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ecosystem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b="1" spc="-5" dirty="0">
                <a:latin typeface="Perpetua"/>
                <a:cs typeface="Perpetua"/>
              </a:rPr>
              <a:t>unidirectional </a:t>
            </a:r>
            <a:r>
              <a:rPr sz="2400" spc="-15" dirty="0">
                <a:latin typeface="Perpetua"/>
                <a:cs typeface="Perpetua"/>
              </a:rPr>
              <a:t>i.e.</a:t>
            </a:r>
            <a:r>
              <a:rPr sz="2400" spc="-1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energy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latin typeface="Perpetua"/>
                <a:cs typeface="Perpetua"/>
              </a:rPr>
              <a:t>transferred </a:t>
            </a:r>
            <a:r>
              <a:rPr sz="2400" spc="-10" dirty="0">
                <a:latin typeface="Perpetua"/>
                <a:cs typeface="Perpetua"/>
              </a:rPr>
              <a:t>from producer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consumers.</a:t>
            </a:r>
            <a:endParaRPr sz="2400">
              <a:latin typeface="Perpetua"/>
              <a:cs typeface="Perpetua"/>
            </a:endParaRPr>
          </a:p>
          <a:p>
            <a:pPr marL="287020" marR="310515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Energy transfer is </a:t>
            </a:r>
            <a:r>
              <a:rPr sz="2400" spc="-5" dirty="0">
                <a:latin typeface="Perpetua"/>
                <a:cs typeface="Perpetua"/>
              </a:rPr>
              <a:t>not </a:t>
            </a:r>
            <a:r>
              <a:rPr sz="2400" spc="-10" dirty="0">
                <a:latin typeface="Perpetua"/>
                <a:cs typeface="Perpetua"/>
              </a:rPr>
              <a:t>absolute, </a:t>
            </a:r>
            <a:r>
              <a:rPr sz="2400" spc="-5" dirty="0">
                <a:latin typeface="Perpetua"/>
                <a:cs typeface="Perpetua"/>
              </a:rPr>
              <a:t>and spontaneous, unless </a:t>
            </a:r>
            <a:r>
              <a:rPr sz="2400" dirty="0">
                <a:latin typeface="Perpetua"/>
                <a:cs typeface="Perpetua"/>
              </a:rPr>
              <a:t>energy is  degraded </a:t>
            </a:r>
            <a:r>
              <a:rPr sz="2400" spc="-5" dirty="0">
                <a:latin typeface="Perpetua"/>
                <a:cs typeface="Perpetua"/>
              </a:rPr>
              <a:t>it </a:t>
            </a:r>
            <a:r>
              <a:rPr sz="2400" dirty="0">
                <a:latin typeface="Perpetua"/>
                <a:cs typeface="Perpetua"/>
              </a:rPr>
              <a:t>can </a:t>
            </a:r>
            <a:r>
              <a:rPr sz="2400" spc="-5" dirty="0">
                <a:latin typeface="Perpetua"/>
                <a:cs typeface="Perpetua"/>
              </a:rPr>
              <a:t>not </a:t>
            </a:r>
            <a:r>
              <a:rPr sz="2400" dirty="0">
                <a:latin typeface="Perpetua"/>
                <a:cs typeface="Perpetua"/>
              </a:rPr>
              <a:t>be </a:t>
            </a:r>
            <a:r>
              <a:rPr sz="2400" spc="-10" dirty="0">
                <a:latin typeface="Perpetua"/>
                <a:cs typeface="Perpetua"/>
              </a:rPr>
              <a:t>transfer.When </a:t>
            </a:r>
            <a:r>
              <a:rPr sz="2400" dirty="0">
                <a:latin typeface="Perpetua"/>
                <a:cs typeface="Perpetua"/>
              </a:rPr>
              <a:t>energy transferred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spc="-5" dirty="0">
                <a:latin typeface="Perpetua"/>
                <a:cs typeface="Perpetua"/>
              </a:rPr>
              <a:t>one  trophic </a:t>
            </a:r>
            <a:r>
              <a:rPr sz="2400" spc="-25" dirty="0">
                <a:latin typeface="Perpetua"/>
                <a:cs typeface="Perpetua"/>
              </a:rPr>
              <a:t>level </a:t>
            </a:r>
            <a:r>
              <a:rPr sz="2400" spc="-5" dirty="0">
                <a:latin typeface="Perpetua"/>
                <a:cs typeface="Perpetua"/>
              </a:rPr>
              <a:t>to </a:t>
            </a:r>
            <a:r>
              <a:rPr sz="2400" spc="-30" dirty="0">
                <a:latin typeface="Perpetua"/>
                <a:cs typeface="Perpetua"/>
              </a:rPr>
              <a:t>another, </a:t>
            </a:r>
            <a:r>
              <a:rPr sz="2400" spc="-5" dirty="0">
                <a:latin typeface="Perpetua"/>
                <a:cs typeface="Perpetua"/>
              </a:rPr>
              <a:t>lot of energy lost in the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-10" dirty="0">
                <a:latin typeface="Perpetua"/>
                <a:cs typeface="Perpetua"/>
              </a:rPr>
              <a:t>heat to </a:t>
            </a:r>
            <a:r>
              <a:rPr sz="2400" dirty="0">
                <a:latin typeface="Perpetua"/>
                <a:cs typeface="Perpetua"/>
              </a:rPr>
              <a:t>the  </a:t>
            </a:r>
            <a:r>
              <a:rPr sz="2400" spc="-10" dirty="0">
                <a:latin typeface="Perpetua"/>
                <a:cs typeface="Perpetua"/>
              </a:rPr>
              <a:t>environment.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Perpetua"/>
                <a:cs typeface="Perpetua"/>
              </a:rPr>
              <a:t>Only </a:t>
            </a:r>
            <a:r>
              <a:rPr sz="2400" spc="-5" dirty="0">
                <a:latin typeface="Perpetua"/>
                <a:cs typeface="Perpetua"/>
              </a:rPr>
              <a:t>10% of energy </a:t>
            </a:r>
            <a:r>
              <a:rPr sz="2400" dirty="0">
                <a:latin typeface="Perpetua"/>
                <a:cs typeface="Perpetua"/>
              </a:rPr>
              <a:t>transferred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spc="-5" dirty="0">
                <a:latin typeface="Perpetua"/>
                <a:cs typeface="Perpetua"/>
              </a:rPr>
              <a:t>one trophic </a:t>
            </a:r>
            <a:r>
              <a:rPr sz="2400" spc="-20" dirty="0">
                <a:latin typeface="Perpetua"/>
                <a:cs typeface="Perpetua"/>
              </a:rPr>
              <a:t>level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40" dirty="0">
                <a:latin typeface="Perpetua"/>
                <a:cs typeface="Perpetua"/>
              </a:rPr>
              <a:t>other.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0"/>
            <a:ext cx="54864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2895600"/>
            <a:ext cx="733425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3969"/>
            <a:ext cx="2506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Food</a:t>
            </a:r>
            <a:r>
              <a:rPr sz="4000" spc="-100" dirty="0"/>
              <a:t> </a:t>
            </a:r>
            <a:r>
              <a:rPr sz="4000" dirty="0"/>
              <a:t>chain: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398777"/>
            <a:ext cx="8164195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Grazing </a:t>
            </a:r>
            <a:r>
              <a:rPr sz="2000" b="1" dirty="0">
                <a:latin typeface="Perpetua"/>
                <a:cs typeface="Perpetua"/>
              </a:rPr>
              <a:t>food </a:t>
            </a:r>
            <a:r>
              <a:rPr sz="2000" b="1" spc="-5" dirty="0">
                <a:latin typeface="Perpetua"/>
                <a:cs typeface="Perpetua"/>
              </a:rPr>
              <a:t>chain: </a:t>
            </a:r>
            <a:r>
              <a:rPr sz="2000" spc="-5" dirty="0">
                <a:latin typeface="Perpetua"/>
                <a:cs typeface="Perpetua"/>
              </a:rPr>
              <a:t>it extends </a:t>
            </a:r>
            <a:r>
              <a:rPr sz="2000" spc="-10" dirty="0">
                <a:latin typeface="Perpetua"/>
                <a:cs typeface="Perpetua"/>
              </a:rPr>
              <a:t>from producers through herbivore </a:t>
            </a:r>
            <a:r>
              <a:rPr sz="2000" dirty="0">
                <a:latin typeface="Perpetua"/>
                <a:cs typeface="Perpetua"/>
              </a:rPr>
              <a:t>to</a:t>
            </a:r>
            <a:r>
              <a:rPr sz="2000" spc="4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carnivore.</a:t>
            </a:r>
            <a:endParaRPr sz="2000">
              <a:latin typeface="Perpetua"/>
              <a:cs typeface="Perpetua"/>
            </a:endParaRPr>
          </a:p>
          <a:p>
            <a:pPr marL="287020" marR="762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Perpetua"/>
                <a:cs typeface="Perpetua"/>
              </a:rPr>
              <a:t>Detritus food </a:t>
            </a:r>
            <a:r>
              <a:rPr sz="2000" b="1" spc="-5" dirty="0">
                <a:latin typeface="Perpetua"/>
                <a:cs typeface="Perpetua"/>
              </a:rPr>
              <a:t>chain</a:t>
            </a:r>
            <a:r>
              <a:rPr sz="2000" spc="-5" dirty="0">
                <a:latin typeface="Perpetua"/>
                <a:cs typeface="Perpetua"/>
              </a:rPr>
              <a:t>: </a:t>
            </a:r>
            <a:r>
              <a:rPr sz="2000" dirty="0">
                <a:latin typeface="Perpetua"/>
                <a:cs typeface="Perpetua"/>
              </a:rPr>
              <a:t>Begins </a:t>
            </a:r>
            <a:r>
              <a:rPr sz="2000" spc="-5" dirty="0">
                <a:latin typeface="Perpetua"/>
                <a:cs typeface="Perpetua"/>
              </a:rPr>
              <a:t>with dead organic matter </a:t>
            </a:r>
            <a:r>
              <a:rPr sz="2000" b="1" dirty="0">
                <a:latin typeface="Perpetua"/>
                <a:cs typeface="Perpetua"/>
              </a:rPr>
              <a:t>(detritus) </a:t>
            </a:r>
            <a:r>
              <a:rPr sz="2000" spc="-5" dirty="0">
                <a:latin typeface="Perpetua"/>
                <a:cs typeface="Perpetua"/>
              </a:rPr>
              <a:t>and pass </a:t>
            </a:r>
            <a:r>
              <a:rPr sz="2000" spc="-10" dirty="0">
                <a:latin typeface="Perpetua"/>
                <a:cs typeface="Perpetua"/>
              </a:rPr>
              <a:t>through  </a:t>
            </a:r>
            <a:r>
              <a:rPr sz="2000" dirty="0">
                <a:latin typeface="Perpetua"/>
                <a:cs typeface="Perpetua"/>
              </a:rPr>
              <a:t>detritus </a:t>
            </a:r>
            <a:r>
              <a:rPr sz="2000" spc="-5" dirty="0">
                <a:latin typeface="Perpetua"/>
                <a:cs typeface="Perpetua"/>
              </a:rPr>
              <a:t>feeding organism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soil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organisms feeding on</a:t>
            </a:r>
            <a:r>
              <a:rPr sz="2000" spc="1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detritus-feeders.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aquatic </a:t>
            </a:r>
            <a:r>
              <a:rPr sz="2000" dirty="0">
                <a:latin typeface="Perpetua"/>
                <a:cs typeface="Perpetua"/>
              </a:rPr>
              <a:t>ecosystem </a:t>
            </a:r>
            <a:r>
              <a:rPr sz="2000" b="1" dirty="0">
                <a:latin typeface="Perpetua"/>
                <a:cs typeface="Perpetua"/>
              </a:rPr>
              <a:t>GFC </a:t>
            </a:r>
            <a:r>
              <a:rPr sz="2000" dirty="0">
                <a:latin typeface="Perpetua"/>
                <a:cs typeface="Perpetua"/>
              </a:rPr>
              <a:t>is the </a:t>
            </a:r>
            <a:r>
              <a:rPr sz="2000" spc="-5" dirty="0">
                <a:latin typeface="Perpetua"/>
                <a:cs typeface="Perpetua"/>
              </a:rPr>
              <a:t>major conduit for energy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65" dirty="0">
                <a:latin typeface="Perpetua"/>
                <a:cs typeface="Perpetua"/>
              </a:rPr>
              <a:t>flow.</a:t>
            </a:r>
            <a:endParaRPr sz="2000">
              <a:latin typeface="Perpetua"/>
              <a:cs typeface="Perpetua"/>
            </a:endParaRPr>
          </a:p>
          <a:p>
            <a:pPr marL="287020" marR="5715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In terrestrial ecosystems a </a:t>
            </a:r>
            <a:r>
              <a:rPr sz="2000" spc="-5" dirty="0">
                <a:latin typeface="Perpetua"/>
                <a:cs typeface="Perpetua"/>
              </a:rPr>
              <a:t>much larger fraction of energy </a:t>
            </a:r>
            <a:r>
              <a:rPr sz="2000" spc="-15" dirty="0">
                <a:latin typeface="Perpetua"/>
                <a:cs typeface="Perpetua"/>
              </a:rPr>
              <a:t>flows </a:t>
            </a:r>
            <a:r>
              <a:rPr sz="2000" spc="-10" dirty="0">
                <a:latin typeface="Perpetua"/>
                <a:cs typeface="Perpetua"/>
              </a:rPr>
              <a:t>through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dirty="0">
                <a:latin typeface="Perpetua"/>
                <a:cs typeface="Perpetua"/>
              </a:rPr>
              <a:t>detritus  food </a:t>
            </a:r>
            <a:r>
              <a:rPr sz="2000" b="1" spc="-5" dirty="0">
                <a:latin typeface="Perpetua"/>
                <a:cs typeface="Perpetua"/>
              </a:rPr>
              <a:t>chain </a:t>
            </a:r>
            <a:r>
              <a:rPr sz="2000" dirty="0">
                <a:latin typeface="Perpetua"/>
                <a:cs typeface="Perpetua"/>
              </a:rPr>
              <a:t>than </a:t>
            </a:r>
            <a:r>
              <a:rPr sz="2000" spc="-10" dirty="0">
                <a:latin typeface="Perpetua"/>
                <a:cs typeface="Perpetua"/>
              </a:rPr>
              <a:t>through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GFC</a:t>
            </a:r>
            <a:endParaRPr sz="20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Different food </a:t>
            </a:r>
            <a:r>
              <a:rPr sz="2000" dirty="0">
                <a:latin typeface="Perpetua"/>
                <a:cs typeface="Perpetua"/>
              </a:rPr>
              <a:t>chains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10" dirty="0">
                <a:latin typeface="Perpetua"/>
                <a:cs typeface="Perpetua"/>
              </a:rPr>
              <a:t>naturally </a:t>
            </a:r>
            <a:r>
              <a:rPr sz="2000" spc="-5" dirty="0">
                <a:latin typeface="Perpetua"/>
                <a:cs typeface="Perpetua"/>
              </a:rPr>
              <a:t>interconnected </a:t>
            </a:r>
            <a:r>
              <a:rPr sz="2000" spc="-55" dirty="0">
                <a:latin typeface="Perpetua"/>
                <a:cs typeface="Perpetua"/>
              </a:rPr>
              <a:t>e.g.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spc="-5" dirty="0">
                <a:latin typeface="Perpetua"/>
                <a:cs typeface="Perpetua"/>
              </a:rPr>
              <a:t>specific </a:t>
            </a:r>
            <a:r>
              <a:rPr sz="2000" spc="-10" dirty="0">
                <a:latin typeface="Perpetua"/>
                <a:cs typeface="Perpetua"/>
              </a:rPr>
              <a:t>herbivore </a:t>
            </a:r>
            <a:r>
              <a:rPr sz="2000" spc="-5" dirty="0">
                <a:latin typeface="Perpetua"/>
                <a:cs typeface="Perpetua"/>
              </a:rPr>
              <a:t>of one </a:t>
            </a:r>
            <a:r>
              <a:rPr sz="2000" spc="-10" dirty="0">
                <a:latin typeface="Perpetua"/>
                <a:cs typeface="Perpetua"/>
              </a:rPr>
              <a:t>food  </a:t>
            </a:r>
            <a:r>
              <a:rPr sz="2000" spc="0" dirty="0">
                <a:latin typeface="Perpetua"/>
                <a:cs typeface="Perpetua"/>
              </a:rPr>
              <a:t>chain </a:t>
            </a:r>
            <a:r>
              <a:rPr sz="2000" spc="-25" dirty="0">
                <a:latin typeface="Perpetua"/>
                <a:cs typeface="Perpetua"/>
              </a:rPr>
              <a:t>may </a:t>
            </a:r>
            <a:r>
              <a:rPr sz="2000" spc="0" dirty="0">
                <a:latin typeface="Perpetua"/>
                <a:cs typeface="Perpetua"/>
              </a:rPr>
              <a:t>serve </a:t>
            </a:r>
            <a:r>
              <a:rPr sz="2000" spc="-5" dirty="0">
                <a:latin typeface="Perpetua"/>
                <a:cs typeface="Perpetua"/>
              </a:rPr>
              <a:t>as food of carnivores of other food chains. </a:t>
            </a:r>
            <a:r>
              <a:rPr sz="2000" spc="0" dirty="0">
                <a:latin typeface="Perpetua"/>
                <a:cs typeface="Perpetua"/>
              </a:rPr>
              <a:t>Such </a:t>
            </a:r>
            <a:r>
              <a:rPr sz="2000" spc="-5" dirty="0">
                <a:latin typeface="Perpetua"/>
                <a:cs typeface="Perpetua"/>
              </a:rPr>
              <a:t>interconnected  </a:t>
            </a:r>
            <a:r>
              <a:rPr sz="2000" dirty="0">
                <a:latin typeface="Perpetua"/>
                <a:cs typeface="Perpetua"/>
              </a:rPr>
              <a:t>matrix </a:t>
            </a:r>
            <a:r>
              <a:rPr sz="2000" spc="-5" dirty="0">
                <a:latin typeface="Perpetua"/>
                <a:cs typeface="Perpetua"/>
              </a:rPr>
              <a:t>of food </a:t>
            </a:r>
            <a:r>
              <a:rPr sz="2000" dirty="0">
                <a:latin typeface="Perpetua"/>
                <a:cs typeface="Perpetua"/>
              </a:rPr>
              <a:t>chains is called </a:t>
            </a:r>
            <a:r>
              <a:rPr sz="2000" b="1" dirty="0">
                <a:latin typeface="Perpetua"/>
                <a:cs typeface="Perpetua"/>
              </a:rPr>
              <a:t>food</a:t>
            </a:r>
            <a:r>
              <a:rPr sz="2000" b="1" spc="-35" dirty="0">
                <a:latin typeface="Perpetua"/>
                <a:cs typeface="Perpetua"/>
              </a:rPr>
              <a:t> </a:t>
            </a:r>
            <a:r>
              <a:rPr sz="2000" b="1" spc="-25" dirty="0">
                <a:latin typeface="Perpetua"/>
                <a:cs typeface="Perpetua"/>
              </a:rPr>
              <a:t>web.</a:t>
            </a:r>
            <a:endParaRPr sz="2000">
              <a:latin typeface="Perpetua"/>
              <a:cs typeface="Perpetua"/>
            </a:endParaRPr>
          </a:p>
          <a:p>
            <a:pPr marL="287020" marR="15557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25" dirty="0">
                <a:latin typeface="Perpetua"/>
                <a:cs typeface="Perpetua"/>
              </a:rPr>
              <a:t>Trophic </a:t>
            </a:r>
            <a:r>
              <a:rPr sz="2000" b="1" spc="-15" dirty="0">
                <a:latin typeface="Perpetua"/>
                <a:cs typeface="Perpetua"/>
              </a:rPr>
              <a:t>level: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spc="-5" dirty="0">
                <a:latin typeface="Perpetua"/>
                <a:cs typeface="Perpetua"/>
              </a:rPr>
              <a:t>group of organism irrespective of </a:t>
            </a:r>
            <a:r>
              <a:rPr sz="2000" dirty="0">
                <a:latin typeface="Perpetua"/>
                <a:cs typeface="Perpetua"/>
              </a:rPr>
              <a:t>their size </a:t>
            </a:r>
            <a:r>
              <a:rPr sz="2000" spc="-15" dirty="0">
                <a:latin typeface="Perpetua"/>
                <a:cs typeface="Perpetua"/>
              </a:rPr>
              <a:t>having </a:t>
            </a:r>
            <a:r>
              <a:rPr sz="2000" dirty="0">
                <a:latin typeface="Perpetua"/>
                <a:cs typeface="Perpetua"/>
              </a:rPr>
              <a:t>same </a:t>
            </a:r>
            <a:r>
              <a:rPr sz="2000" spc="-5" dirty="0">
                <a:latin typeface="Perpetua"/>
                <a:cs typeface="Perpetua"/>
              </a:rPr>
              <a:t>source of  energy or </a:t>
            </a:r>
            <a:r>
              <a:rPr sz="2000" dirty="0">
                <a:latin typeface="Perpetua"/>
                <a:cs typeface="Perpetua"/>
              </a:rPr>
              <a:t>similar </a:t>
            </a:r>
            <a:r>
              <a:rPr sz="2000" spc="-5" dirty="0">
                <a:latin typeface="Perpetua"/>
                <a:cs typeface="Perpetua"/>
              </a:rPr>
              <a:t>food </a:t>
            </a:r>
            <a:r>
              <a:rPr sz="2000" dirty="0">
                <a:latin typeface="Perpetua"/>
                <a:cs typeface="Perpetua"/>
              </a:rPr>
              <a:t>habit </a:t>
            </a:r>
            <a:r>
              <a:rPr sz="2000" spc="-5" dirty="0">
                <a:latin typeface="Perpetua"/>
                <a:cs typeface="Perpetua"/>
              </a:rPr>
              <a:t>constitute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b="1" spc="-5" dirty="0">
                <a:latin typeface="Perpetua"/>
                <a:cs typeface="Perpetua"/>
              </a:rPr>
              <a:t>trophic</a:t>
            </a:r>
            <a:r>
              <a:rPr sz="2000" b="1" spc="-25" dirty="0">
                <a:latin typeface="Perpetua"/>
                <a:cs typeface="Perpetua"/>
              </a:rPr>
              <a:t> </a:t>
            </a:r>
            <a:r>
              <a:rPr sz="2000" b="1" spc="-15" dirty="0">
                <a:latin typeface="Perpetua"/>
                <a:cs typeface="Perpetua"/>
              </a:rPr>
              <a:t>level.</a:t>
            </a:r>
            <a:endParaRPr sz="2000">
              <a:latin typeface="Perpetua"/>
              <a:cs typeface="Perpetua"/>
            </a:endParaRPr>
          </a:p>
          <a:p>
            <a:pPr marL="287020" marR="9525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Standing crop: </a:t>
            </a:r>
            <a:r>
              <a:rPr sz="2000" spc="0" dirty="0">
                <a:latin typeface="Perpetua"/>
                <a:cs typeface="Perpetua"/>
              </a:rPr>
              <a:t>each </a:t>
            </a:r>
            <a:r>
              <a:rPr sz="2000" spc="-10" dirty="0">
                <a:latin typeface="Perpetua"/>
                <a:cs typeface="Perpetua"/>
              </a:rPr>
              <a:t>trophic </a:t>
            </a:r>
            <a:r>
              <a:rPr sz="2000" spc="-15" dirty="0">
                <a:latin typeface="Perpetua"/>
                <a:cs typeface="Perpetua"/>
              </a:rPr>
              <a:t>level </a:t>
            </a:r>
            <a:r>
              <a:rPr sz="2000" dirty="0">
                <a:latin typeface="Perpetua"/>
                <a:cs typeface="Perpetua"/>
              </a:rPr>
              <a:t>has a </a:t>
            </a:r>
            <a:r>
              <a:rPr sz="2000" spc="0" dirty="0">
                <a:latin typeface="Perpetua"/>
                <a:cs typeface="Perpetua"/>
              </a:rPr>
              <a:t>certain </a:t>
            </a:r>
            <a:r>
              <a:rPr sz="2000" spc="-5" dirty="0">
                <a:latin typeface="Perpetua"/>
                <a:cs typeface="Perpetua"/>
              </a:rPr>
              <a:t>mass of living material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dirty="0">
                <a:latin typeface="Perpetua"/>
                <a:cs typeface="Perpetua"/>
              </a:rPr>
              <a:t>a particular  time called </a:t>
            </a:r>
            <a:r>
              <a:rPr sz="2000" spc="-5" dirty="0">
                <a:latin typeface="Perpetua"/>
                <a:cs typeface="Perpetua"/>
              </a:rPr>
              <a:t>as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standing</a:t>
            </a:r>
            <a:r>
              <a:rPr sz="2000" spc="-50" dirty="0">
                <a:latin typeface="Perpetua"/>
                <a:cs typeface="Perpetua"/>
              </a:rPr>
              <a:t> </a:t>
            </a:r>
            <a:r>
              <a:rPr sz="2000" spc="-35" dirty="0">
                <a:latin typeface="Perpetua"/>
                <a:cs typeface="Perpetua"/>
              </a:rPr>
              <a:t>crop.</a:t>
            </a:r>
            <a:endParaRPr sz="2000">
              <a:latin typeface="Perpetua"/>
              <a:cs typeface="Perpetua"/>
            </a:endParaRPr>
          </a:p>
          <a:p>
            <a:pPr marL="287020" marR="894080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standing </a:t>
            </a:r>
            <a:r>
              <a:rPr sz="2000" spc="-15" dirty="0">
                <a:latin typeface="Perpetua"/>
                <a:cs typeface="Perpetua"/>
              </a:rPr>
              <a:t>crop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10" dirty="0">
                <a:latin typeface="Perpetua"/>
                <a:cs typeface="Perpetua"/>
              </a:rPr>
              <a:t>measured </a:t>
            </a:r>
            <a:r>
              <a:rPr sz="2000" spc="-5" dirty="0">
                <a:latin typeface="Perpetua"/>
                <a:cs typeface="Perpetua"/>
              </a:rPr>
              <a:t>as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mass of living organisms </a:t>
            </a:r>
            <a:r>
              <a:rPr sz="2000" b="1" dirty="0">
                <a:latin typeface="Perpetua"/>
                <a:cs typeface="Perpetua"/>
              </a:rPr>
              <a:t>(biomass) </a:t>
            </a:r>
            <a:r>
              <a:rPr sz="2000" spc="-10" dirty="0">
                <a:latin typeface="Perpetua"/>
                <a:cs typeface="Perpetua"/>
              </a:rPr>
              <a:t>or 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spc="-5" dirty="0">
                <a:latin typeface="Perpetua"/>
                <a:cs typeface="Perpetua"/>
              </a:rPr>
              <a:t>number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5" dirty="0">
                <a:latin typeface="Perpetua"/>
                <a:cs typeface="Perpetua"/>
              </a:rPr>
              <a:t>unit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area.</a:t>
            </a:r>
            <a:endParaRPr sz="2000">
              <a:latin typeface="Perpetua"/>
              <a:cs typeface="Perpetua"/>
            </a:endParaRPr>
          </a:p>
          <a:p>
            <a:pPr marL="287020" marR="81280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number of </a:t>
            </a:r>
            <a:r>
              <a:rPr sz="2000" spc="-10" dirty="0">
                <a:latin typeface="Perpetua"/>
                <a:cs typeface="Perpetua"/>
              </a:rPr>
              <a:t>trophic </a:t>
            </a:r>
            <a:r>
              <a:rPr sz="2000" spc="-15" dirty="0">
                <a:latin typeface="Perpetua"/>
                <a:cs typeface="Perpetua"/>
              </a:rPr>
              <a:t>levels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10" dirty="0">
                <a:latin typeface="Perpetua"/>
                <a:cs typeface="Perpetua"/>
              </a:rPr>
              <a:t>food </a:t>
            </a:r>
            <a:r>
              <a:rPr sz="2000" spc="0" dirty="0">
                <a:latin typeface="Perpetua"/>
                <a:cs typeface="Perpetua"/>
              </a:rPr>
              <a:t>chain </a:t>
            </a:r>
            <a:r>
              <a:rPr sz="2000" dirty="0">
                <a:latin typeface="Perpetua"/>
                <a:cs typeface="Perpetua"/>
              </a:rPr>
              <a:t>is restricted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10 </a:t>
            </a:r>
            <a:r>
              <a:rPr sz="2000" dirty="0">
                <a:latin typeface="Perpetua"/>
                <a:cs typeface="Perpetua"/>
              </a:rPr>
              <a:t>% </a:t>
            </a:r>
            <a:r>
              <a:rPr sz="2000" spc="-20" dirty="0">
                <a:latin typeface="Perpetua"/>
                <a:cs typeface="Perpetua"/>
              </a:rPr>
              <a:t>flow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-30" dirty="0">
                <a:latin typeface="Perpetua"/>
                <a:cs typeface="Perpetua"/>
              </a:rPr>
              <a:t>energy, </a:t>
            </a:r>
            <a:r>
              <a:rPr sz="2000" spc="-5" dirty="0">
                <a:latin typeface="Perpetua"/>
                <a:cs typeface="Perpetua"/>
              </a:rPr>
              <a:t>less  amount of energy </a:t>
            </a:r>
            <a:r>
              <a:rPr sz="2000" spc="-20" dirty="0">
                <a:latin typeface="Perpetua"/>
                <a:cs typeface="Perpetua"/>
              </a:rPr>
              <a:t>available </a:t>
            </a:r>
            <a:r>
              <a:rPr sz="2000" dirty="0">
                <a:latin typeface="Perpetua"/>
                <a:cs typeface="Perpetua"/>
              </a:rPr>
              <a:t>to the </a:t>
            </a:r>
            <a:r>
              <a:rPr sz="2000" spc="-5" dirty="0">
                <a:latin typeface="Perpetua"/>
                <a:cs typeface="Perpetua"/>
              </a:rPr>
              <a:t>last </a:t>
            </a:r>
            <a:r>
              <a:rPr sz="2000" spc="-10" dirty="0">
                <a:latin typeface="Perpetua"/>
                <a:cs typeface="Perpetua"/>
              </a:rPr>
              <a:t>trophic</a:t>
            </a:r>
            <a:r>
              <a:rPr sz="2000" spc="-5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level.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2179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Perpetua</vt:lpstr>
      <vt:lpstr>Wingdings 2</vt:lpstr>
      <vt:lpstr>Office Theme</vt:lpstr>
      <vt:lpstr>ECOSYSTEM</vt:lpstr>
      <vt:lpstr>ECOSYSTEMS</vt:lpstr>
      <vt:lpstr>PowerPoint Presentation</vt:lpstr>
      <vt:lpstr>PRODUCTIVITY:</vt:lpstr>
      <vt:lpstr>DECOMPOSITION:</vt:lpstr>
      <vt:lpstr>PowerPoint Presentation</vt:lpstr>
      <vt:lpstr>ENERGY FLOW IN ECOSYSTEM:</vt:lpstr>
      <vt:lpstr>PowerPoint Presentation</vt:lpstr>
      <vt:lpstr>Food chain:</vt:lpstr>
      <vt:lpstr>PowerPoint Presentation</vt:lpstr>
      <vt:lpstr>ECOLOGICAL PYRAMID:</vt:lpstr>
      <vt:lpstr>PowerPoint Presentation</vt:lpstr>
      <vt:lpstr>ECOLOGICAL SUCCESSION:</vt:lpstr>
      <vt:lpstr>PowerPoint Presentation</vt:lpstr>
      <vt:lpstr>PowerPoint Presentation</vt:lpstr>
      <vt:lpstr>Succession in plants:</vt:lpstr>
      <vt:lpstr>Xerarch succession: Succession in bare rock</vt:lpstr>
      <vt:lpstr>Hydrarch (succession in aquatic environment)</vt:lpstr>
      <vt:lpstr>NUTRIENT CYCLING:</vt:lpstr>
      <vt:lpstr>Ecosystem – Carbon cycle:</vt:lpstr>
      <vt:lpstr>Ecosystem Phosphorus cycle:</vt:lpstr>
      <vt:lpstr>ECOSYSTEM SERVICES: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cp:lastModifiedBy>NITHINA</cp:lastModifiedBy>
  <cp:revision>2</cp:revision>
  <dcterms:created xsi:type="dcterms:W3CDTF">2018-08-16T16:05:01Z</dcterms:created>
  <dcterms:modified xsi:type="dcterms:W3CDTF">2020-08-06T11:36:45Z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2016-03-27T00:00:00Z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2018-08-16T00:00:00Z</vt:filetime>
  </property>
</Properties>
</file>