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72" r:id="rId2"/>
    <p:sldId id="328" r:id="rId3"/>
    <p:sldId id="286" r:id="rId4"/>
    <p:sldId id="287" r:id="rId5"/>
    <p:sldId id="289" r:id="rId6"/>
    <p:sldId id="288" r:id="rId7"/>
    <p:sldId id="285" r:id="rId8"/>
    <p:sldId id="290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8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832E-9E6F-4EA7-8BAE-EC80A6CCD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89C54-4100-4B39-9164-FDFDF6091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F0519-A303-4D83-A713-76F175FD4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0873-E431-403D-8C68-BE8014F1B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A8A9B-D2E7-43CF-A6F0-884FA77B6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1671F-C13D-4E44-B3EC-F37C64C42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6EB3-5C8C-416C-86E6-9ED0819A7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5C102-9FF0-47D6-8367-40C462219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4D19B-5494-4A65-9EC4-EC33FE63C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96ED0-1034-44C9-8712-81FA19141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7EE7E-C33D-4565-96CD-FB50D21FB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6F0B8D-FB1C-4F11-B8A6-E0956FF2C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Teaching Points –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Properties of Addition and Subtraction of Integers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Closer Property for Addition of Integers 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Closer Property for Subtraction of Integers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Commutative Property of Addition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Commutative Property of Subtraction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Associative Property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Additive Identity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Additive Inverse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Successor</a:t>
            </a:r>
            <a:r>
              <a:rPr lang="en-US" dirty="0" smtClean="0">
                <a:solidFill>
                  <a:schemeClr val="tx1"/>
                </a:solidFill>
              </a:rPr>
              <a:t>  and </a:t>
            </a:r>
            <a:r>
              <a:rPr lang="en-US" b="1" dirty="0" smtClean="0">
                <a:solidFill>
                  <a:schemeClr val="tx1"/>
                </a:solidFill>
              </a:rPr>
              <a:t>Predecessor 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Predecessor :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Observe the following –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 18 - 1 = 17 , predecessor  of 18 is 17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(ii) (- 89 ) - 1 = - 90, predecessor of  (-  89)   is (- 90)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(iii)  900 – 1 = 899, predecessor of 900 is 899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If a is any integer then a -  1 is the predecessor  of a.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If 1 is subtracted from an integer we  get its predecessor.</a:t>
            </a: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 fontScale="8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Properties of Addition and Subtraction of Integers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Closer Property for Addition of Integers : -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 We have -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Statement</a:t>
            </a:r>
            <a:r>
              <a:rPr lang="en-US" b="1" dirty="0" smtClean="0"/>
              <a:t> 				</a:t>
            </a:r>
            <a:r>
              <a:rPr lang="en-US" b="1" dirty="0" smtClean="0">
                <a:solidFill>
                  <a:schemeClr val="tx1"/>
                </a:solidFill>
              </a:rPr>
              <a:t>Observation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 17 + 23 = 40 			Result is an integer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(ii) (–10) + 3 = _____ 		______________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(iii) (– 75) + 18 = _____ 		______________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(iv) 19 + (– 25) = – 6 		Result is an integer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(v) 27 + (– 27) = _____		 ______________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(vi) (– 20) + 0 = _____		 ______________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(vii) (– 35) + (– 10) = _____ 	______________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a and b are two integers, then   a + b is also an integer, that is the sum of two integers is an integer.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The integers are closed under addition.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 fontScale="92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Closer Property for Subtraction of Integers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We have -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Statement			 	Observation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 7 – 9 = – 2 				Result is an integer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(ii) 17 – (– 21) = _______		 ______________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(iii) (– 8) – (–14) = 6 			Result is an integer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(iv) (– 21) – (– 10) = _______	 ______________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(v) 32 – (–17) = _______ 		______________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(vi) (– 18) – (– 18) = _______	 ______________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(vii) (– 29) – 0 = _______ 		______________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If a and b are two integers, then  a – b is also an integer, that is the difference  of two integers is an integer.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 The integers are closed under subtraction.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 rtlCol="0">
            <a:normAutofit fontScale="925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Commutative Property of Addition</a:t>
            </a:r>
            <a:r>
              <a:rPr lang="en-US" dirty="0" smtClean="0">
                <a:solidFill>
                  <a:schemeClr val="tx1"/>
                </a:solidFill>
              </a:rPr>
              <a:t> : -</a:t>
            </a:r>
          </a:p>
          <a:p>
            <a:pPr algn="l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</a:rPr>
              <a:t>We have</a:t>
            </a:r>
          </a:p>
          <a:p>
            <a:pPr algn="l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</a:rPr>
              <a:t> (</a:t>
            </a:r>
            <a:r>
              <a:rPr lang="en-US" sz="3000" dirty="0" err="1" smtClean="0">
                <a:solidFill>
                  <a:schemeClr val="tx1"/>
                </a:solidFill>
              </a:rPr>
              <a:t>i</a:t>
            </a:r>
            <a:r>
              <a:rPr lang="en-US" sz="3000" dirty="0" smtClean="0">
                <a:solidFill>
                  <a:schemeClr val="tx1"/>
                </a:solidFill>
              </a:rPr>
              <a:t> )  </a:t>
            </a:r>
            <a:r>
              <a:rPr lang="en-US" sz="2800" dirty="0" smtClean="0">
                <a:solidFill>
                  <a:schemeClr val="tx1"/>
                </a:solidFill>
              </a:rPr>
              <a:t>5 + (– 6) = –1 and (– 6) + 5 = –1</a:t>
            </a:r>
          </a:p>
          <a:p>
            <a:pPr algn="l"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/>
                </a:solidFill>
              </a:rPr>
              <a:t> Thus 5 + (– 6) = (– 6) + 5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(ii)  (– 8) + (– 9) = – 17 and  (– 9) + (– 8) = – 17 ,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Thus (– 8) + (– 9) = (– 9) + (– 8)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(iii) (– 23) + 32 =  9  and 32 + (– 23) = 9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 (– 23) + 32 =  32 + (– 23)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If a and b are two integers, then a + b = b + a.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The sum  of two integers doesn’t change if we change the order of the integers.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This property is known as </a:t>
            </a:r>
            <a:r>
              <a:rPr lang="en-US" sz="2800" b="1" dirty="0" smtClean="0">
                <a:solidFill>
                  <a:schemeClr val="tx1"/>
                </a:solidFill>
              </a:rPr>
              <a:t>Commutative Property of Addition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Commutative Property of Subtraction</a:t>
            </a:r>
            <a:r>
              <a:rPr lang="en-US" dirty="0" smtClean="0">
                <a:solidFill>
                  <a:schemeClr val="tx1"/>
                </a:solidFill>
              </a:rPr>
              <a:t> : -</a:t>
            </a:r>
          </a:p>
          <a:p>
            <a:pPr algn="l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</a:rPr>
              <a:t>We have</a:t>
            </a:r>
          </a:p>
          <a:p>
            <a:pPr algn="l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</a:rPr>
              <a:t> (</a:t>
            </a:r>
            <a:r>
              <a:rPr lang="en-US" sz="3000" dirty="0" err="1" smtClean="0">
                <a:solidFill>
                  <a:schemeClr val="tx1"/>
                </a:solidFill>
              </a:rPr>
              <a:t>i</a:t>
            </a:r>
            <a:r>
              <a:rPr lang="en-US" sz="3000" dirty="0" smtClean="0">
                <a:solidFill>
                  <a:schemeClr val="tx1"/>
                </a:solidFill>
              </a:rPr>
              <a:t> )  8</a:t>
            </a:r>
            <a:r>
              <a:rPr lang="en-US" sz="2800" dirty="0" smtClean="0">
                <a:solidFill>
                  <a:schemeClr val="tx1"/>
                </a:solidFill>
              </a:rPr>
              <a:t> – 6 = 2 and  6 – 8 = – 2</a:t>
            </a:r>
          </a:p>
          <a:p>
            <a:pPr algn="l">
              <a:buFont typeface="Wingdings" pitchFamily="2" charset="2"/>
              <a:buChar char="Ø"/>
            </a:pPr>
            <a:r>
              <a:rPr lang="de-DE" sz="2800" dirty="0" smtClean="0">
                <a:solidFill>
                  <a:schemeClr val="tx1"/>
                </a:solidFill>
              </a:rPr>
              <a:t> Thus 8 – 6 ≠  6</a:t>
            </a:r>
            <a:r>
              <a:rPr lang="en-US" sz="2800" dirty="0" smtClean="0">
                <a:solidFill>
                  <a:schemeClr val="tx1"/>
                </a:solidFill>
              </a:rPr>
              <a:t> – </a:t>
            </a:r>
            <a:r>
              <a:rPr lang="de-DE" sz="2800" dirty="0" smtClean="0">
                <a:solidFill>
                  <a:schemeClr val="tx1"/>
                </a:solidFill>
              </a:rPr>
              <a:t> 8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If a and b are two integers, then a – b </a:t>
            </a:r>
            <a:r>
              <a:rPr lang="de-DE" sz="2800" dirty="0" smtClean="0">
                <a:solidFill>
                  <a:schemeClr val="tx1"/>
                </a:solidFill>
              </a:rPr>
              <a:t>≠</a:t>
            </a:r>
            <a:r>
              <a:rPr lang="en-US" sz="2800" dirty="0" smtClean="0">
                <a:solidFill>
                  <a:schemeClr val="tx1"/>
                </a:solidFill>
              </a:rPr>
              <a:t> b – a.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b="1" dirty="0" smtClean="0">
                <a:solidFill>
                  <a:schemeClr val="tx1"/>
                </a:solidFill>
              </a:rPr>
              <a:t>Commutative Property of Subtraction is not satisfied for Integers.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Associative Property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We have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3 + ( 5 + 7 ) = 3 + 12 = 15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and ( 3 + 5 ) + 7 = 8 + 7 = 15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Thus 3 + ( 5 + 7 )  = (3 +  5 ) + 7  = 15 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 ( - 3 ) + ( 1 + 8 ) = - 3 + 9 = 6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and ( - 3 + 1 ) + 8 = - 2 + 8 = 6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Thus ( - 3 ) + ( 1 + 8 ) = ( - 3 + 1 ) + 8 = 6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If a , b and c are three integers, then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a + ( b + c ) = ( a + b ) + c. </a:t>
            </a:r>
          </a:p>
          <a:p>
            <a:pPr algn="l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 The sum of three  integers doesn’t change if we change the order of the groups. 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Additive Identity 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We have </a:t>
            </a:r>
          </a:p>
          <a:p>
            <a:pPr algn="l"/>
            <a:r>
              <a:rPr lang="nn-NO" dirty="0" smtClean="0">
                <a:solidFill>
                  <a:schemeClr val="tx1"/>
                </a:solidFill>
              </a:rPr>
              <a:t>(i) (– 8) + 0 = – 8			 (ii) 0 + (– 8) = – 8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(iii) (– 23) + 0 = –23   		 (iv) 0 + (–37) = –37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(v) 0 + (–59) = – 59		 (vi) 0 + (– 43)  = – 43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For any integer a we have a + 0 = 0 + a = a, that is if we add 0 ( zero ) with any integer we get the integer itself ,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So we can say 0 ( zero ) is the additive identity of integers.</a:t>
            </a: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Additive Inverse 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We have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 5 + (– 5 ) = 0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(ii)  (– 23 ) + 23 = 0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(iii)  789 + (– 789 ) = 0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For any integer a we have a + (– a) = 0, that is if we add any integers with its negative we get 0 ( zero ) ,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So we can say that if a is any integer , then its additive inverse  is   – a. </a:t>
            </a: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lgerian" pitchFamily="82" charset="0"/>
              </a:rPr>
              <a:t>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 rtlCol="0"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</a:rPr>
              <a:t>Successor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Observe the following –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 8 + 1 = 9 , successor of 8 is 9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(ii) (- 23 ) + 1 = - 22, successor of  -  23  is – 22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(iii) 99 + 1 = 100, successor of 99 is 100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If a is any integer then a + 1 is the successor of a.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 If 1 is added to an integer we  get its successor.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734</Words>
  <Application>Microsoft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  <vt:lpstr>INTEGERS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100</cp:revision>
  <cp:lastPrinted>1601-01-01T00:00:00Z</cp:lastPrinted>
  <dcterms:created xsi:type="dcterms:W3CDTF">2010-04-18T04:11:54Z</dcterms:created>
  <dcterms:modified xsi:type="dcterms:W3CDTF">2009-08-19T18:36:23Z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