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63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1">
                <a:solidFill>
                  <a:srgbClr val="C00000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1">
                <a:solidFill>
                  <a:srgbClr val="C00000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1">
                <a:solidFill>
                  <a:srgbClr val="C00000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007" y="69722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3498" y="0"/>
                </a:lnTo>
                <a:lnTo>
                  <a:pt x="8732228" y="3576"/>
                </a:lnTo>
                <a:lnTo>
                  <a:pt x="8778740" y="13967"/>
                </a:lnTo>
                <a:lnTo>
                  <a:pt x="8822525" y="30662"/>
                </a:lnTo>
                <a:lnTo>
                  <a:pt x="8863071" y="53151"/>
                </a:lnTo>
                <a:lnTo>
                  <a:pt x="8899868" y="80923"/>
                </a:lnTo>
                <a:lnTo>
                  <a:pt x="8932405" y="113468"/>
                </a:lnTo>
                <a:lnTo>
                  <a:pt x="8960172" y="150277"/>
                </a:lnTo>
                <a:lnTo>
                  <a:pt x="8982656" y="190840"/>
                </a:lnTo>
                <a:lnTo>
                  <a:pt x="8999349" y="234645"/>
                </a:lnTo>
                <a:lnTo>
                  <a:pt x="9009740" y="281184"/>
                </a:lnTo>
                <a:lnTo>
                  <a:pt x="9013317" y="329946"/>
                </a:lnTo>
                <a:lnTo>
                  <a:pt x="9013317" y="6363525"/>
                </a:lnTo>
                <a:lnTo>
                  <a:pt x="9009740" y="6412277"/>
                </a:lnTo>
                <a:lnTo>
                  <a:pt x="8999349" y="6458809"/>
                </a:lnTo>
                <a:lnTo>
                  <a:pt x="8982656" y="6502608"/>
                </a:lnTo>
                <a:lnTo>
                  <a:pt x="8960172" y="6543167"/>
                </a:lnTo>
                <a:lnTo>
                  <a:pt x="8932405" y="6579973"/>
                </a:lnTo>
                <a:lnTo>
                  <a:pt x="8899868" y="6612516"/>
                </a:lnTo>
                <a:lnTo>
                  <a:pt x="8863071" y="6640287"/>
                </a:lnTo>
                <a:lnTo>
                  <a:pt x="8822525" y="6662775"/>
                </a:lnTo>
                <a:lnTo>
                  <a:pt x="8778740" y="6679470"/>
                </a:lnTo>
                <a:lnTo>
                  <a:pt x="8732228" y="6689861"/>
                </a:lnTo>
                <a:lnTo>
                  <a:pt x="8683498" y="6693438"/>
                </a:lnTo>
                <a:lnTo>
                  <a:pt x="329920" y="6693439"/>
                </a:lnTo>
                <a:lnTo>
                  <a:pt x="281168" y="6689861"/>
                </a:lnTo>
                <a:lnTo>
                  <a:pt x="234636" y="6679470"/>
                </a:lnTo>
                <a:lnTo>
                  <a:pt x="190835" y="6662775"/>
                </a:lnTo>
                <a:lnTo>
                  <a:pt x="150276" y="6640287"/>
                </a:lnTo>
                <a:lnTo>
                  <a:pt x="113469" y="6612516"/>
                </a:lnTo>
                <a:lnTo>
                  <a:pt x="80925" y="6579973"/>
                </a:lnTo>
                <a:lnTo>
                  <a:pt x="53153" y="6543167"/>
                </a:lnTo>
                <a:lnTo>
                  <a:pt x="30664" y="6502608"/>
                </a:lnTo>
                <a:lnTo>
                  <a:pt x="13968" y="6458809"/>
                </a:lnTo>
                <a:lnTo>
                  <a:pt x="3577" y="6412277"/>
                </a:lnTo>
                <a:lnTo>
                  <a:pt x="0" y="6363525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4864" y="1869770"/>
            <a:ext cx="4954270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1">
                <a:solidFill>
                  <a:srgbClr val="C00000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6610" y="1471930"/>
            <a:ext cx="7710779" cy="4294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13" y="69722"/>
            <a:ext cx="9013408" cy="669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3" y="69722"/>
            <a:ext cx="9013825" cy="6692265"/>
          </a:xfrm>
          <a:custGeom>
            <a:avLst/>
            <a:gdLst/>
            <a:ahLst/>
            <a:cxnLst/>
            <a:rect l="l" t="t" r="r" b="b"/>
            <a:pathLst>
              <a:path w="9013825" h="6692265">
                <a:moveTo>
                  <a:pt x="0" y="329946"/>
                </a:moveTo>
                <a:lnTo>
                  <a:pt x="3576" y="281184"/>
                </a:lnTo>
                <a:lnTo>
                  <a:pt x="13965" y="234645"/>
                </a:lnTo>
                <a:lnTo>
                  <a:pt x="30657" y="190840"/>
                </a:lnTo>
                <a:lnTo>
                  <a:pt x="53141" y="150277"/>
                </a:lnTo>
                <a:lnTo>
                  <a:pt x="80907" y="113468"/>
                </a:lnTo>
                <a:lnTo>
                  <a:pt x="113445" y="80923"/>
                </a:lnTo>
                <a:lnTo>
                  <a:pt x="150245" y="53151"/>
                </a:lnTo>
                <a:lnTo>
                  <a:pt x="190796" y="30662"/>
                </a:lnTo>
                <a:lnTo>
                  <a:pt x="234589" y="13967"/>
                </a:lnTo>
                <a:lnTo>
                  <a:pt x="281114" y="3576"/>
                </a:lnTo>
                <a:lnTo>
                  <a:pt x="329859" y="0"/>
                </a:lnTo>
                <a:lnTo>
                  <a:pt x="8683462" y="0"/>
                </a:lnTo>
                <a:lnTo>
                  <a:pt x="8732224" y="3576"/>
                </a:lnTo>
                <a:lnTo>
                  <a:pt x="8778762" y="13967"/>
                </a:lnTo>
                <a:lnTo>
                  <a:pt x="8822568" y="30662"/>
                </a:lnTo>
                <a:lnTo>
                  <a:pt x="8863130" y="53151"/>
                </a:lnTo>
                <a:lnTo>
                  <a:pt x="8899939" y="80923"/>
                </a:lnTo>
                <a:lnTo>
                  <a:pt x="8932485" y="113468"/>
                </a:lnTo>
                <a:lnTo>
                  <a:pt x="8960257" y="150277"/>
                </a:lnTo>
                <a:lnTo>
                  <a:pt x="8982745" y="190840"/>
                </a:lnTo>
                <a:lnTo>
                  <a:pt x="8999440" y="234645"/>
                </a:lnTo>
                <a:lnTo>
                  <a:pt x="9009831" y="281184"/>
                </a:lnTo>
                <a:lnTo>
                  <a:pt x="9013408" y="329946"/>
                </a:lnTo>
                <a:lnTo>
                  <a:pt x="9013408" y="6362369"/>
                </a:lnTo>
                <a:lnTo>
                  <a:pt x="9009831" y="6411115"/>
                </a:lnTo>
                <a:lnTo>
                  <a:pt x="8999440" y="6457639"/>
                </a:lnTo>
                <a:lnTo>
                  <a:pt x="8982745" y="6501432"/>
                </a:lnTo>
                <a:lnTo>
                  <a:pt x="8960257" y="6541984"/>
                </a:lnTo>
                <a:lnTo>
                  <a:pt x="8932485" y="6578785"/>
                </a:lnTo>
                <a:lnTo>
                  <a:pt x="8899939" y="6611323"/>
                </a:lnTo>
                <a:lnTo>
                  <a:pt x="8863130" y="6639090"/>
                </a:lnTo>
                <a:lnTo>
                  <a:pt x="8822568" y="6661574"/>
                </a:lnTo>
                <a:lnTo>
                  <a:pt x="8778762" y="6678266"/>
                </a:lnTo>
                <a:lnTo>
                  <a:pt x="8732224" y="6688655"/>
                </a:lnTo>
                <a:lnTo>
                  <a:pt x="8683462" y="6692231"/>
                </a:lnTo>
                <a:lnTo>
                  <a:pt x="329859" y="6692231"/>
                </a:lnTo>
                <a:lnTo>
                  <a:pt x="281114" y="6688655"/>
                </a:lnTo>
                <a:lnTo>
                  <a:pt x="234589" y="6678266"/>
                </a:lnTo>
                <a:lnTo>
                  <a:pt x="190796" y="6661574"/>
                </a:lnTo>
                <a:lnTo>
                  <a:pt x="150245" y="6639090"/>
                </a:lnTo>
                <a:lnTo>
                  <a:pt x="113445" y="6611323"/>
                </a:lnTo>
                <a:lnTo>
                  <a:pt x="80907" y="6578785"/>
                </a:lnTo>
                <a:lnTo>
                  <a:pt x="53141" y="6541984"/>
                </a:lnTo>
                <a:lnTo>
                  <a:pt x="30657" y="6501432"/>
                </a:lnTo>
                <a:lnTo>
                  <a:pt x="13965" y="6457639"/>
                </a:lnTo>
                <a:lnTo>
                  <a:pt x="3576" y="6411115"/>
                </a:lnTo>
                <a:lnTo>
                  <a:pt x="0" y="6362369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31" y="1396688"/>
            <a:ext cx="9022080" cy="120650"/>
          </a:xfrm>
          <a:custGeom>
            <a:avLst/>
            <a:gdLst/>
            <a:ahLst/>
            <a:cxnLst/>
            <a:rect l="l" t="t" r="r" b="b"/>
            <a:pathLst>
              <a:path w="9022080" h="120650">
                <a:moveTo>
                  <a:pt x="0" y="120580"/>
                </a:moveTo>
                <a:lnTo>
                  <a:pt x="9021572" y="120580"/>
                </a:lnTo>
                <a:lnTo>
                  <a:pt x="9021572" y="0"/>
                </a:lnTo>
                <a:lnTo>
                  <a:pt x="0" y="0"/>
                </a:lnTo>
                <a:lnTo>
                  <a:pt x="0" y="120580"/>
                </a:lnTo>
                <a:close/>
              </a:path>
            </a:pathLst>
          </a:custGeom>
          <a:solidFill>
            <a:srgbClr val="E6B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31" y="2976711"/>
            <a:ext cx="9022080" cy="111125"/>
          </a:xfrm>
          <a:custGeom>
            <a:avLst/>
            <a:gdLst/>
            <a:ahLst/>
            <a:cxnLst/>
            <a:rect l="l" t="t" r="r" b="b"/>
            <a:pathLst>
              <a:path w="9022080" h="111125">
                <a:moveTo>
                  <a:pt x="0" y="110531"/>
                </a:moveTo>
                <a:lnTo>
                  <a:pt x="9021572" y="110531"/>
                </a:lnTo>
                <a:lnTo>
                  <a:pt x="9021572" y="0"/>
                </a:lnTo>
                <a:lnTo>
                  <a:pt x="0" y="0"/>
                </a:lnTo>
                <a:lnTo>
                  <a:pt x="0" y="110531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931" y="1517269"/>
            <a:ext cx="9022080" cy="2941831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474980" rIns="0" bIns="0" rtlCol="0">
            <a:spAutoFit/>
          </a:bodyPr>
          <a:lstStyle/>
          <a:p>
            <a:pPr marL="1812289">
              <a:lnSpc>
                <a:spcPct val="100000"/>
              </a:lnSpc>
              <a:spcBef>
                <a:spcPts val="3740"/>
              </a:spcBef>
            </a:pPr>
            <a:r>
              <a:rPr lang="en-US" sz="4000" b="1" i="0" spc="-10" dirty="0" smtClean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Franklin Gothic Book"/>
                <a:cs typeface="Franklin Gothic Book"/>
              </a:rPr>
              <a:t>          </a:t>
            </a:r>
            <a:r>
              <a:rPr lang="en-US" sz="4000" b="1" i="0" u="heavy" spc="-10" dirty="0" smtClean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Franklin Gothic Book"/>
                <a:cs typeface="Franklin Gothic Book"/>
              </a:rPr>
              <a:t>Chapter </a:t>
            </a:r>
            <a:r>
              <a:rPr lang="en-US" sz="4000" b="1" i="0" u="heavy" spc="-10" dirty="0" smtClean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Franklin Gothic Book"/>
                <a:cs typeface="Franklin Gothic Book"/>
                <a:sym typeface="Wingdings" pitchFamily="2" charset="2"/>
              </a:rPr>
              <a:t>; 03</a:t>
            </a:r>
            <a:br>
              <a:rPr lang="en-US" sz="4000" b="1" i="0" u="heavy" spc="-10" dirty="0" smtClean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Franklin Gothic Book"/>
                <a:cs typeface="Franklin Gothic Book"/>
                <a:sym typeface="Wingdings" pitchFamily="2" charset="2"/>
              </a:rPr>
            </a:br>
            <a:r>
              <a:rPr lang="en-US" sz="4000" b="1" i="0" u="heavy" spc="-10" dirty="0" smtClean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Franklin Gothic Book"/>
                <a:cs typeface="Franklin Gothic Book"/>
                <a:sym typeface="Wingdings" pitchFamily="2" charset="2"/>
              </a:rPr>
              <a:t/>
            </a:r>
            <a:br>
              <a:rPr lang="en-US" sz="4000" b="1" i="0" u="heavy" spc="-10" dirty="0" smtClean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Franklin Gothic Book"/>
                <a:cs typeface="Franklin Gothic Book"/>
                <a:sym typeface="Wingdings" pitchFamily="2" charset="2"/>
              </a:rPr>
            </a:br>
            <a:r>
              <a:rPr lang="en-US" sz="4000" b="1" i="0" spc="-5" dirty="0" smtClean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lang="en-US" sz="4000" b="1" i="0" u="heavy" spc="-5" dirty="0" smtClean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Franklin Gothic Book"/>
                <a:cs typeface="Franklin Gothic Book"/>
              </a:rPr>
              <a:t>HUMAN</a:t>
            </a:r>
            <a:r>
              <a:rPr lang="en-US" sz="4000" b="1" i="0" u="heavy" spc="-40" dirty="0" smtClean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lang="en-US" sz="4000" b="1" i="0" u="heavy" spc="-10" dirty="0" smtClean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Franklin Gothic Book"/>
                <a:cs typeface="Franklin Gothic Book"/>
              </a:rPr>
              <a:t>REPRODUCTION </a:t>
            </a:r>
            <a:r>
              <a:rPr lang="en-US" sz="4000" b="1" i="0" u="heavy" spc="-10" dirty="0" smtClean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Franklin Gothic Book"/>
                <a:cs typeface="Franklin Gothic Book"/>
                <a:sym typeface="Wingdings" pitchFamily="2" charset="2"/>
              </a:rPr>
              <a:t/>
            </a:r>
            <a:br>
              <a:rPr lang="en-US" sz="4000" b="1" i="0" u="heavy" spc="-10" dirty="0" smtClean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Franklin Gothic Book"/>
                <a:cs typeface="Franklin Gothic Book"/>
                <a:sym typeface="Wingdings" pitchFamily="2" charset="2"/>
              </a:rPr>
            </a:br>
            <a:endParaRPr sz="40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1403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10" dirty="0">
                <a:latin typeface="Franklin Gothic Book"/>
                <a:cs typeface="Franklin Gothic Book"/>
              </a:rPr>
              <a:t>Uterus: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73784"/>
            <a:ext cx="7237095" cy="44037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434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It is single and is called</a:t>
            </a:r>
            <a:r>
              <a:rPr sz="2200" spc="10" dirty="0">
                <a:latin typeface="Perpetua"/>
                <a:cs typeface="Perpetua"/>
              </a:rPr>
              <a:t> </a:t>
            </a:r>
            <a:r>
              <a:rPr sz="2200" b="1" spc="-30" dirty="0">
                <a:latin typeface="Perpetua"/>
                <a:cs typeface="Perpetua"/>
              </a:rPr>
              <a:t>womb.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It is </a:t>
            </a:r>
            <a:r>
              <a:rPr sz="2200" spc="-10" dirty="0">
                <a:latin typeface="Perpetua"/>
                <a:cs typeface="Perpetua"/>
              </a:rPr>
              <a:t>inverted pear</a:t>
            </a:r>
            <a:r>
              <a:rPr sz="2200" spc="30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shaped.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34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Attached the pelvic </a:t>
            </a:r>
            <a:r>
              <a:rPr sz="2200" spc="-15" dirty="0">
                <a:latin typeface="Perpetua"/>
                <a:cs typeface="Perpetua"/>
              </a:rPr>
              <a:t>wall </a:t>
            </a:r>
            <a:r>
              <a:rPr sz="2200" spc="-30" dirty="0">
                <a:latin typeface="Perpetua"/>
                <a:cs typeface="Perpetua"/>
              </a:rPr>
              <a:t>by</a:t>
            </a:r>
            <a:r>
              <a:rPr sz="2200" spc="30" dirty="0">
                <a:latin typeface="Perpetua"/>
                <a:cs typeface="Perpetua"/>
              </a:rPr>
              <a:t> </a:t>
            </a:r>
            <a:r>
              <a:rPr sz="2200" spc="-15" dirty="0">
                <a:latin typeface="Perpetua"/>
                <a:cs typeface="Perpetua"/>
              </a:rPr>
              <a:t>ligaments.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dirty="0">
                <a:latin typeface="Perpetua"/>
                <a:cs typeface="Perpetua"/>
              </a:rPr>
              <a:t>uterus </a:t>
            </a:r>
            <a:r>
              <a:rPr sz="2200" spc="-10" dirty="0">
                <a:latin typeface="Perpetua"/>
                <a:cs typeface="Perpetua"/>
              </a:rPr>
              <a:t>opens into </a:t>
            </a:r>
            <a:r>
              <a:rPr sz="2200" spc="-5" dirty="0">
                <a:latin typeface="Perpetua"/>
                <a:cs typeface="Perpetua"/>
              </a:rPr>
              <a:t>vagina </a:t>
            </a:r>
            <a:r>
              <a:rPr sz="2200" spc="-10" dirty="0">
                <a:latin typeface="Perpetua"/>
                <a:cs typeface="Perpetua"/>
              </a:rPr>
              <a:t>through </a:t>
            </a:r>
            <a:r>
              <a:rPr sz="2200" spc="-5" dirty="0">
                <a:latin typeface="Perpetua"/>
                <a:cs typeface="Perpetua"/>
              </a:rPr>
              <a:t>a </a:t>
            </a:r>
            <a:r>
              <a:rPr sz="2200" spc="-10" dirty="0">
                <a:latin typeface="Perpetua"/>
                <a:cs typeface="Perpetua"/>
              </a:rPr>
              <a:t>narrow</a:t>
            </a:r>
            <a:r>
              <a:rPr sz="2200" spc="100" dirty="0">
                <a:latin typeface="Perpetua"/>
                <a:cs typeface="Perpetua"/>
              </a:rPr>
              <a:t> </a:t>
            </a:r>
            <a:r>
              <a:rPr sz="2200" spc="0" dirty="0">
                <a:latin typeface="Perpetua"/>
                <a:cs typeface="Perpetua"/>
              </a:rPr>
              <a:t>cervix.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lumen of </a:t>
            </a:r>
            <a:r>
              <a:rPr sz="2200" spc="0" dirty="0">
                <a:latin typeface="Perpetua"/>
                <a:cs typeface="Perpetua"/>
              </a:rPr>
              <a:t>cervix </a:t>
            </a:r>
            <a:r>
              <a:rPr sz="2200" spc="-5" dirty="0">
                <a:latin typeface="Perpetua"/>
                <a:cs typeface="Perpetua"/>
              </a:rPr>
              <a:t>is </a:t>
            </a:r>
            <a:r>
              <a:rPr sz="2200" spc="-10" dirty="0">
                <a:latin typeface="Perpetua"/>
                <a:cs typeface="Perpetua"/>
              </a:rPr>
              <a:t>called </a:t>
            </a:r>
            <a:r>
              <a:rPr sz="2200" dirty="0">
                <a:latin typeface="Perpetua"/>
                <a:cs typeface="Perpetua"/>
              </a:rPr>
              <a:t>cervical</a:t>
            </a:r>
            <a:r>
              <a:rPr sz="2200" spc="8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canal.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34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dirty="0">
                <a:latin typeface="Perpetua"/>
                <a:cs typeface="Perpetua"/>
              </a:rPr>
              <a:t>Cervical </a:t>
            </a:r>
            <a:r>
              <a:rPr sz="2200" spc="-5" dirty="0">
                <a:latin typeface="Perpetua"/>
                <a:cs typeface="Perpetua"/>
              </a:rPr>
              <a:t>canal along with </a:t>
            </a:r>
            <a:r>
              <a:rPr sz="2200" spc="-10" dirty="0">
                <a:latin typeface="Perpetua"/>
                <a:cs typeface="Perpetua"/>
              </a:rPr>
              <a:t>vagina </a:t>
            </a:r>
            <a:r>
              <a:rPr sz="2200" spc="5" dirty="0">
                <a:latin typeface="Perpetua"/>
                <a:cs typeface="Perpetua"/>
              </a:rPr>
              <a:t>form </a:t>
            </a: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spc="5" dirty="0">
                <a:latin typeface="Perpetua"/>
                <a:cs typeface="Perpetua"/>
              </a:rPr>
              <a:t>birth</a:t>
            </a:r>
            <a:r>
              <a:rPr sz="2200" spc="5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canal.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spc="-15" dirty="0">
                <a:latin typeface="Perpetua"/>
                <a:cs typeface="Perpetua"/>
              </a:rPr>
              <a:t>wall </a:t>
            </a:r>
            <a:r>
              <a:rPr sz="2200" spc="-5" dirty="0">
                <a:latin typeface="Perpetua"/>
                <a:cs typeface="Perpetua"/>
              </a:rPr>
              <a:t>of the </a:t>
            </a:r>
            <a:r>
              <a:rPr sz="2200" dirty="0">
                <a:latin typeface="Perpetua"/>
                <a:cs typeface="Perpetua"/>
              </a:rPr>
              <a:t>uterus </a:t>
            </a:r>
            <a:r>
              <a:rPr sz="2200" spc="-5" dirty="0">
                <a:latin typeface="Perpetua"/>
                <a:cs typeface="Perpetua"/>
              </a:rPr>
              <a:t>has </a:t>
            </a:r>
            <a:r>
              <a:rPr sz="2200" spc="-10" dirty="0">
                <a:latin typeface="Perpetua"/>
                <a:cs typeface="Perpetua"/>
              </a:rPr>
              <a:t>three </a:t>
            </a:r>
            <a:r>
              <a:rPr sz="2200" spc="-20" dirty="0">
                <a:latin typeface="Perpetua"/>
                <a:cs typeface="Perpetua"/>
              </a:rPr>
              <a:t>layers </a:t>
            </a:r>
            <a:r>
              <a:rPr sz="2200" spc="-5" dirty="0">
                <a:latin typeface="Perpetua"/>
                <a:cs typeface="Perpetua"/>
              </a:rPr>
              <a:t>of</a:t>
            </a:r>
            <a:r>
              <a:rPr sz="2200" spc="6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tissues</a:t>
            </a:r>
            <a:endParaRPr sz="22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175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b="1" spc="-5" dirty="0">
                <a:latin typeface="Perpetua"/>
                <a:cs typeface="Perpetua"/>
              </a:rPr>
              <a:t>Perimetrium</a:t>
            </a:r>
            <a:r>
              <a:rPr sz="2000" spc="-5" dirty="0">
                <a:latin typeface="Perpetua"/>
                <a:cs typeface="Perpetua"/>
              </a:rPr>
              <a:t>: </a:t>
            </a:r>
            <a:r>
              <a:rPr sz="2000" spc="0" dirty="0">
                <a:latin typeface="Perpetua"/>
                <a:cs typeface="Perpetua"/>
              </a:rPr>
              <a:t>external </a:t>
            </a:r>
            <a:r>
              <a:rPr sz="2000" dirty="0">
                <a:latin typeface="Perpetua"/>
                <a:cs typeface="Perpetua"/>
              </a:rPr>
              <a:t>thin</a:t>
            </a:r>
            <a:r>
              <a:rPr sz="2000" spc="-135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membranous.</a:t>
            </a:r>
            <a:endParaRPr sz="20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17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b="1" spc="-5" dirty="0">
                <a:latin typeface="Perpetua"/>
                <a:cs typeface="Perpetua"/>
              </a:rPr>
              <a:t>Myometrium</a:t>
            </a:r>
            <a:r>
              <a:rPr sz="2000" spc="-5" dirty="0">
                <a:latin typeface="Perpetua"/>
                <a:cs typeface="Perpetua"/>
              </a:rPr>
              <a:t>: middle </a:t>
            </a:r>
            <a:r>
              <a:rPr sz="2000" dirty="0">
                <a:latin typeface="Perpetua"/>
                <a:cs typeface="Perpetua"/>
              </a:rPr>
              <a:t>thick </a:t>
            </a:r>
            <a:r>
              <a:rPr sz="2000" spc="-25" dirty="0">
                <a:latin typeface="Perpetua"/>
                <a:cs typeface="Perpetua"/>
              </a:rPr>
              <a:t>layer </a:t>
            </a: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dirty="0">
                <a:latin typeface="Perpetua"/>
                <a:cs typeface="Perpetua"/>
              </a:rPr>
              <a:t>smooth</a:t>
            </a:r>
            <a:r>
              <a:rPr sz="2000" spc="-85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muscles</a:t>
            </a:r>
            <a:endParaRPr sz="20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155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561340" algn="l"/>
              </a:tabLst>
            </a:pPr>
            <a:r>
              <a:rPr sz="2000" b="1" dirty="0">
                <a:latin typeface="Perpetua"/>
                <a:cs typeface="Perpetua"/>
              </a:rPr>
              <a:t>Endometrium</a:t>
            </a:r>
            <a:r>
              <a:rPr sz="2000" dirty="0">
                <a:latin typeface="Perpetua"/>
                <a:cs typeface="Perpetua"/>
              </a:rPr>
              <a:t>: </a:t>
            </a:r>
            <a:r>
              <a:rPr sz="2000" spc="-5" dirty="0">
                <a:latin typeface="Perpetua"/>
                <a:cs typeface="Perpetua"/>
              </a:rPr>
              <a:t>inner glandular</a:t>
            </a:r>
            <a:r>
              <a:rPr sz="2000" spc="-150" dirty="0">
                <a:latin typeface="Perpetua"/>
                <a:cs typeface="Perpetua"/>
              </a:rPr>
              <a:t> </a:t>
            </a:r>
            <a:r>
              <a:rPr sz="2000" spc="-50" dirty="0">
                <a:latin typeface="Perpetua"/>
                <a:cs typeface="Perpetua"/>
              </a:rPr>
              <a:t>layer.</a:t>
            </a:r>
            <a:endParaRPr sz="20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dirty="0">
                <a:latin typeface="Perpetua"/>
                <a:cs typeface="Perpetua"/>
              </a:rPr>
              <a:t>Endometrium </a:t>
            </a:r>
            <a:r>
              <a:rPr sz="2200" spc="-5" dirty="0">
                <a:latin typeface="Perpetua"/>
                <a:cs typeface="Perpetua"/>
              </a:rPr>
              <a:t>undergoes cyclical </a:t>
            </a:r>
            <a:r>
              <a:rPr sz="2200" dirty="0">
                <a:latin typeface="Perpetua"/>
                <a:cs typeface="Perpetua"/>
              </a:rPr>
              <a:t>changes during menstrual</a:t>
            </a:r>
            <a:r>
              <a:rPr sz="2200" spc="10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cycle.</a:t>
            </a:r>
            <a:endParaRPr sz="22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34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Myometrium exhibits </a:t>
            </a:r>
            <a:r>
              <a:rPr sz="2200" spc="-10" dirty="0">
                <a:latin typeface="Perpetua"/>
                <a:cs typeface="Perpetua"/>
              </a:rPr>
              <a:t>strong </a:t>
            </a:r>
            <a:r>
              <a:rPr sz="2200" spc="-5" dirty="0">
                <a:latin typeface="Perpetua"/>
                <a:cs typeface="Perpetua"/>
              </a:rPr>
              <a:t>contraction </a:t>
            </a:r>
            <a:r>
              <a:rPr sz="2200" dirty="0">
                <a:latin typeface="Perpetua"/>
                <a:cs typeface="Perpetua"/>
              </a:rPr>
              <a:t>during </a:t>
            </a:r>
            <a:r>
              <a:rPr sz="2200" spc="-10" dirty="0">
                <a:latin typeface="Perpetua"/>
                <a:cs typeface="Perpetua"/>
              </a:rPr>
              <a:t>delivery </a:t>
            </a:r>
            <a:r>
              <a:rPr sz="2200" spc="-5" dirty="0">
                <a:latin typeface="Perpetua"/>
                <a:cs typeface="Perpetua"/>
              </a:rPr>
              <a:t>of the</a:t>
            </a:r>
            <a:r>
              <a:rPr sz="2200" spc="185" dirty="0">
                <a:latin typeface="Perpetua"/>
                <a:cs typeface="Perpetua"/>
              </a:rPr>
              <a:t> </a:t>
            </a:r>
            <a:r>
              <a:rPr sz="2200" spc="-60" dirty="0">
                <a:latin typeface="Perpetua"/>
                <a:cs typeface="Perpetua"/>
              </a:rPr>
              <a:t>baby.</a:t>
            </a:r>
            <a:endParaRPr sz="22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34690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10" dirty="0">
                <a:latin typeface="Franklin Gothic Book"/>
                <a:cs typeface="Franklin Gothic Book"/>
              </a:rPr>
              <a:t>External</a:t>
            </a:r>
            <a:r>
              <a:rPr sz="3600" b="1" i="0" spc="-75" dirty="0">
                <a:latin typeface="Franklin Gothic Book"/>
                <a:cs typeface="Franklin Gothic Book"/>
              </a:rPr>
              <a:t> </a:t>
            </a:r>
            <a:r>
              <a:rPr sz="3600" b="1" i="0" spc="-5" dirty="0">
                <a:latin typeface="Franklin Gothic Book"/>
                <a:cs typeface="Franklin Gothic Book"/>
              </a:rPr>
              <a:t>genitalia</a:t>
            </a:r>
            <a:r>
              <a:rPr sz="3600" b="1" i="0" spc="-5" dirty="0">
                <a:solidFill>
                  <a:srgbClr val="696363"/>
                </a:solidFill>
                <a:latin typeface="Franklin Gothic Book"/>
                <a:cs typeface="Franklin Gothic Book"/>
              </a:rPr>
              <a:t>: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74963"/>
            <a:ext cx="7503795" cy="4030979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It </a:t>
            </a:r>
            <a:r>
              <a:rPr sz="2600" spc="-5" dirty="0">
                <a:latin typeface="Perpetua"/>
                <a:cs typeface="Perpetua"/>
              </a:rPr>
              <a:t>includes </a:t>
            </a:r>
            <a:r>
              <a:rPr sz="2600" spc="-10" dirty="0">
                <a:latin typeface="Perpetua"/>
                <a:cs typeface="Perpetua"/>
              </a:rPr>
              <a:t>following</a:t>
            </a:r>
            <a:r>
              <a:rPr sz="2600" spc="-3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structure: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spc="-5" dirty="0">
                <a:latin typeface="Perpetua"/>
                <a:cs typeface="Perpetua"/>
              </a:rPr>
              <a:t>Mons Pubis: </a:t>
            </a:r>
            <a:r>
              <a:rPr sz="2400" spc="-5" dirty="0">
                <a:latin typeface="Perpetua"/>
                <a:cs typeface="Perpetua"/>
              </a:rPr>
              <a:t>cushion of </a:t>
            </a:r>
            <a:r>
              <a:rPr sz="2400" spc="-15" dirty="0">
                <a:latin typeface="Perpetua"/>
                <a:cs typeface="Perpetua"/>
              </a:rPr>
              <a:t>fatty </a:t>
            </a:r>
            <a:r>
              <a:rPr sz="2400" spc="-25" dirty="0">
                <a:latin typeface="Perpetua"/>
                <a:cs typeface="Perpetua"/>
              </a:rPr>
              <a:t>covered by </a:t>
            </a:r>
            <a:r>
              <a:rPr sz="2400" dirty="0">
                <a:latin typeface="Perpetua"/>
                <a:cs typeface="Perpetua"/>
              </a:rPr>
              <a:t>skin </a:t>
            </a:r>
            <a:r>
              <a:rPr sz="2400" spc="-5" dirty="0">
                <a:latin typeface="Perpetua"/>
                <a:cs typeface="Perpetua"/>
              </a:rPr>
              <a:t>and pubic</a:t>
            </a:r>
            <a:r>
              <a:rPr sz="2400" spc="-40" dirty="0">
                <a:latin typeface="Perpetua"/>
                <a:cs typeface="Perpetua"/>
              </a:rPr>
              <a:t> </a:t>
            </a:r>
            <a:r>
              <a:rPr sz="2400" spc="-45" dirty="0">
                <a:latin typeface="Perpetua"/>
                <a:cs typeface="Perpetua"/>
              </a:rPr>
              <a:t>hair.</a:t>
            </a:r>
            <a:endParaRPr sz="2400">
              <a:latin typeface="Perpetua"/>
              <a:cs typeface="Perpetua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spc="-10" dirty="0">
                <a:latin typeface="Perpetua"/>
                <a:cs typeface="Perpetua"/>
              </a:rPr>
              <a:t>Labia </a:t>
            </a:r>
            <a:r>
              <a:rPr sz="2400" b="1" spc="-5" dirty="0">
                <a:latin typeface="Perpetua"/>
                <a:cs typeface="Perpetua"/>
              </a:rPr>
              <a:t>majora</a:t>
            </a:r>
            <a:r>
              <a:rPr sz="2400" spc="-5" dirty="0">
                <a:latin typeface="Perpetua"/>
                <a:cs typeface="Perpetua"/>
              </a:rPr>
              <a:t>: </a:t>
            </a:r>
            <a:r>
              <a:rPr sz="2400" spc="-10" dirty="0">
                <a:latin typeface="Perpetua"/>
                <a:cs typeface="Perpetua"/>
              </a:rPr>
              <a:t>fleshy </a:t>
            </a:r>
            <a:r>
              <a:rPr sz="2400" dirty="0">
                <a:latin typeface="Perpetua"/>
                <a:cs typeface="Perpetua"/>
              </a:rPr>
              <a:t>folds </a:t>
            </a:r>
            <a:r>
              <a:rPr sz="2400" spc="-5" dirty="0">
                <a:latin typeface="Perpetua"/>
                <a:cs typeface="Perpetua"/>
              </a:rPr>
              <a:t>of tissue </a:t>
            </a:r>
            <a:r>
              <a:rPr sz="2400" spc="0" dirty="0">
                <a:latin typeface="Perpetua"/>
                <a:cs typeface="Perpetua"/>
              </a:rPr>
              <a:t>which </a:t>
            </a:r>
            <a:r>
              <a:rPr sz="2400" spc="-5" dirty="0">
                <a:latin typeface="Perpetua"/>
                <a:cs typeface="Perpetua"/>
              </a:rPr>
              <a:t>extends </a:t>
            </a:r>
            <a:r>
              <a:rPr sz="2400" spc="-20" dirty="0">
                <a:latin typeface="Perpetua"/>
                <a:cs typeface="Perpetua"/>
              </a:rPr>
              <a:t>down </a:t>
            </a:r>
            <a:r>
              <a:rPr sz="2400" spc="-10" dirty="0">
                <a:latin typeface="Perpetua"/>
                <a:cs typeface="Perpetua"/>
              </a:rPr>
              <a:t>from 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mons pubis and </a:t>
            </a:r>
            <a:r>
              <a:rPr sz="2400" dirty="0">
                <a:latin typeface="Perpetua"/>
                <a:cs typeface="Perpetua"/>
              </a:rPr>
              <a:t>surrounds the </a:t>
            </a:r>
            <a:r>
              <a:rPr sz="2400" spc="-5" dirty="0">
                <a:latin typeface="Perpetua"/>
                <a:cs typeface="Perpetua"/>
              </a:rPr>
              <a:t>vaginal</a:t>
            </a:r>
            <a:r>
              <a:rPr sz="2400" spc="-85" dirty="0">
                <a:latin typeface="Perpetua"/>
                <a:cs typeface="Perpetua"/>
              </a:rPr>
              <a:t> </a:t>
            </a:r>
            <a:r>
              <a:rPr sz="2400" spc="-30" dirty="0">
                <a:latin typeface="Perpetua"/>
                <a:cs typeface="Perpetua"/>
              </a:rPr>
              <a:t>opening.</a:t>
            </a:r>
            <a:endParaRPr sz="2400">
              <a:latin typeface="Perpetua"/>
              <a:cs typeface="Perpetua"/>
            </a:endParaRPr>
          </a:p>
          <a:p>
            <a:pPr marL="560705" marR="746760" lvl="1" indent="-228600">
              <a:lnSpc>
                <a:spcPct val="100000"/>
              </a:lnSpc>
              <a:spcBef>
                <a:spcPts val="40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spc="-10" dirty="0">
                <a:latin typeface="Perpetua"/>
                <a:cs typeface="Perpetua"/>
              </a:rPr>
              <a:t>Labia </a:t>
            </a:r>
            <a:r>
              <a:rPr sz="2400" b="1" spc="-5" dirty="0">
                <a:latin typeface="Perpetua"/>
                <a:cs typeface="Perpetua"/>
              </a:rPr>
              <a:t>minora</a:t>
            </a:r>
            <a:r>
              <a:rPr sz="2400" spc="-5" dirty="0">
                <a:latin typeface="Perpetua"/>
                <a:cs typeface="Perpetua"/>
              </a:rPr>
              <a:t>: </a:t>
            </a:r>
            <a:r>
              <a:rPr sz="2400" spc="-10" dirty="0">
                <a:latin typeface="Perpetua"/>
                <a:cs typeface="Perpetua"/>
              </a:rPr>
              <a:t>are paired </a:t>
            </a:r>
            <a:r>
              <a:rPr sz="2400" dirty="0">
                <a:latin typeface="Perpetua"/>
                <a:cs typeface="Perpetua"/>
              </a:rPr>
              <a:t>folds </a:t>
            </a:r>
            <a:r>
              <a:rPr sz="2400" spc="-5" dirty="0">
                <a:latin typeface="Perpetua"/>
                <a:cs typeface="Perpetua"/>
              </a:rPr>
              <a:t>of tissue under the labia  majora.</a:t>
            </a:r>
            <a:endParaRPr sz="2400">
              <a:latin typeface="Perpetua"/>
              <a:cs typeface="Perpetua"/>
            </a:endParaRPr>
          </a:p>
          <a:p>
            <a:pPr marL="560705" marR="232410" lvl="1" indent="-22860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spc="-5" dirty="0">
                <a:latin typeface="Perpetua"/>
                <a:cs typeface="Perpetua"/>
              </a:rPr>
              <a:t>Hymen</a:t>
            </a:r>
            <a:r>
              <a:rPr sz="2400" spc="-5" dirty="0">
                <a:latin typeface="Perpetua"/>
                <a:cs typeface="Perpetua"/>
              </a:rPr>
              <a:t>: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opening of vagina </a:t>
            </a:r>
            <a:r>
              <a:rPr sz="2400" dirty="0">
                <a:latin typeface="Perpetua"/>
                <a:cs typeface="Perpetua"/>
              </a:rPr>
              <a:t>is </a:t>
            </a:r>
            <a:r>
              <a:rPr sz="2400" spc="-5" dirty="0">
                <a:latin typeface="Perpetua"/>
                <a:cs typeface="Perpetua"/>
              </a:rPr>
              <a:t>often </a:t>
            </a:r>
            <a:r>
              <a:rPr sz="2400" spc="-25" dirty="0">
                <a:latin typeface="Perpetua"/>
                <a:cs typeface="Perpetua"/>
              </a:rPr>
              <a:t>covered </a:t>
            </a:r>
            <a:r>
              <a:rPr sz="2400" dirty="0">
                <a:latin typeface="Perpetua"/>
                <a:cs typeface="Perpetua"/>
              </a:rPr>
              <a:t>partially </a:t>
            </a:r>
            <a:r>
              <a:rPr sz="2400" spc="-25" dirty="0">
                <a:latin typeface="Perpetua"/>
                <a:cs typeface="Perpetua"/>
              </a:rPr>
              <a:t>by </a:t>
            </a:r>
            <a:r>
              <a:rPr sz="2400" dirty="0">
                <a:latin typeface="Perpetua"/>
                <a:cs typeface="Perpetua"/>
              </a:rPr>
              <a:t>a  </a:t>
            </a:r>
            <a:r>
              <a:rPr sz="2400" spc="-5" dirty="0">
                <a:latin typeface="Perpetua"/>
                <a:cs typeface="Perpetua"/>
              </a:rPr>
              <a:t>membrane </a:t>
            </a:r>
            <a:r>
              <a:rPr sz="2400" dirty="0">
                <a:latin typeface="Perpetua"/>
                <a:cs typeface="Perpetua"/>
              </a:rPr>
              <a:t>called</a:t>
            </a:r>
            <a:r>
              <a:rPr sz="2400" spc="-4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hymen.</a:t>
            </a:r>
            <a:endParaRPr sz="2400">
              <a:latin typeface="Perpetua"/>
              <a:cs typeface="Perpetua"/>
            </a:endParaRPr>
          </a:p>
          <a:p>
            <a:pPr marL="560705" marR="147955" lvl="1" indent="-22860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spc="-5" dirty="0">
                <a:latin typeface="Perpetua"/>
                <a:cs typeface="Perpetua"/>
              </a:rPr>
              <a:t>Clitoris</a:t>
            </a:r>
            <a:r>
              <a:rPr sz="2400" spc="-5" dirty="0">
                <a:latin typeface="Perpetua"/>
                <a:cs typeface="Perpetua"/>
              </a:rPr>
              <a:t>: </a:t>
            </a:r>
            <a:r>
              <a:rPr sz="2400" dirty="0">
                <a:latin typeface="Perpetua"/>
                <a:cs typeface="Perpetua"/>
              </a:rPr>
              <a:t>a </a:t>
            </a:r>
            <a:r>
              <a:rPr sz="2400" spc="-15" dirty="0">
                <a:latin typeface="Perpetua"/>
                <a:cs typeface="Perpetua"/>
              </a:rPr>
              <a:t>tiny </a:t>
            </a:r>
            <a:r>
              <a:rPr sz="2400" spc="-5" dirty="0">
                <a:latin typeface="Perpetua"/>
                <a:cs typeface="Perpetua"/>
              </a:rPr>
              <a:t>finger-like </a:t>
            </a:r>
            <a:r>
              <a:rPr sz="2400" dirty="0">
                <a:latin typeface="Perpetua"/>
                <a:cs typeface="Perpetua"/>
              </a:rPr>
              <a:t>structure </a:t>
            </a:r>
            <a:r>
              <a:rPr sz="2400" spc="-5" dirty="0">
                <a:latin typeface="Perpetua"/>
                <a:cs typeface="Perpetua"/>
              </a:rPr>
              <a:t>lies </a:t>
            </a:r>
            <a:r>
              <a:rPr sz="2400" spc="-20" dirty="0">
                <a:latin typeface="Perpetua"/>
                <a:cs typeface="Perpetua"/>
              </a:rPr>
              <a:t>at </a:t>
            </a:r>
            <a:r>
              <a:rPr sz="2400" spc="-5" dirty="0">
                <a:latin typeface="Perpetua"/>
                <a:cs typeface="Perpetua"/>
              </a:rPr>
              <a:t>the upper </a:t>
            </a:r>
            <a:r>
              <a:rPr sz="2400" dirty="0">
                <a:latin typeface="Perpetua"/>
                <a:cs typeface="Perpetua"/>
              </a:rPr>
              <a:t>junction 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spc="-35" dirty="0">
                <a:latin typeface="Perpetua"/>
                <a:cs typeface="Perpetua"/>
              </a:rPr>
              <a:t>two </a:t>
            </a:r>
            <a:r>
              <a:rPr sz="2400" spc="-5" dirty="0">
                <a:latin typeface="Perpetua"/>
                <a:cs typeface="Perpetua"/>
              </a:rPr>
              <a:t>labia minora </a:t>
            </a:r>
            <a:r>
              <a:rPr sz="2400" spc="-30" dirty="0">
                <a:latin typeface="Perpetua"/>
                <a:cs typeface="Perpetua"/>
              </a:rPr>
              <a:t>above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urethral</a:t>
            </a:r>
            <a:r>
              <a:rPr sz="2400" spc="0" dirty="0">
                <a:latin typeface="Perpetua"/>
                <a:cs typeface="Perpetua"/>
              </a:rPr>
              <a:t> </a:t>
            </a:r>
            <a:r>
              <a:rPr sz="2400" spc="-30" dirty="0">
                <a:latin typeface="Perpetua"/>
                <a:cs typeface="Perpetua"/>
              </a:rPr>
              <a:t>opening.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3485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5" dirty="0">
                <a:latin typeface="Franklin Gothic Book"/>
                <a:cs typeface="Franklin Gothic Book"/>
              </a:rPr>
              <a:t>Mammary</a:t>
            </a:r>
            <a:r>
              <a:rPr sz="3600" b="1" i="0" spc="-65" dirty="0">
                <a:latin typeface="Franklin Gothic Book"/>
                <a:cs typeface="Franklin Gothic Book"/>
              </a:rPr>
              <a:t> </a:t>
            </a:r>
            <a:r>
              <a:rPr sz="3600" b="1" i="0" spc="-5" dirty="0">
                <a:latin typeface="Franklin Gothic Book"/>
                <a:cs typeface="Franklin Gothic Book"/>
              </a:rPr>
              <a:t>glands: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71346"/>
            <a:ext cx="7197725" cy="425767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409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Mammary gland </a:t>
            </a:r>
            <a:r>
              <a:rPr sz="2400" spc="-5" dirty="0">
                <a:latin typeface="Perpetua"/>
                <a:cs typeface="Perpetua"/>
              </a:rPr>
              <a:t>consists of glandular tissue and</a:t>
            </a:r>
            <a:r>
              <a:rPr sz="2400" spc="-7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fat.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ts val="274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Glandular tissue of </a:t>
            </a:r>
            <a:r>
              <a:rPr sz="2400" spc="5" dirty="0">
                <a:latin typeface="Perpetua"/>
                <a:cs typeface="Perpetua"/>
              </a:rPr>
              <a:t>each </a:t>
            </a:r>
            <a:r>
              <a:rPr sz="2400" spc="-5" dirty="0">
                <a:latin typeface="Perpetua"/>
                <a:cs typeface="Perpetua"/>
              </a:rPr>
              <a:t>breast divided </a:t>
            </a:r>
            <a:r>
              <a:rPr sz="2400" dirty="0">
                <a:latin typeface="Perpetua"/>
                <a:cs typeface="Perpetua"/>
              </a:rPr>
              <a:t>into 15-20</a:t>
            </a:r>
            <a:r>
              <a:rPr sz="2400" spc="-65" dirty="0">
                <a:latin typeface="Perpetua"/>
                <a:cs typeface="Perpetua"/>
              </a:rPr>
              <a:t> </a:t>
            </a:r>
            <a:r>
              <a:rPr sz="2400" b="1" dirty="0">
                <a:latin typeface="Perpetua"/>
                <a:cs typeface="Perpetua"/>
              </a:rPr>
              <a:t>mammary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740"/>
              </a:lnSpc>
            </a:pPr>
            <a:r>
              <a:rPr sz="2400" b="1" spc="-5" dirty="0">
                <a:latin typeface="Perpetua"/>
                <a:cs typeface="Perpetua"/>
              </a:rPr>
              <a:t>lobes.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Mammary </a:t>
            </a:r>
            <a:r>
              <a:rPr sz="2400" spc="-5" dirty="0">
                <a:latin typeface="Perpetua"/>
                <a:cs typeface="Perpetua"/>
              </a:rPr>
              <a:t>lobes </a:t>
            </a:r>
            <a:r>
              <a:rPr sz="2400" dirty="0">
                <a:latin typeface="Perpetua"/>
                <a:cs typeface="Perpetua"/>
              </a:rPr>
              <a:t>contain cluster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dirty="0">
                <a:latin typeface="Perpetua"/>
                <a:cs typeface="Perpetua"/>
              </a:rPr>
              <a:t>cells called</a:t>
            </a:r>
            <a:r>
              <a:rPr sz="2400" spc="-85" dirty="0">
                <a:latin typeface="Perpetua"/>
                <a:cs typeface="Perpetua"/>
              </a:rPr>
              <a:t> </a:t>
            </a:r>
            <a:r>
              <a:rPr sz="2400" b="1" spc="-10" dirty="0">
                <a:latin typeface="Perpetua"/>
                <a:cs typeface="Perpetua"/>
              </a:rPr>
              <a:t>alveoli.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cells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spc="-10" dirty="0">
                <a:latin typeface="Perpetua"/>
                <a:cs typeface="Perpetua"/>
              </a:rPr>
              <a:t>alveoli </a:t>
            </a:r>
            <a:r>
              <a:rPr sz="2400" spc="-5" dirty="0">
                <a:latin typeface="Perpetua"/>
                <a:cs typeface="Perpetua"/>
              </a:rPr>
              <a:t>secrete milk, stored in the lumen of</a:t>
            </a:r>
            <a:r>
              <a:rPr sz="2400" spc="-16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alveoli.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10" dirty="0">
                <a:latin typeface="Perpetua"/>
                <a:cs typeface="Perpetua"/>
              </a:rPr>
              <a:t>alveoli </a:t>
            </a:r>
            <a:r>
              <a:rPr sz="2400" spc="-5" dirty="0">
                <a:latin typeface="Perpetua"/>
                <a:cs typeface="Perpetua"/>
              </a:rPr>
              <a:t>open </a:t>
            </a:r>
            <a:r>
              <a:rPr sz="2400" dirty="0">
                <a:latin typeface="Perpetua"/>
                <a:cs typeface="Perpetua"/>
              </a:rPr>
              <a:t>into </a:t>
            </a:r>
            <a:r>
              <a:rPr sz="2400" b="1" dirty="0">
                <a:latin typeface="Perpetua"/>
                <a:cs typeface="Perpetua"/>
              </a:rPr>
              <a:t>mammary</a:t>
            </a:r>
            <a:r>
              <a:rPr sz="2400" b="1" spc="-30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tubules.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tubules of </a:t>
            </a:r>
            <a:r>
              <a:rPr sz="2400" spc="0" dirty="0">
                <a:latin typeface="Perpetua"/>
                <a:cs typeface="Perpetua"/>
              </a:rPr>
              <a:t>each </a:t>
            </a:r>
            <a:r>
              <a:rPr sz="2400" spc="-5" dirty="0">
                <a:latin typeface="Perpetua"/>
                <a:cs typeface="Perpetua"/>
              </a:rPr>
              <a:t>lobe </a:t>
            </a:r>
            <a:r>
              <a:rPr sz="2400" dirty="0">
                <a:latin typeface="Perpetua"/>
                <a:cs typeface="Perpetua"/>
              </a:rPr>
              <a:t>join to </a:t>
            </a:r>
            <a:r>
              <a:rPr sz="2400" spc="10" dirty="0">
                <a:latin typeface="Perpetua"/>
                <a:cs typeface="Perpetua"/>
              </a:rPr>
              <a:t>form </a:t>
            </a:r>
            <a:r>
              <a:rPr sz="2400" dirty="0">
                <a:latin typeface="Perpetua"/>
                <a:cs typeface="Perpetua"/>
              </a:rPr>
              <a:t>a </a:t>
            </a:r>
            <a:r>
              <a:rPr sz="2400" b="1" dirty="0">
                <a:latin typeface="Perpetua"/>
                <a:cs typeface="Perpetua"/>
              </a:rPr>
              <a:t>mammary</a:t>
            </a:r>
            <a:r>
              <a:rPr sz="2400" b="1" spc="-75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duct.</a:t>
            </a:r>
            <a:endParaRPr sz="2400">
              <a:latin typeface="Perpetua"/>
              <a:cs typeface="Perpetua"/>
            </a:endParaRPr>
          </a:p>
          <a:p>
            <a:pPr marL="286385" marR="636905" indent="-273685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5" dirty="0">
                <a:latin typeface="Perpetua"/>
                <a:cs typeface="Perpetua"/>
              </a:rPr>
              <a:t>Several </a:t>
            </a:r>
            <a:r>
              <a:rPr sz="2400" spc="-5" dirty="0">
                <a:latin typeface="Perpetua"/>
                <a:cs typeface="Perpetua"/>
              </a:rPr>
              <a:t>mammary ducts </a:t>
            </a:r>
            <a:r>
              <a:rPr sz="2400" dirty="0">
                <a:latin typeface="Perpetua"/>
                <a:cs typeface="Perpetua"/>
              </a:rPr>
              <a:t>join </a:t>
            </a:r>
            <a:r>
              <a:rPr sz="2400" spc="-10" dirty="0">
                <a:latin typeface="Perpetua"/>
                <a:cs typeface="Perpetua"/>
              </a:rPr>
              <a:t>to </a:t>
            </a:r>
            <a:r>
              <a:rPr sz="2400" spc="10" dirty="0">
                <a:latin typeface="Perpetua"/>
                <a:cs typeface="Perpetua"/>
              </a:rPr>
              <a:t>form </a:t>
            </a:r>
            <a:r>
              <a:rPr sz="2400" dirty="0">
                <a:latin typeface="Perpetua"/>
                <a:cs typeface="Perpetua"/>
              </a:rPr>
              <a:t>a wider </a:t>
            </a:r>
            <a:r>
              <a:rPr sz="2400" b="1" dirty="0">
                <a:latin typeface="Perpetua"/>
                <a:cs typeface="Perpetua"/>
              </a:rPr>
              <a:t>mammary  </a:t>
            </a:r>
            <a:r>
              <a:rPr sz="2400" b="1" spc="-5" dirty="0">
                <a:latin typeface="Perpetua"/>
                <a:cs typeface="Perpetua"/>
              </a:rPr>
              <a:t>ampulla.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ts val="2740"/>
              </a:lnSpc>
              <a:spcBef>
                <a:spcPts val="28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Mammary </a:t>
            </a:r>
            <a:r>
              <a:rPr sz="2400" spc="-5" dirty="0">
                <a:latin typeface="Perpetua"/>
                <a:cs typeface="Perpetua"/>
              </a:rPr>
              <a:t>ampulla connected </a:t>
            </a:r>
            <a:r>
              <a:rPr sz="2400" dirty="0">
                <a:latin typeface="Perpetua"/>
                <a:cs typeface="Perpetua"/>
              </a:rPr>
              <a:t>to </a:t>
            </a:r>
            <a:r>
              <a:rPr sz="2400" b="1" dirty="0">
                <a:latin typeface="Perpetua"/>
                <a:cs typeface="Perpetua"/>
              </a:rPr>
              <a:t>lactiferous </a:t>
            </a:r>
            <a:r>
              <a:rPr sz="2400" b="1" spc="-5" dirty="0">
                <a:latin typeface="Perpetua"/>
                <a:cs typeface="Perpetua"/>
              </a:rPr>
              <a:t>duct</a:t>
            </a:r>
            <a:r>
              <a:rPr sz="2400" spc="-5" dirty="0">
                <a:latin typeface="Perpetua"/>
                <a:cs typeface="Perpetua"/>
              </a:rPr>
              <a:t>,</a:t>
            </a:r>
            <a:r>
              <a:rPr sz="2400" spc="-17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through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740"/>
              </a:lnSpc>
            </a:pPr>
            <a:r>
              <a:rPr sz="2400" spc="0" dirty="0">
                <a:latin typeface="Perpetua"/>
                <a:cs typeface="Perpetua"/>
              </a:rPr>
              <a:t>which </a:t>
            </a:r>
            <a:r>
              <a:rPr sz="2400" spc="-5" dirty="0">
                <a:latin typeface="Perpetua"/>
                <a:cs typeface="Perpetua"/>
              </a:rPr>
              <a:t>milk is </a:t>
            </a:r>
            <a:r>
              <a:rPr sz="2400" dirty="0">
                <a:latin typeface="Perpetua"/>
                <a:cs typeface="Perpetua"/>
              </a:rPr>
              <a:t>sucked</a:t>
            </a:r>
            <a:r>
              <a:rPr sz="2400" spc="-7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out.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64998"/>
            <a:ext cx="71558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</a:rPr>
              <a:t>GAMETOGENESIS: </a:t>
            </a:r>
            <a:r>
              <a:rPr sz="3200" b="1" i="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</a:rPr>
              <a:t>(formation </a:t>
            </a:r>
            <a:r>
              <a:rPr sz="3200" b="1" i="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</a:rPr>
              <a:t>of</a:t>
            </a:r>
            <a:r>
              <a:rPr sz="3200" b="1" i="0" u="heavy" spc="-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3200" b="1" i="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</a:rPr>
              <a:t>gametes)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1177"/>
            <a:ext cx="8288655" cy="4827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spc="-5" dirty="0">
                <a:latin typeface="Perpetua"/>
                <a:cs typeface="Perpetua"/>
              </a:rPr>
              <a:t>Spermatogenesis: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Perpetua"/>
                <a:cs typeface="Perpetua"/>
              </a:rPr>
              <a:t>Formation </a:t>
            </a: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spc="5" dirty="0">
                <a:latin typeface="Perpetua"/>
                <a:cs typeface="Perpetua"/>
              </a:rPr>
              <a:t>sperm </a:t>
            </a:r>
            <a:r>
              <a:rPr sz="2000" spc="-10" dirty="0">
                <a:latin typeface="Perpetua"/>
                <a:cs typeface="Perpetua"/>
              </a:rPr>
              <a:t>from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5" dirty="0">
                <a:latin typeface="Perpetua"/>
                <a:cs typeface="Perpetua"/>
              </a:rPr>
              <a:t>germ </a:t>
            </a:r>
            <a:r>
              <a:rPr sz="2000" dirty="0">
                <a:latin typeface="Perpetua"/>
                <a:cs typeface="Perpetua"/>
              </a:rPr>
              <a:t>cell in the testes is</a:t>
            </a:r>
            <a:r>
              <a:rPr sz="2000" spc="-70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spermatogenesis.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0" dirty="0">
                <a:latin typeface="Perpetua"/>
                <a:cs typeface="Perpetua"/>
              </a:rPr>
              <a:t>process </a:t>
            </a:r>
            <a:r>
              <a:rPr sz="2000" spc="0" dirty="0">
                <a:latin typeface="Perpetua"/>
                <a:cs typeface="Perpetua"/>
              </a:rPr>
              <a:t>begins </a:t>
            </a:r>
            <a:r>
              <a:rPr sz="2000" spc="-15" dirty="0">
                <a:latin typeface="Perpetua"/>
                <a:cs typeface="Perpetua"/>
              </a:rPr>
              <a:t>at</a:t>
            </a:r>
            <a:r>
              <a:rPr sz="2000" spc="-45" dirty="0">
                <a:latin typeface="Perpetua"/>
                <a:cs typeface="Perpetua"/>
              </a:rPr>
              <a:t> </a:t>
            </a:r>
            <a:r>
              <a:rPr sz="2000" spc="-20" dirty="0">
                <a:latin typeface="Perpetua"/>
                <a:cs typeface="Perpetua"/>
              </a:rPr>
              <a:t>puberty.</a:t>
            </a:r>
            <a:endParaRPr sz="2000">
              <a:latin typeface="Perpetua"/>
              <a:cs typeface="Perpetua"/>
            </a:endParaRPr>
          </a:p>
          <a:p>
            <a:pPr marL="287020" marR="5080" indent="-274320">
              <a:lnSpc>
                <a:spcPts val="192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Spermatogonia </a:t>
            </a:r>
            <a:r>
              <a:rPr sz="2000" spc="-5" dirty="0">
                <a:latin typeface="Perpetua"/>
                <a:cs typeface="Perpetua"/>
              </a:rPr>
              <a:t>present </a:t>
            </a:r>
            <a:r>
              <a:rPr sz="2000" dirty="0">
                <a:latin typeface="Perpetua"/>
                <a:cs typeface="Perpetua"/>
              </a:rPr>
              <a:t>in the </a:t>
            </a:r>
            <a:r>
              <a:rPr sz="2000" spc="-5" dirty="0">
                <a:latin typeface="Perpetua"/>
                <a:cs typeface="Perpetua"/>
              </a:rPr>
              <a:t>lining of seminiferous tubules undergo mitotic division </a:t>
            </a:r>
            <a:r>
              <a:rPr sz="2000" dirty="0">
                <a:latin typeface="Perpetua"/>
                <a:cs typeface="Perpetua"/>
              </a:rPr>
              <a:t>to  </a:t>
            </a:r>
            <a:r>
              <a:rPr sz="2000" spc="-5" dirty="0">
                <a:latin typeface="Perpetua"/>
                <a:cs typeface="Perpetua"/>
              </a:rPr>
              <a:t>increase </a:t>
            </a:r>
            <a:r>
              <a:rPr sz="2000" dirty="0">
                <a:latin typeface="Perpetua"/>
                <a:cs typeface="Perpetua"/>
              </a:rPr>
              <a:t>their</a:t>
            </a:r>
            <a:r>
              <a:rPr sz="2000" spc="-10" dirty="0">
                <a:latin typeface="Perpetua"/>
                <a:cs typeface="Perpetua"/>
              </a:rPr>
              <a:t> </a:t>
            </a:r>
            <a:r>
              <a:rPr sz="2000" spc="-30" dirty="0">
                <a:latin typeface="Perpetua"/>
                <a:cs typeface="Perpetua"/>
              </a:rPr>
              <a:t>number.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3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0" dirty="0">
                <a:latin typeface="Perpetua"/>
                <a:cs typeface="Perpetua"/>
              </a:rPr>
              <a:t>Each </a:t>
            </a:r>
            <a:r>
              <a:rPr sz="2000" dirty="0">
                <a:latin typeface="Perpetua"/>
                <a:cs typeface="Perpetua"/>
              </a:rPr>
              <a:t>spermatogonium </a:t>
            </a:r>
            <a:r>
              <a:rPr sz="2000" spc="-5" dirty="0">
                <a:latin typeface="Perpetua"/>
                <a:cs typeface="Perpetua"/>
              </a:rPr>
              <a:t>is </a:t>
            </a:r>
            <a:r>
              <a:rPr sz="2000" b="1" dirty="0">
                <a:latin typeface="Perpetua"/>
                <a:cs typeface="Perpetua"/>
              </a:rPr>
              <a:t>diploid </a:t>
            </a:r>
            <a:r>
              <a:rPr sz="2000" b="1" spc="-5" dirty="0">
                <a:latin typeface="Perpetua"/>
                <a:cs typeface="Perpetua"/>
              </a:rPr>
              <a:t>(2n) </a:t>
            </a:r>
            <a:r>
              <a:rPr sz="2000" dirty="0">
                <a:latin typeface="Perpetua"/>
                <a:cs typeface="Perpetua"/>
              </a:rPr>
              <a:t>which </a:t>
            </a:r>
            <a:r>
              <a:rPr sz="2000" spc="-5" dirty="0">
                <a:latin typeface="Perpetua"/>
                <a:cs typeface="Perpetua"/>
              </a:rPr>
              <a:t>contain </a:t>
            </a:r>
            <a:r>
              <a:rPr sz="2000" b="1" spc="-5" dirty="0">
                <a:latin typeface="Perpetua"/>
                <a:cs typeface="Perpetua"/>
              </a:rPr>
              <a:t>46 chromosomes.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Innermost </a:t>
            </a:r>
            <a:r>
              <a:rPr sz="2000" spc="-25" dirty="0">
                <a:latin typeface="Perpetua"/>
                <a:cs typeface="Perpetua"/>
              </a:rPr>
              <a:t>layer </a:t>
            </a:r>
            <a:r>
              <a:rPr sz="2000" spc="-5" dirty="0">
                <a:latin typeface="Perpetua"/>
                <a:cs typeface="Perpetua"/>
              </a:rPr>
              <a:t>of </a:t>
            </a:r>
            <a:r>
              <a:rPr sz="2000" dirty="0">
                <a:latin typeface="Perpetua"/>
                <a:cs typeface="Perpetua"/>
              </a:rPr>
              <a:t>spermatogonial becomes </a:t>
            </a:r>
            <a:r>
              <a:rPr sz="2000" spc="-5" dirty="0">
                <a:latin typeface="Perpetua"/>
                <a:cs typeface="Perpetua"/>
              </a:rPr>
              <a:t>larger </a:t>
            </a:r>
            <a:r>
              <a:rPr sz="2000" dirty="0">
                <a:latin typeface="Perpetua"/>
                <a:cs typeface="Perpetua"/>
              </a:rPr>
              <a:t>called </a:t>
            </a:r>
            <a:r>
              <a:rPr sz="2000" b="1" spc="5" dirty="0">
                <a:latin typeface="Perpetua"/>
                <a:cs typeface="Perpetua"/>
              </a:rPr>
              <a:t>primary</a:t>
            </a:r>
            <a:r>
              <a:rPr sz="2000" b="1" spc="-30" dirty="0">
                <a:latin typeface="Perpetua"/>
                <a:cs typeface="Perpetua"/>
              </a:rPr>
              <a:t> </a:t>
            </a:r>
            <a:r>
              <a:rPr sz="2000" b="1" dirty="0">
                <a:latin typeface="Perpetua"/>
                <a:cs typeface="Perpetua"/>
              </a:rPr>
              <a:t>spermatocyte.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ts val="2160"/>
              </a:lnSpc>
              <a:spcBef>
                <a:spcPts val="12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0" dirty="0">
                <a:latin typeface="Perpetua"/>
                <a:cs typeface="Perpetua"/>
              </a:rPr>
              <a:t>Primary </a:t>
            </a:r>
            <a:r>
              <a:rPr sz="2000" dirty="0">
                <a:latin typeface="Perpetua"/>
                <a:cs typeface="Perpetua"/>
              </a:rPr>
              <a:t>spermatocyte </a:t>
            </a:r>
            <a:r>
              <a:rPr sz="2000" spc="-5" dirty="0">
                <a:latin typeface="Perpetua"/>
                <a:cs typeface="Perpetua"/>
              </a:rPr>
              <a:t>undergoes meiosis-I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5" dirty="0">
                <a:latin typeface="Perpetua"/>
                <a:cs typeface="Perpetua"/>
              </a:rPr>
              <a:t>form </a:t>
            </a:r>
            <a:r>
              <a:rPr sz="2000" spc="-25" dirty="0">
                <a:latin typeface="Perpetua"/>
                <a:cs typeface="Perpetua"/>
              </a:rPr>
              <a:t>two </a:t>
            </a:r>
            <a:r>
              <a:rPr sz="2000" spc="-5" dirty="0">
                <a:latin typeface="Perpetua"/>
                <a:cs typeface="Perpetua"/>
              </a:rPr>
              <a:t>equal haploid (n)</a:t>
            </a:r>
            <a:r>
              <a:rPr sz="2000" spc="75" dirty="0">
                <a:latin typeface="Perpetua"/>
                <a:cs typeface="Perpetua"/>
              </a:rPr>
              <a:t> </a:t>
            </a:r>
            <a:r>
              <a:rPr sz="2000" b="1" dirty="0">
                <a:latin typeface="Perpetua"/>
                <a:cs typeface="Perpetua"/>
              </a:rPr>
              <a:t>secondary</a:t>
            </a:r>
            <a:endParaRPr sz="2000">
              <a:latin typeface="Perpetua"/>
              <a:cs typeface="Perpetua"/>
            </a:endParaRPr>
          </a:p>
          <a:p>
            <a:pPr marL="286385">
              <a:lnSpc>
                <a:spcPts val="2160"/>
              </a:lnSpc>
            </a:pPr>
            <a:r>
              <a:rPr sz="2000" b="1" dirty="0">
                <a:latin typeface="Perpetua"/>
                <a:cs typeface="Perpetua"/>
              </a:rPr>
              <a:t>spermatocytes</a:t>
            </a:r>
            <a:r>
              <a:rPr sz="2000" b="1" spc="-45" dirty="0">
                <a:latin typeface="Perpetua"/>
                <a:cs typeface="Perpetua"/>
              </a:rPr>
              <a:t> </a:t>
            </a:r>
            <a:r>
              <a:rPr sz="2000" b="1" dirty="0">
                <a:latin typeface="Perpetua"/>
                <a:cs typeface="Perpetua"/>
              </a:rPr>
              <a:t>(n).</a:t>
            </a:r>
            <a:endParaRPr sz="2000">
              <a:latin typeface="Perpetua"/>
              <a:cs typeface="Perpetua"/>
            </a:endParaRPr>
          </a:p>
          <a:p>
            <a:pPr marL="287020" marR="154305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0" dirty="0">
                <a:latin typeface="Perpetua"/>
                <a:cs typeface="Perpetua"/>
              </a:rPr>
              <a:t>Each </a:t>
            </a:r>
            <a:r>
              <a:rPr sz="2000" spc="-5" dirty="0">
                <a:latin typeface="Perpetua"/>
                <a:cs typeface="Perpetua"/>
              </a:rPr>
              <a:t>secondary </a:t>
            </a:r>
            <a:r>
              <a:rPr sz="2000" dirty="0">
                <a:latin typeface="Perpetua"/>
                <a:cs typeface="Perpetua"/>
              </a:rPr>
              <a:t>spermatocyte </a:t>
            </a:r>
            <a:r>
              <a:rPr sz="2000" spc="-5" dirty="0">
                <a:latin typeface="Perpetua"/>
                <a:cs typeface="Perpetua"/>
              </a:rPr>
              <a:t>undergoes meiosis-II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5" dirty="0">
                <a:latin typeface="Perpetua"/>
                <a:cs typeface="Perpetua"/>
              </a:rPr>
              <a:t>form </a:t>
            </a:r>
            <a:r>
              <a:rPr sz="2000" spc="-25" dirty="0">
                <a:latin typeface="Perpetua"/>
                <a:cs typeface="Perpetua"/>
              </a:rPr>
              <a:t>two </a:t>
            </a:r>
            <a:r>
              <a:rPr sz="2000" dirty="0">
                <a:latin typeface="Perpetua"/>
                <a:cs typeface="Perpetua"/>
              </a:rPr>
              <a:t>equal,  </a:t>
            </a:r>
            <a:r>
              <a:rPr sz="2000" spc="-5" dirty="0">
                <a:latin typeface="Perpetua"/>
                <a:cs typeface="Perpetua"/>
              </a:rPr>
              <a:t>haploid</a:t>
            </a:r>
            <a:r>
              <a:rPr sz="2000" spc="-30" dirty="0">
                <a:latin typeface="Perpetua"/>
                <a:cs typeface="Perpetua"/>
              </a:rPr>
              <a:t> </a:t>
            </a:r>
            <a:r>
              <a:rPr sz="2000" b="1" dirty="0">
                <a:latin typeface="Perpetua"/>
                <a:cs typeface="Perpetua"/>
              </a:rPr>
              <a:t>spermatids.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0" dirty="0">
                <a:latin typeface="Perpetua"/>
                <a:cs typeface="Perpetua"/>
              </a:rPr>
              <a:t>Each </a:t>
            </a:r>
            <a:r>
              <a:rPr sz="2000" dirty="0">
                <a:latin typeface="Perpetua"/>
                <a:cs typeface="Perpetua"/>
              </a:rPr>
              <a:t>primary spermatocyte </a:t>
            </a:r>
            <a:r>
              <a:rPr sz="2000" spc="-10" dirty="0">
                <a:latin typeface="Perpetua"/>
                <a:cs typeface="Perpetua"/>
              </a:rPr>
              <a:t>produces </a:t>
            </a:r>
            <a:r>
              <a:rPr sz="2000" spc="-5" dirty="0">
                <a:latin typeface="Perpetua"/>
                <a:cs typeface="Perpetua"/>
              </a:rPr>
              <a:t>four</a:t>
            </a:r>
            <a:r>
              <a:rPr sz="2000" spc="25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spermatids.</a:t>
            </a:r>
            <a:endParaRPr sz="2000">
              <a:latin typeface="Perpetua"/>
              <a:cs typeface="Perpetua"/>
            </a:endParaRPr>
          </a:p>
          <a:p>
            <a:pPr marL="287020" marR="1571625" indent="-274320">
              <a:lnSpc>
                <a:spcPts val="1920"/>
              </a:lnSpc>
              <a:spcBef>
                <a:spcPts val="58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Spermatids transformed </a:t>
            </a:r>
            <a:r>
              <a:rPr sz="2000" spc="-5" dirty="0">
                <a:latin typeface="Perpetua"/>
                <a:cs typeface="Perpetua"/>
              </a:rPr>
              <a:t>into </a:t>
            </a:r>
            <a:r>
              <a:rPr sz="2000" b="1" dirty="0">
                <a:latin typeface="Perpetua"/>
                <a:cs typeface="Perpetua"/>
              </a:rPr>
              <a:t>spermatozoa </a:t>
            </a:r>
            <a:r>
              <a:rPr sz="2000" b="1" spc="0" dirty="0">
                <a:latin typeface="Perpetua"/>
                <a:cs typeface="Perpetua"/>
              </a:rPr>
              <a:t>(sperms) </a:t>
            </a:r>
            <a:r>
              <a:rPr sz="2000" spc="-20" dirty="0">
                <a:latin typeface="Perpetua"/>
                <a:cs typeface="Perpetua"/>
              </a:rPr>
              <a:t>by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0" dirty="0">
                <a:latin typeface="Perpetua"/>
                <a:cs typeface="Perpetua"/>
              </a:rPr>
              <a:t>process  </a:t>
            </a:r>
            <a:r>
              <a:rPr sz="2000" dirty="0">
                <a:latin typeface="Perpetua"/>
                <a:cs typeface="Perpetua"/>
              </a:rPr>
              <a:t>called</a:t>
            </a:r>
            <a:r>
              <a:rPr sz="2000" spc="-45" dirty="0">
                <a:latin typeface="Perpetua"/>
                <a:cs typeface="Perpetua"/>
              </a:rPr>
              <a:t> </a:t>
            </a:r>
            <a:r>
              <a:rPr sz="2000" b="1" dirty="0">
                <a:latin typeface="Perpetua"/>
                <a:cs typeface="Perpetua"/>
              </a:rPr>
              <a:t>spermiogenesis.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4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0" dirty="0">
                <a:latin typeface="Perpetua"/>
                <a:cs typeface="Perpetua"/>
              </a:rPr>
              <a:t>sperm </a:t>
            </a:r>
            <a:r>
              <a:rPr sz="2000" dirty="0">
                <a:latin typeface="Perpetua"/>
                <a:cs typeface="Perpetua"/>
              </a:rPr>
              <a:t>head </a:t>
            </a:r>
            <a:r>
              <a:rPr sz="2000" spc="-5" dirty="0">
                <a:latin typeface="Perpetua"/>
                <a:cs typeface="Perpetua"/>
              </a:rPr>
              <a:t>embedded </a:t>
            </a:r>
            <a:r>
              <a:rPr sz="2000" dirty="0">
                <a:latin typeface="Perpetua"/>
                <a:cs typeface="Perpetua"/>
              </a:rPr>
              <a:t>in the </a:t>
            </a:r>
            <a:r>
              <a:rPr sz="2000" spc="0" dirty="0">
                <a:latin typeface="Perpetua"/>
                <a:cs typeface="Perpetua"/>
              </a:rPr>
              <a:t>Sertoli</a:t>
            </a:r>
            <a:r>
              <a:rPr sz="2000" spc="-75" dirty="0">
                <a:latin typeface="Perpetua"/>
                <a:cs typeface="Perpetua"/>
              </a:rPr>
              <a:t> </a:t>
            </a:r>
            <a:r>
              <a:rPr sz="2000" dirty="0">
                <a:latin typeface="Perpetua"/>
                <a:cs typeface="Perpetua"/>
              </a:rPr>
              <a:t>cell.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Release of </a:t>
            </a:r>
            <a:r>
              <a:rPr sz="2000" spc="5" dirty="0">
                <a:latin typeface="Perpetua"/>
                <a:cs typeface="Perpetua"/>
              </a:rPr>
              <a:t>sperm </a:t>
            </a:r>
            <a:r>
              <a:rPr sz="2000" spc="-10" dirty="0">
                <a:latin typeface="Perpetua"/>
                <a:cs typeface="Perpetua"/>
              </a:rPr>
              <a:t>from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seminiferous </a:t>
            </a:r>
            <a:r>
              <a:rPr sz="2000" spc="-10" dirty="0">
                <a:latin typeface="Perpetua"/>
                <a:cs typeface="Perpetua"/>
              </a:rPr>
              <a:t>tubule </a:t>
            </a:r>
            <a:r>
              <a:rPr sz="2000" spc="-5" dirty="0">
                <a:latin typeface="Perpetua"/>
                <a:cs typeface="Perpetua"/>
              </a:rPr>
              <a:t>is </a:t>
            </a:r>
            <a:r>
              <a:rPr sz="2000" dirty="0">
                <a:latin typeface="Perpetua"/>
                <a:cs typeface="Perpetua"/>
              </a:rPr>
              <a:t>called</a:t>
            </a:r>
            <a:r>
              <a:rPr sz="2000" spc="-15" dirty="0">
                <a:latin typeface="Perpetua"/>
                <a:cs typeface="Perpetua"/>
              </a:rPr>
              <a:t> </a:t>
            </a:r>
            <a:r>
              <a:rPr sz="2000" b="1" dirty="0">
                <a:latin typeface="Perpetua"/>
                <a:cs typeface="Perpetua"/>
              </a:rPr>
              <a:t>spermiation.</a:t>
            </a:r>
            <a:endParaRPr sz="2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861607"/>
            <a:ext cx="5080000" cy="5578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40" y="305815"/>
            <a:ext cx="2755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C00000"/>
                </a:solidFill>
                <a:latin typeface="Perpetua"/>
                <a:cs typeface="Perpetua"/>
              </a:rPr>
              <a:t>SPERMATOGENESIS</a:t>
            </a:r>
            <a:r>
              <a:rPr sz="1800" spc="-35" dirty="0">
                <a:solidFill>
                  <a:srgbClr val="C00000"/>
                </a:solidFill>
                <a:latin typeface="Perpetua"/>
                <a:cs typeface="Perpetua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Perpetua"/>
                <a:cs typeface="Perpetua"/>
              </a:rPr>
              <a:t>PROCESS</a:t>
            </a:r>
            <a:endParaRPr sz="18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25958"/>
            <a:ext cx="65716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0" dirty="0">
                <a:solidFill>
                  <a:srgbClr val="FF0000"/>
                </a:solidFill>
                <a:latin typeface="Franklin Gothic Book"/>
                <a:cs typeface="Franklin Gothic Book"/>
              </a:rPr>
              <a:t>Hormonal </a:t>
            </a:r>
            <a:r>
              <a:rPr sz="3200" b="1" i="0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control </a:t>
            </a:r>
            <a:r>
              <a:rPr sz="3200" b="1" i="0" dirty="0">
                <a:solidFill>
                  <a:srgbClr val="FF0000"/>
                </a:solidFill>
                <a:latin typeface="Franklin Gothic Book"/>
                <a:cs typeface="Franklin Gothic Book"/>
              </a:rPr>
              <a:t>of</a:t>
            </a:r>
            <a:r>
              <a:rPr sz="3200" b="1" i="0" spc="-50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3200" b="1" i="0" spc="-5" dirty="0">
                <a:solidFill>
                  <a:srgbClr val="FF0000"/>
                </a:solidFill>
                <a:latin typeface="Franklin Gothic Book"/>
                <a:cs typeface="Franklin Gothic Book"/>
              </a:rPr>
              <a:t>spermatogenesis: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04874"/>
            <a:ext cx="7272020" cy="434022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604520" indent="-273685">
              <a:lnSpc>
                <a:spcPts val="2810"/>
              </a:lnSpc>
              <a:spcBef>
                <a:spcPts val="45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This </a:t>
            </a:r>
            <a:r>
              <a:rPr sz="2600" spc="-10" dirty="0">
                <a:latin typeface="Perpetua"/>
                <a:cs typeface="Perpetua"/>
              </a:rPr>
              <a:t>process </a:t>
            </a:r>
            <a:r>
              <a:rPr sz="2600" spc="-5" dirty="0">
                <a:latin typeface="Perpetua"/>
                <a:cs typeface="Perpetua"/>
              </a:rPr>
              <a:t>is initiated </a:t>
            </a:r>
            <a:r>
              <a:rPr sz="2600" spc="-15" dirty="0">
                <a:latin typeface="Perpetua"/>
                <a:cs typeface="Perpetua"/>
              </a:rPr>
              <a:t>at </a:t>
            </a:r>
            <a:r>
              <a:rPr sz="2600" spc="5" dirty="0">
                <a:latin typeface="Perpetua"/>
                <a:cs typeface="Perpetua"/>
              </a:rPr>
              <a:t>puberty </a:t>
            </a:r>
            <a:r>
              <a:rPr sz="2600" spc="-5" dirty="0">
                <a:latin typeface="Perpetua"/>
                <a:cs typeface="Perpetua"/>
              </a:rPr>
              <a:t>due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-5" dirty="0">
                <a:latin typeface="Perpetua"/>
                <a:cs typeface="Perpetua"/>
              </a:rPr>
              <a:t>secretion of  </a:t>
            </a:r>
            <a:r>
              <a:rPr sz="2600" spc="-10" dirty="0">
                <a:latin typeface="Perpetua"/>
                <a:cs typeface="Perpetua"/>
              </a:rPr>
              <a:t>gonadotrophins </a:t>
            </a:r>
            <a:r>
              <a:rPr sz="2600" spc="-5" dirty="0">
                <a:latin typeface="Perpetua"/>
                <a:cs typeface="Perpetua"/>
              </a:rPr>
              <a:t>releasing </a:t>
            </a:r>
            <a:r>
              <a:rPr sz="2600" spc="0" dirty="0">
                <a:latin typeface="Perpetua"/>
                <a:cs typeface="Perpetua"/>
              </a:rPr>
              <a:t>hormone</a:t>
            </a:r>
            <a:r>
              <a:rPr sz="2600" spc="-5" dirty="0">
                <a:latin typeface="Perpetua"/>
                <a:cs typeface="Perpetua"/>
              </a:rPr>
              <a:t> (GnRH)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ts val="2965"/>
              </a:lnSpc>
              <a:spcBef>
                <a:spcPts val="24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GnRH </a:t>
            </a:r>
            <a:r>
              <a:rPr sz="2600" spc="-5" dirty="0">
                <a:latin typeface="Perpetua"/>
                <a:cs typeface="Perpetua"/>
              </a:rPr>
              <a:t>secreted </a:t>
            </a:r>
            <a:r>
              <a:rPr sz="2600" spc="10" dirty="0">
                <a:latin typeface="Perpetua"/>
                <a:cs typeface="Perpetua"/>
              </a:rPr>
              <a:t>form </a:t>
            </a:r>
            <a:r>
              <a:rPr sz="2600" spc="-10" dirty="0">
                <a:latin typeface="Perpetua"/>
                <a:cs typeface="Perpetua"/>
              </a:rPr>
              <a:t>hypothalamus </a:t>
            </a:r>
            <a:r>
              <a:rPr sz="2600" spc="-5" dirty="0">
                <a:latin typeface="Perpetua"/>
                <a:cs typeface="Perpetua"/>
              </a:rPr>
              <a:t>and </a:t>
            </a:r>
            <a:r>
              <a:rPr sz="2600" spc="-10" dirty="0">
                <a:latin typeface="Perpetua"/>
                <a:cs typeface="Perpetua"/>
              </a:rPr>
              <a:t>stimulate</a:t>
            </a:r>
            <a:r>
              <a:rPr sz="2600" spc="-3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anterior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ts val="2965"/>
              </a:lnSpc>
            </a:pPr>
            <a:r>
              <a:rPr sz="2600" spc="-5" dirty="0">
                <a:latin typeface="Perpetua"/>
                <a:cs typeface="Perpetua"/>
              </a:rPr>
              <a:t>pituitary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-5" dirty="0">
                <a:latin typeface="Perpetua"/>
                <a:cs typeface="Perpetua"/>
              </a:rPr>
              <a:t>secrete </a:t>
            </a:r>
            <a:r>
              <a:rPr sz="2600" spc="-35" dirty="0">
                <a:latin typeface="Perpetua"/>
                <a:cs typeface="Perpetua"/>
              </a:rPr>
              <a:t>two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gonadotrophins.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13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Perpetua"/>
                <a:cs typeface="Perpetua"/>
              </a:rPr>
              <a:t>Luteinizing </a:t>
            </a:r>
            <a:r>
              <a:rPr sz="2400" spc="0" dirty="0">
                <a:latin typeface="Perpetua"/>
                <a:cs typeface="Perpetua"/>
              </a:rPr>
              <a:t>hormone </a:t>
            </a:r>
            <a:r>
              <a:rPr sz="2400" dirty="0">
                <a:latin typeface="Perpetua"/>
                <a:cs typeface="Perpetua"/>
              </a:rPr>
              <a:t>(LH)</a:t>
            </a:r>
            <a:r>
              <a:rPr sz="2400" spc="-6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and</a:t>
            </a:r>
            <a:endParaRPr sz="24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11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15" dirty="0">
                <a:latin typeface="Perpetua"/>
                <a:cs typeface="Perpetua"/>
              </a:rPr>
              <a:t>Follicle </a:t>
            </a:r>
            <a:r>
              <a:rPr sz="2400" spc="-5" dirty="0">
                <a:latin typeface="Perpetua"/>
                <a:cs typeface="Perpetua"/>
              </a:rPr>
              <a:t>stimulating </a:t>
            </a:r>
            <a:r>
              <a:rPr sz="2400" spc="0" dirty="0">
                <a:latin typeface="Perpetua"/>
                <a:cs typeface="Perpetua"/>
              </a:rPr>
              <a:t>Hormone</a:t>
            </a:r>
            <a:r>
              <a:rPr sz="2400" spc="-4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(FSH)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ts val="2965"/>
              </a:lnSpc>
              <a:spcBef>
                <a:spcPts val="27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LH </a:t>
            </a:r>
            <a:r>
              <a:rPr sz="2600" spc="-5" dirty="0">
                <a:latin typeface="Perpetua"/>
                <a:cs typeface="Perpetua"/>
              </a:rPr>
              <a:t>acts </a:t>
            </a:r>
            <a:r>
              <a:rPr sz="2600" dirty="0">
                <a:latin typeface="Perpetua"/>
                <a:cs typeface="Perpetua"/>
              </a:rPr>
              <a:t>on </a:t>
            </a:r>
            <a:r>
              <a:rPr sz="2600" spc="-10" dirty="0">
                <a:latin typeface="Perpetua"/>
                <a:cs typeface="Perpetua"/>
              </a:rPr>
              <a:t>Leydig </a:t>
            </a:r>
            <a:r>
              <a:rPr sz="2600" spc="-5" dirty="0">
                <a:latin typeface="Perpetua"/>
                <a:cs typeface="Perpetua"/>
              </a:rPr>
              <a:t>cells and </a:t>
            </a:r>
            <a:r>
              <a:rPr sz="2600" spc="-10" dirty="0">
                <a:latin typeface="Perpetua"/>
                <a:cs typeface="Perpetua"/>
              </a:rPr>
              <a:t>stimulates </a:t>
            </a:r>
            <a:r>
              <a:rPr sz="2600" spc="-5" dirty="0">
                <a:latin typeface="Perpetua"/>
                <a:cs typeface="Perpetua"/>
              </a:rPr>
              <a:t>synthesis</a:t>
            </a:r>
            <a:r>
              <a:rPr sz="2600" spc="1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of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ts val="2965"/>
              </a:lnSpc>
            </a:pPr>
            <a:r>
              <a:rPr sz="2600" spc="-15" dirty="0">
                <a:latin typeface="Perpetua"/>
                <a:cs typeface="Perpetua"/>
              </a:rPr>
              <a:t>androgens.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8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Perpetua"/>
                <a:cs typeface="Perpetua"/>
              </a:rPr>
              <a:t>Androgen stimulates</a:t>
            </a:r>
            <a:r>
              <a:rPr sz="2600" spc="-5" dirty="0">
                <a:latin typeface="Perpetua"/>
                <a:cs typeface="Perpetua"/>
              </a:rPr>
              <a:t> spermatogenesis.</a:t>
            </a:r>
            <a:endParaRPr sz="2600">
              <a:latin typeface="Perpetua"/>
              <a:cs typeface="Perpetua"/>
            </a:endParaRPr>
          </a:p>
          <a:p>
            <a:pPr marL="286385" marR="5080" indent="-273685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FSH acts on </a:t>
            </a:r>
            <a:r>
              <a:rPr sz="2600" spc="5" dirty="0">
                <a:latin typeface="Perpetua"/>
                <a:cs typeface="Perpetua"/>
              </a:rPr>
              <a:t>Sertoli </a:t>
            </a:r>
            <a:r>
              <a:rPr sz="2600" spc="-5" dirty="0">
                <a:latin typeface="Perpetua"/>
                <a:cs typeface="Perpetua"/>
              </a:rPr>
              <a:t>cells and </a:t>
            </a:r>
            <a:r>
              <a:rPr sz="2600" spc="-10" dirty="0">
                <a:latin typeface="Perpetua"/>
                <a:cs typeface="Perpetua"/>
              </a:rPr>
              <a:t>stimulates </a:t>
            </a:r>
            <a:r>
              <a:rPr sz="2600" dirty="0">
                <a:latin typeface="Perpetua"/>
                <a:cs typeface="Perpetua"/>
              </a:rPr>
              <a:t>spermatogenesis </a:t>
            </a:r>
            <a:r>
              <a:rPr sz="2600" spc="-5" dirty="0">
                <a:latin typeface="Perpetua"/>
                <a:cs typeface="Perpetua"/>
              </a:rPr>
              <a:t>in  other </a:t>
            </a:r>
            <a:r>
              <a:rPr sz="2600" spc="-40" dirty="0">
                <a:latin typeface="Perpetua"/>
                <a:cs typeface="Perpetua"/>
              </a:rPr>
              <a:t>ways.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88214"/>
            <a:ext cx="4090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10" dirty="0">
                <a:solidFill>
                  <a:srgbClr val="FF0000"/>
                </a:solidFill>
                <a:latin typeface="Cambria"/>
                <a:cs typeface="Cambria"/>
              </a:rPr>
              <a:t>Structure </a:t>
            </a:r>
            <a:r>
              <a:rPr sz="3600" b="1" i="0" spc="-5" dirty="0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sz="3600" b="1" i="0" spc="-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1" i="0" spc="-5" dirty="0">
                <a:solidFill>
                  <a:srgbClr val="FF0000"/>
                </a:solidFill>
                <a:latin typeface="Cambria"/>
                <a:cs typeface="Cambria"/>
              </a:rPr>
              <a:t>sperm: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40384"/>
            <a:ext cx="8281670" cy="53911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34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Ultrastructure of </a:t>
            </a:r>
            <a:r>
              <a:rPr sz="2200" spc="0" dirty="0">
                <a:latin typeface="Perpetua"/>
                <a:cs typeface="Perpetua"/>
              </a:rPr>
              <a:t>sperm </a:t>
            </a:r>
            <a:r>
              <a:rPr sz="2200" spc="-5" dirty="0">
                <a:latin typeface="Perpetua"/>
                <a:cs typeface="Perpetua"/>
              </a:rPr>
              <a:t>consists of a </a:t>
            </a:r>
            <a:r>
              <a:rPr sz="2200" b="1" spc="-5" dirty="0">
                <a:latin typeface="Perpetua"/>
                <a:cs typeface="Perpetua"/>
              </a:rPr>
              <a:t>head</a:t>
            </a:r>
            <a:r>
              <a:rPr sz="2200" spc="-5" dirty="0">
                <a:latin typeface="Perpetua"/>
                <a:cs typeface="Perpetua"/>
              </a:rPr>
              <a:t>, </a:t>
            </a:r>
            <a:r>
              <a:rPr sz="2200" b="1" spc="-5" dirty="0">
                <a:latin typeface="Perpetua"/>
                <a:cs typeface="Perpetua"/>
              </a:rPr>
              <a:t>neck</a:t>
            </a:r>
            <a:r>
              <a:rPr sz="2200" spc="-5" dirty="0">
                <a:latin typeface="Perpetua"/>
                <a:cs typeface="Perpetua"/>
              </a:rPr>
              <a:t>, a </a:t>
            </a:r>
            <a:r>
              <a:rPr sz="2200" b="1" spc="-10" dirty="0">
                <a:latin typeface="Perpetua"/>
                <a:cs typeface="Perpetua"/>
              </a:rPr>
              <a:t>middle </a:t>
            </a:r>
            <a:r>
              <a:rPr sz="2200" b="1" spc="-5" dirty="0">
                <a:latin typeface="Perpetua"/>
                <a:cs typeface="Perpetua"/>
              </a:rPr>
              <a:t>piece </a:t>
            </a:r>
            <a:r>
              <a:rPr sz="2200" spc="-10" dirty="0">
                <a:latin typeface="Perpetua"/>
                <a:cs typeface="Perpetua"/>
              </a:rPr>
              <a:t>and </a:t>
            </a:r>
            <a:r>
              <a:rPr sz="2200" spc="-5" dirty="0">
                <a:latin typeface="Perpetua"/>
                <a:cs typeface="Perpetua"/>
              </a:rPr>
              <a:t>a</a:t>
            </a:r>
            <a:r>
              <a:rPr sz="2200" spc="165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tail.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Whole </a:t>
            </a:r>
            <a:r>
              <a:rPr sz="2200" spc="-15" dirty="0">
                <a:latin typeface="Perpetua"/>
                <a:cs typeface="Perpetua"/>
              </a:rPr>
              <a:t>body </a:t>
            </a:r>
            <a:r>
              <a:rPr sz="2200" spc="-5" dirty="0">
                <a:latin typeface="Perpetua"/>
                <a:cs typeface="Perpetua"/>
              </a:rPr>
              <a:t>of </a:t>
            </a:r>
            <a:r>
              <a:rPr sz="2200" spc="0" dirty="0">
                <a:latin typeface="Perpetua"/>
                <a:cs typeface="Perpetua"/>
              </a:rPr>
              <a:t>sperm </a:t>
            </a:r>
            <a:r>
              <a:rPr sz="2200" spc="-5" dirty="0">
                <a:latin typeface="Perpetua"/>
                <a:cs typeface="Perpetua"/>
              </a:rPr>
              <a:t>surrounded </a:t>
            </a:r>
            <a:r>
              <a:rPr sz="2200" spc="-30" dirty="0">
                <a:latin typeface="Perpetua"/>
                <a:cs typeface="Perpetua"/>
              </a:rPr>
              <a:t>by </a:t>
            </a:r>
            <a:r>
              <a:rPr sz="2200" spc="-5" dirty="0">
                <a:latin typeface="Perpetua"/>
                <a:cs typeface="Perpetua"/>
              </a:rPr>
              <a:t>plasma</a:t>
            </a:r>
            <a:r>
              <a:rPr sz="2200" spc="13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membrane.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spc="0" dirty="0">
                <a:latin typeface="Perpetua"/>
                <a:cs typeface="Perpetua"/>
              </a:rPr>
              <a:t>sperm </a:t>
            </a:r>
            <a:r>
              <a:rPr sz="2200" spc="-5" dirty="0">
                <a:latin typeface="Perpetua"/>
                <a:cs typeface="Perpetua"/>
              </a:rPr>
              <a:t>head </a:t>
            </a:r>
            <a:r>
              <a:rPr sz="2200" spc="-10" dirty="0">
                <a:latin typeface="Perpetua"/>
                <a:cs typeface="Perpetua"/>
              </a:rPr>
              <a:t>contain </a:t>
            </a:r>
            <a:r>
              <a:rPr sz="2200" spc="-5" dirty="0">
                <a:latin typeface="Perpetua"/>
                <a:cs typeface="Perpetua"/>
              </a:rPr>
              <a:t>an elongated haploid</a:t>
            </a:r>
            <a:r>
              <a:rPr sz="2200" spc="100" dirty="0">
                <a:latin typeface="Perpetua"/>
                <a:cs typeface="Perpetua"/>
              </a:rPr>
              <a:t> </a:t>
            </a:r>
            <a:r>
              <a:rPr sz="2200" spc="-15" dirty="0">
                <a:latin typeface="Perpetua"/>
                <a:cs typeface="Perpetua"/>
              </a:rPr>
              <a:t>nucleus.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34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30" dirty="0">
                <a:latin typeface="Perpetua"/>
                <a:cs typeface="Perpetua"/>
              </a:rPr>
              <a:t>Above </a:t>
            </a: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spc="-10" dirty="0">
                <a:latin typeface="Perpetua"/>
                <a:cs typeface="Perpetua"/>
              </a:rPr>
              <a:t>nucleus </a:t>
            </a:r>
            <a:r>
              <a:rPr sz="2200" spc="-5" dirty="0">
                <a:latin typeface="Perpetua"/>
                <a:cs typeface="Perpetua"/>
              </a:rPr>
              <a:t>a cap </a:t>
            </a:r>
            <a:r>
              <a:rPr sz="2200" spc="-15" dirty="0">
                <a:latin typeface="Perpetua"/>
                <a:cs typeface="Perpetua"/>
              </a:rPr>
              <a:t>like </a:t>
            </a:r>
            <a:r>
              <a:rPr sz="2200" spc="-5" dirty="0">
                <a:latin typeface="Perpetua"/>
                <a:cs typeface="Perpetua"/>
              </a:rPr>
              <a:t>structure </a:t>
            </a:r>
            <a:r>
              <a:rPr sz="2200" spc="-10" dirty="0">
                <a:latin typeface="Perpetua"/>
                <a:cs typeface="Perpetua"/>
              </a:rPr>
              <a:t>present </a:t>
            </a:r>
            <a:r>
              <a:rPr sz="2200" spc="-5" dirty="0">
                <a:latin typeface="Perpetua"/>
                <a:cs typeface="Perpetua"/>
              </a:rPr>
              <a:t>called</a:t>
            </a:r>
            <a:r>
              <a:rPr sz="2200" spc="175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acrosome</a:t>
            </a:r>
            <a:r>
              <a:rPr sz="2200" spc="-10" dirty="0">
                <a:latin typeface="Perpetua"/>
                <a:cs typeface="Perpetua"/>
              </a:rPr>
              <a:t>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spc="-10" dirty="0">
                <a:latin typeface="Perpetua"/>
                <a:cs typeface="Perpetua"/>
              </a:rPr>
              <a:t>acrosome </a:t>
            </a:r>
            <a:r>
              <a:rPr sz="2200" spc="-5" dirty="0">
                <a:latin typeface="Perpetua"/>
                <a:cs typeface="Perpetua"/>
              </a:rPr>
              <a:t>contains </a:t>
            </a:r>
            <a:r>
              <a:rPr sz="2200" b="1" spc="-5" dirty="0">
                <a:latin typeface="Perpetua"/>
                <a:cs typeface="Perpetua"/>
              </a:rPr>
              <a:t>enzymes </a:t>
            </a:r>
            <a:r>
              <a:rPr sz="2200" dirty="0">
                <a:latin typeface="Perpetua"/>
                <a:cs typeface="Perpetua"/>
              </a:rPr>
              <a:t>which </a:t>
            </a:r>
            <a:r>
              <a:rPr sz="2200" spc="-5" dirty="0">
                <a:latin typeface="Perpetua"/>
                <a:cs typeface="Perpetua"/>
              </a:rPr>
              <a:t>help in </a:t>
            </a:r>
            <a:r>
              <a:rPr sz="2200" dirty="0">
                <a:latin typeface="Perpetua"/>
                <a:cs typeface="Perpetua"/>
              </a:rPr>
              <a:t>fertilization </a:t>
            </a:r>
            <a:r>
              <a:rPr sz="2200" spc="-5" dirty="0">
                <a:latin typeface="Perpetua"/>
                <a:cs typeface="Perpetua"/>
              </a:rPr>
              <a:t>of</a:t>
            </a:r>
            <a:r>
              <a:rPr sz="2200" spc="125" dirty="0">
                <a:latin typeface="Perpetua"/>
                <a:cs typeface="Perpetua"/>
              </a:rPr>
              <a:t> </a:t>
            </a:r>
            <a:r>
              <a:rPr sz="2200" spc="-15" dirty="0">
                <a:latin typeface="Perpetua"/>
                <a:cs typeface="Perpetua"/>
              </a:rPr>
              <a:t>ovum.</a:t>
            </a:r>
            <a:endParaRPr sz="2200">
              <a:latin typeface="Perpetua"/>
              <a:cs typeface="Perpetua"/>
            </a:endParaRPr>
          </a:p>
          <a:p>
            <a:pPr marL="287020" marR="977265" indent="-274320">
              <a:lnSpc>
                <a:spcPts val="2380"/>
              </a:lnSpc>
              <a:spcBef>
                <a:spcPts val="6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spc="-10" dirty="0">
                <a:latin typeface="Perpetua"/>
                <a:cs typeface="Perpetua"/>
              </a:rPr>
              <a:t>middle piece </a:t>
            </a:r>
            <a:r>
              <a:rPr sz="2200" spc="-5" dirty="0">
                <a:latin typeface="Perpetua"/>
                <a:cs typeface="Perpetua"/>
              </a:rPr>
              <a:t>contains </a:t>
            </a:r>
            <a:r>
              <a:rPr sz="2200" b="1" dirty="0">
                <a:latin typeface="Perpetua"/>
                <a:cs typeface="Perpetua"/>
              </a:rPr>
              <a:t>mitochondria</a:t>
            </a:r>
            <a:r>
              <a:rPr sz="2200" dirty="0">
                <a:latin typeface="Perpetua"/>
                <a:cs typeface="Perpetua"/>
              </a:rPr>
              <a:t>, which </a:t>
            </a:r>
            <a:r>
              <a:rPr sz="2200" spc="-15" dirty="0">
                <a:latin typeface="Perpetua"/>
                <a:cs typeface="Perpetua"/>
              </a:rPr>
              <a:t>provide </a:t>
            </a:r>
            <a:r>
              <a:rPr sz="2200" spc="-5" dirty="0">
                <a:latin typeface="Perpetua"/>
                <a:cs typeface="Perpetua"/>
              </a:rPr>
              <a:t>energy for  </a:t>
            </a:r>
            <a:r>
              <a:rPr sz="2200" spc="-20" dirty="0">
                <a:latin typeface="Perpetua"/>
                <a:cs typeface="Perpetua"/>
              </a:rPr>
              <a:t>movement </a:t>
            </a:r>
            <a:r>
              <a:rPr sz="2200" spc="-5" dirty="0">
                <a:latin typeface="Perpetua"/>
                <a:cs typeface="Perpetua"/>
              </a:rPr>
              <a:t>of tail </a:t>
            </a:r>
            <a:r>
              <a:rPr sz="2200" spc="-15" dirty="0">
                <a:latin typeface="Perpetua"/>
                <a:cs typeface="Perpetua"/>
              </a:rPr>
              <a:t>that </a:t>
            </a:r>
            <a:r>
              <a:rPr sz="2200" spc="-5" dirty="0">
                <a:latin typeface="Perpetua"/>
                <a:cs typeface="Perpetua"/>
              </a:rPr>
              <a:t>facilitate </a:t>
            </a:r>
            <a:r>
              <a:rPr sz="2200" spc="0" dirty="0">
                <a:latin typeface="Perpetua"/>
                <a:cs typeface="Perpetua"/>
              </a:rPr>
              <a:t>sperm</a:t>
            </a:r>
            <a:r>
              <a:rPr sz="2200" spc="65" dirty="0">
                <a:latin typeface="Perpetua"/>
                <a:cs typeface="Perpetua"/>
              </a:rPr>
              <a:t> </a:t>
            </a:r>
            <a:r>
              <a:rPr sz="2200" spc="-30" dirty="0">
                <a:latin typeface="Perpetua"/>
                <a:cs typeface="Perpetua"/>
              </a:rPr>
              <a:t>motility.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29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Human male ejaculates </a:t>
            </a:r>
            <a:r>
              <a:rPr sz="2200" b="1" spc="-5" dirty="0">
                <a:latin typeface="Perpetua"/>
                <a:cs typeface="Perpetua"/>
              </a:rPr>
              <a:t>200-300 </a:t>
            </a:r>
            <a:r>
              <a:rPr sz="2200" b="1" spc="-10" dirty="0">
                <a:latin typeface="Perpetua"/>
                <a:cs typeface="Perpetua"/>
              </a:rPr>
              <a:t>million </a:t>
            </a:r>
            <a:r>
              <a:rPr sz="2200" b="1" dirty="0">
                <a:latin typeface="Perpetua"/>
                <a:cs typeface="Perpetua"/>
              </a:rPr>
              <a:t>sperms </a:t>
            </a:r>
            <a:r>
              <a:rPr sz="2200" dirty="0">
                <a:latin typeface="Perpetua"/>
                <a:cs typeface="Perpetua"/>
              </a:rPr>
              <a:t>during</a:t>
            </a:r>
            <a:r>
              <a:rPr sz="2200" spc="100" dirty="0">
                <a:latin typeface="Perpetua"/>
                <a:cs typeface="Perpetua"/>
              </a:rPr>
              <a:t> </a:t>
            </a:r>
            <a:r>
              <a:rPr sz="2200" spc="-15" dirty="0">
                <a:latin typeface="Perpetua"/>
                <a:cs typeface="Perpetua"/>
              </a:rPr>
              <a:t>coitus.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ts val="2510"/>
              </a:lnSpc>
              <a:spcBef>
                <a:spcPts val="34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60 percent </a:t>
            </a:r>
            <a:r>
              <a:rPr sz="2200" spc="-10" dirty="0">
                <a:latin typeface="Perpetua"/>
                <a:cs typeface="Perpetua"/>
              </a:rPr>
              <a:t>must </a:t>
            </a:r>
            <a:r>
              <a:rPr sz="2200" spc="-35" dirty="0">
                <a:latin typeface="Perpetua"/>
                <a:cs typeface="Perpetua"/>
              </a:rPr>
              <a:t>have </a:t>
            </a:r>
            <a:r>
              <a:rPr sz="2200" spc="0" dirty="0">
                <a:latin typeface="Perpetua"/>
                <a:cs typeface="Perpetua"/>
              </a:rPr>
              <a:t>normal </a:t>
            </a:r>
            <a:r>
              <a:rPr sz="2200" spc="-5" dirty="0">
                <a:latin typeface="Perpetua"/>
                <a:cs typeface="Perpetua"/>
              </a:rPr>
              <a:t>shape and size and 40 percent of them </a:t>
            </a:r>
            <a:r>
              <a:rPr sz="2200" spc="-10" dirty="0">
                <a:latin typeface="Perpetua"/>
                <a:cs typeface="Perpetua"/>
              </a:rPr>
              <a:t>must</a:t>
            </a:r>
            <a:r>
              <a:rPr sz="2200" spc="175" dirty="0">
                <a:latin typeface="Perpetua"/>
                <a:cs typeface="Perpetua"/>
              </a:rPr>
              <a:t> </a:t>
            </a:r>
            <a:r>
              <a:rPr sz="2200" spc="-20" dirty="0">
                <a:latin typeface="Perpetua"/>
                <a:cs typeface="Perpetua"/>
              </a:rPr>
              <a:t>show</a:t>
            </a:r>
            <a:endParaRPr sz="2200">
              <a:latin typeface="Perpetua"/>
              <a:cs typeface="Perpetua"/>
            </a:endParaRPr>
          </a:p>
          <a:p>
            <a:pPr marL="286385">
              <a:lnSpc>
                <a:spcPts val="2510"/>
              </a:lnSpc>
            </a:pPr>
            <a:r>
              <a:rPr sz="2200" spc="-10" dirty="0">
                <a:latin typeface="Perpetua"/>
                <a:cs typeface="Perpetua"/>
              </a:rPr>
              <a:t>vigorous</a:t>
            </a:r>
            <a:r>
              <a:rPr sz="2200" spc="5" dirty="0">
                <a:latin typeface="Perpetua"/>
                <a:cs typeface="Perpetua"/>
              </a:rPr>
              <a:t> </a:t>
            </a:r>
            <a:r>
              <a:rPr sz="2200" spc="-30" dirty="0">
                <a:latin typeface="Perpetua"/>
                <a:cs typeface="Perpetua"/>
              </a:rPr>
              <a:t>motility.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0" dirty="0">
                <a:latin typeface="Perpetua"/>
                <a:cs typeface="Perpetua"/>
              </a:rPr>
              <a:t>Sperm </a:t>
            </a:r>
            <a:r>
              <a:rPr sz="2200" spc="-10" dirty="0">
                <a:latin typeface="Perpetua"/>
                <a:cs typeface="Perpetua"/>
              </a:rPr>
              <a:t>released from seminiferous tubules </a:t>
            </a:r>
            <a:r>
              <a:rPr sz="2200" dirty="0">
                <a:latin typeface="Perpetua"/>
                <a:cs typeface="Perpetua"/>
              </a:rPr>
              <a:t>enters </a:t>
            </a:r>
            <a:r>
              <a:rPr sz="2200" spc="-10" dirty="0">
                <a:latin typeface="Perpetua"/>
                <a:cs typeface="Perpetua"/>
              </a:rPr>
              <a:t>into </a:t>
            </a:r>
            <a:r>
              <a:rPr sz="2200" spc="-5" dirty="0">
                <a:latin typeface="Perpetua"/>
                <a:cs typeface="Perpetua"/>
              </a:rPr>
              <a:t>accessory</a:t>
            </a:r>
            <a:r>
              <a:rPr sz="2200" spc="200" dirty="0">
                <a:latin typeface="Perpetua"/>
                <a:cs typeface="Perpetua"/>
              </a:rPr>
              <a:t> </a:t>
            </a:r>
            <a:r>
              <a:rPr sz="2200" spc="-15" dirty="0">
                <a:latin typeface="Perpetua"/>
                <a:cs typeface="Perpetua"/>
              </a:rPr>
              <a:t>ducts.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ts val="251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On their </a:t>
            </a:r>
            <a:r>
              <a:rPr sz="2200" spc="-40" dirty="0">
                <a:latin typeface="Perpetua"/>
                <a:cs typeface="Perpetua"/>
              </a:rPr>
              <a:t>way </a:t>
            </a:r>
            <a:r>
              <a:rPr sz="2200" spc="-5" dirty="0">
                <a:latin typeface="Perpetua"/>
                <a:cs typeface="Perpetua"/>
              </a:rPr>
              <a:t>fluids </a:t>
            </a:r>
            <a:r>
              <a:rPr sz="2200" spc="-10" dirty="0">
                <a:latin typeface="Perpetua"/>
                <a:cs typeface="Perpetua"/>
              </a:rPr>
              <a:t>from seminal </a:t>
            </a:r>
            <a:r>
              <a:rPr sz="2200" spc="-15" dirty="0">
                <a:latin typeface="Perpetua"/>
                <a:cs typeface="Perpetua"/>
              </a:rPr>
              <a:t>vesicle </a:t>
            </a:r>
            <a:r>
              <a:rPr sz="2200" spc="-10" dirty="0">
                <a:latin typeface="Perpetua"/>
                <a:cs typeface="Perpetua"/>
              </a:rPr>
              <a:t>and </a:t>
            </a:r>
            <a:r>
              <a:rPr sz="2200" spc="-15" dirty="0">
                <a:latin typeface="Perpetua"/>
                <a:cs typeface="Perpetua"/>
              </a:rPr>
              <a:t>prostate </a:t>
            </a:r>
            <a:r>
              <a:rPr sz="2200" spc="-5" dirty="0">
                <a:latin typeface="Perpetua"/>
                <a:cs typeface="Perpetua"/>
              </a:rPr>
              <a:t>gland added</a:t>
            </a:r>
            <a:r>
              <a:rPr sz="2200" spc="240" dirty="0">
                <a:latin typeface="Perpetua"/>
                <a:cs typeface="Perpetua"/>
              </a:rPr>
              <a:t> </a:t>
            </a:r>
            <a:r>
              <a:rPr sz="2200" dirty="0">
                <a:latin typeface="Perpetua"/>
                <a:cs typeface="Perpetua"/>
              </a:rPr>
              <a:t>which</a:t>
            </a:r>
            <a:endParaRPr sz="2200">
              <a:latin typeface="Perpetua"/>
              <a:cs typeface="Perpetua"/>
            </a:endParaRPr>
          </a:p>
          <a:p>
            <a:pPr marL="286385">
              <a:lnSpc>
                <a:spcPts val="2510"/>
              </a:lnSpc>
            </a:pPr>
            <a:r>
              <a:rPr sz="2200" spc="-15" dirty="0">
                <a:latin typeface="Perpetua"/>
                <a:cs typeface="Perpetua"/>
              </a:rPr>
              <a:t>collectively </a:t>
            </a:r>
            <a:r>
              <a:rPr sz="2200" spc="-5" dirty="0">
                <a:latin typeface="Perpetua"/>
                <a:cs typeface="Perpetua"/>
              </a:rPr>
              <a:t>called as</a:t>
            </a:r>
            <a:r>
              <a:rPr sz="2200" spc="5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Semen.</a:t>
            </a:r>
            <a:endParaRPr sz="2200">
              <a:latin typeface="Perpetua"/>
              <a:cs typeface="Perpetua"/>
            </a:endParaRPr>
          </a:p>
          <a:p>
            <a:pPr marL="287020" marR="329565" indent="-274320">
              <a:lnSpc>
                <a:spcPts val="2380"/>
              </a:lnSpc>
              <a:spcBef>
                <a:spcPts val="63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spc="-10" dirty="0">
                <a:latin typeface="Perpetua"/>
                <a:cs typeface="Perpetua"/>
              </a:rPr>
              <a:t>function </a:t>
            </a:r>
            <a:r>
              <a:rPr sz="2200" spc="-5" dirty="0">
                <a:latin typeface="Perpetua"/>
                <a:cs typeface="Perpetua"/>
              </a:rPr>
              <a:t>of male accessory </a:t>
            </a:r>
            <a:r>
              <a:rPr sz="2200" spc="-10" dirty="0">
                <a:latin typeface="Perpetua"/>
                <a:cs typeface="Perpetua"/>
              </a:rPr>
              <a:t>ducts and </a:t>
            </a:r>
            <a:r>
              <a:rPr sz="2200" spc="-5" dirty="0">
                <a:latin typeface="Perpetua"/>
                <a:cs typeface="Perpetua"/>
              </a:rPr>
              <a:t>glands </a:t>
            </a:r>
            <a:r>
              <a:rPr sz="2200" spc="-15" dirty="0">
                <a:latin typeface="Perpetua"/>
                <a:cs typeface="Perpetua"/>
              </a:rPr>
              <a:t>are </a:t>
            </a:r>
            <a:r>
              <a:rPr sz="2200" spc="-10" dirty="0">
                <a:latin typeface="Perpetua"/>
                <a:cs typeface="Perpetua"/>
              </a:rPr>
              <a:t>maintained </a:t>
            </a:r>
            <a:r>
              <a:rPr sz="2200" spc="-30" dirty="0">
                <a:latin typeface="Perpetua"/>
                <a:cs typeface="Perpetua"/>
              </a:rPr>
              <a:t>by </a:t>
            </a:r>
            <a:r>
              <a:rPr sz="2200" spc="-10" dirty="0">
                <a:latin typeface="Perpetua"/>
                <a:cs typeface="Perpetua"/>
              </a:rPr>
              <a:t>testicular  </a:t>
            </a:r>
            <a:r>
              <a:rPr sz="2200" dirty="0">
                <a:latin typeface="Perpetua"/>
                <a:cs typeface="Perpetua"/>
              </a:rPr>
              <a:t>hormone</a:t>
            </a:r>
            <a:r>
              <a:rPr sz="2200" spc="5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androgen.</a:t>
            </a:r>
            <a:endParaRPr sz="22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813943"/>
            <a:ext cx="34518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spc="-5" dirty="0">
                <a:solidFill>
                  <a:srgbClr val="FF0000"/>
                </a:solidFill>
                <a:latin typeface="Franklin Gothic Book"/>
                <a:cs typeface="Franklin Gothic Book"/>
              </a:rPr>
              <a:t>SPERM</a:t>
            </a:r>
            <a:r>
              <a:rPr sz="3200" i="0" spc="-80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3200" i="0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STRUCTURE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1981200"/>
            <a:ext cx="5337163" cy="3239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10490"/>
            <a:ext cx="2152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dirty="0">
                <a:solidFill>
                  <a:srgbClr val="FF0000"/>
                </a:solidFill>
                <a:latin typeface="Franklin Gothic Book"/>
                <a:cs typeface="Franklin Gothic Book"/>
              </a:rPr>
              <a:t>Oogenesis: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41578"/>
            <a:ext cx="8470265" cy="53308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10" dirty="0">
                <a:latin typeface="Cambria"/>
                <a:cs typeface="Cambria"/>
              </a:rPr>
              <a:t>Formation </a:t>
            </a:r>
            <a:r>
              <a:rPr sz="1800" dirty="0">
                <a:latin typeface="Cambria"/>
                <a:cs typeface="Cambria"/>
              </a:rPr>
              <a:t>of a </a:t>
            </a:r>
            <a:r>
              <a:rPr sz="1800" spc="-10" dirty="0">
                <a:latin typeface="Cambria"/>
                <a:cs typeface="Cambria"/>
              </a:rPr>
              <a:t>mature </a:t>
            </a:r>
            <a:r>
              <a:rPr sz="1800" spc="-5" dirty="0">
                <a:latin typeface="Cambria"/>
                <a:cs typeface="Cambria"/>
              </a:rPr>
              <a:t>female </a:t>
            </a:r>
            <a:r>
              <a:rPr sz="1800" spc="-10" dirty="0">
                <a:latin typeface="Cambria"/>
                <a:cs typeface="Cambria"/>
              </a:rPr>
              <a:t>gamete </a:t>
            </a:r>
            <a:r>
              <a:rPr sz="1800" dirty="0">
                <a:latin typeface="Cambria"/>
                <a:cs typeface="Cambria"/>
              </a:rPr>
              <a:t>or </a:t>
            </a:r>
            <a:r>
              <a:rPr sz="1800" spc="-5" dirty="0">
                <a:latin typeface="Cambria"/>
                <a:cs typeface="Cambria"/>
              </a:rPr>
              <a:t>ovum </a:t>
            </a:r>
            <a:r>
              <a:rPr sz="1800" dirty="0">
                <a:latin typeface="Cambria"/>
                <a:cs typeface="Cambria"/>
              </a:rPr>
              <a:t>is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called</a:t>
            </a:r>
            <a:r>
              <a:rPr sz="1800" b="1" spc="-5" dirty="0">
                <a:latin typeface="Cambria"/>
                <a:cs typeface="Cambria"/>
              </a:rPr>
              <a:t>oogenesis.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5" dirty="0">
                <a:latin typeface="Cambria"/>
                <a:cs typeface="Cambria"/>
              </a:rPr>
              <a:t>Oogenesis starts </a:t>
            </a:r>
            <a:r>
              <a:rPr sz="1800" dirty="0">
                <a:latin typeface="Cambria"/>
                <a:cs typeface="Cambria"/>
              </a:rPr>
              <a:t>during </a:t>
            </a:r>
            <a:r>
              <a:rPr sz="1800" spc="-5" dirty="0">
                <a:latin typeface="Cambria"/>
                <a:cs typeface="Cambria"/>
              </a:rPr>
              <a:t>embryonic stage, </a:t>
            </a:r>
            <a:r>
              <a:rPr sz="1800" dirty="0">
                <a:latin typeface="Cambria"/>
                <a:cs typeface="Cambria"/>
              </a:rPr>
              <a:t>25th </a:t>
            </a:r>
            <a:r>
              <a:rPr sz="1800" spc="-10" dirty="0">
                <a:latin typeface="Cambria"/>
                <a:cs typeface="Cambria"/>
              </a:rPr>
              <a:t>week </a:t>
            </a:r>
            <a:r>
              <a:rPr sz="1800" dirty="0">
                <a:latin typeface="Cambria"/>
                <a:cs typeface="Cambria"/>
              </a:rPr>
              <a:t>of </a:t>
            </a:r>
            <a:r>
              <a:rPr sz="1800" spc="-5" dirty="0">
                <a:latin typeface="Cambria"/>
                <a:cs typeface="Cambria"/>
              </a:rPr>
              <a:t>the </a:t>
            </a:r>
            <a:r>
              <a:rPr sz="1800" spc="-10" dirty="0">
                <a:latin typeface="Cambria"/>
                <a:cs typeface="Cambria"/>
              </a:rPr>
              <a:t>fetal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age.</a:t>
            </a:r>
            <a:endParaRPr sz="1800">
              <a:latin typeface="Cambria"/>
              <a:cs typeface="Cambria"/>
            </a:endParaRPr>
          </a:p>
          <a:p>
            <a:pPr marL="287020" marR="50927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5" dirty="0">
                <a:latin typeface="Cambria"/>
                <a:cs typeface="Cambria"/>
              </a:rPr>
              <a:t>Germinal epithelium </a:t>
            </a:r>
            <a:r>
              <a:rPr sz="1800" dirty="0">
                <a:latin typeface="Cambria"/>
                <a:cs typeface="Cambria"/>
              </a:rPr>
              <a:t>of </a:t>
            </a:r>
            <a:r>
              <a:rPr sz="1800" spc="-15" dirty="0">
                <a:latin typeface="Cambria"/>
                <a:cs typeface="Cambria"/>
              </a:rPr>
              <a:t>ovary </a:t>
            </a:r>
            <a:r>
              <a:rPr sz="1800" spc="-10" dirty="0">
                <a:latin typeface="Cambria"/>
                <a:cs typeface="Cambria"/>
              </a:rPr>
              <a:t>divided </a:t>
            </a:r>
            <a:r>
              <a:rPr sz="1800" spc="-5" dirty="0">
                <a:latin typeface="Cambria"/>
                <a:cs typeface="Cambria"/>
              </a:rPr>
              <a:t>mitotically to </a:t>
            </a:r>
            <a:r>
              <a:rPr sz="1800" spc="-10" dirty="0">
                <a:latin typeface="Cambria"/>
                <a:cs typeface="Cambria"/>
              </a:rPr>
              <a:t>produce </a:t>
            </a:r>
            <a:r>
              <a:rPr sz="1800" spc="-5" dirty="0">
                <a:latin typeface="Cambria"/>
                <a:cs typeface="Cambria"/>
              </a:rPr>
              <a:t>millions </a:t>
            </a:r>
            <a:r>
              <a:rPr sz="1800" dirty="0">
                <a:latin typeface="Cambria"/>
                <a:cs typeface="Cambria"/>
              </a:rPr>
              <a:t>of </a:t>
            </a:r>
            <a:r>
              <a:rPr sz="1800" spc="-10" dirty="0">
                <a:latin typeface="Cambria"/>
                <a:cs typeface="Cambria"/>
              </a:rPr>
              <a:t>gamete  </a:t>
            </a:r>
            <a:r>
              <a:rPr sz="1800" spc="-5" dirty="0">
                <a:latin typeface="Cambria"/>
                <a:cs typeface="Cambria"/>
              </a:rPr>
              <a:t>mother </a:t>
            </a:r>
            <a:r>
              <a:rPr sz="1800" dirty="0">
                <a:latin typeface="Cambria"/>
                <a:cs typeface="Cambria"/>
              </a:rPr>
              <a:t>cell or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oogonia.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65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dirty="0">
                <a:latin typeface="Cambria"/>
                <a:cs typeface="Cambria"/>
              </a:rPr>
              <a:t>No </a:t>
            </a:r>
            <a:r>
              <a:rPr sz="1800" spc="-5" dirty="0">
                <a:latin typeface="Cambria"/>
                <a:cs typeface="Cambria"/>
              </a:rPr>
              <a:t>oogonia formed </a:t>
            </a:r>
            <a:r>
              <a:rPr sz="1800" dirty="0">
                <a:latin typeface="Cambria"/>
                <a:cs typeface="Cambria"/>
              </a:rPr>
              <a:t>or </a:t>
            </a:r>
            <a:r>
              <a:rPr sz="1800" spc="-5" dirty="0">
                <a:latin typeface="Cambria"/>
                <a:cs typeface="Cambria"/>
              </a:rPr>
              <a:t>added after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birth.</a:t>
            </a:r>
            <a:endParaRPr sz="1800">
              <a:latin typeface="Cambria"/>
              <a:cs typeface="Cambria"/>
            </a:endParaRPr>
          </a:p>
          <a:p>
            <a:pPr marL="287020" marR="350520" indent="-274320">
              <a:lnSpc>
                <a:spcPct val="80000"/>
              </a:lnSpc>
              <a:spcBef>
                <a:spcPts val="605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5" dirty="0">
                <a:latin typeface="Cambria"/>
                <a:cs typeface="Cambria"/>
              </a:rPr>
              <a:t>Oogonia enters into meiosis-I and proceeds uptodiakinesis </a:t>
            </a:r>
            <a:r>
              <a:rPr sz="1800" dirty="0">
                <a:latin typeface="Cambria"/>
                <a:cs typeface="Cambria"/>
              </a:rPr>
              <a:t>of </a:t>
            </a:r>
            <a:r>
              <a:rPr sz="1800" spc="-5" dirty="0">
                <a:latin typeface="Cambria"/>
                <a:cs typeface="Cambria"/>
              </a:rPr>
              <a:t>Prophase-I and get  suspended, at this stage called</a:t>
            </a:r>
            <a:r>
              <a:rPr sz="1800" b="1" spc="-5" dirty="0">
                <a:latin typeface="Cambria"/>
                <a:cs typeface="Cambria"/>
              </a:rPr>
              <a:t>primary</a:t>
            </a:r>
            <a:r>
              <a:rPr sz="1800" b="1" spc="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Oocytes.</a:t>
            </a:r>
            <a:endParaRPr sz="1800">
              <a:latin typeface="Cambria"/>
              <a:cs typeface="Cambria"/>
            </a:endParaRPr>
          </a:p>
          <a:p>
            <a:pPr marL="287020" marR="1391285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5" dirty="0">
                <a:latin typeface="Cambria"/>
                <a:cs typeface="Cambria"/>
              </a:rPr>
              <a:t>Each primary oocyte </a:t>
            </a:r>
            <a:r>
              <a:rPr sz="1800" spc="-10" dirty="0">
                <a:latin typeface="Cambria"/>
                <a:cs typeface="Cambria"/>
              </a:rPr>
              <a:t>surrounded </a:t>
            </a:r>
            <a:r>
              <a:rPr sz="1800" spc="-15" dirty="0">
                <a:latin typeface="Cambria"/>
                <a:cs typeface="Cambria"/>
              </a:rPr>
              <a:t>by layers </a:t>
            </a:r>
            <a:r>
              <a:rPr sz="1800" dirty="0">
                <a:latin typeface="Cambria"/>
                <a:cs typeface="Cambria"/>
              </a:rPr>
              <a:t>of </a:t>
            </a:r>
            <a:r>
              <a:rPr sz="1800" spc="-10" dirty="0">
                <a:latin typeface="Cambria"/>
                <a:cs typeface="Cambria"/>
              </a:rPr>
              <a:t>granulose </a:t>
            </a:r>
            <a:r>
              <a:rPr sz="1800" spc="-5" dirty="0">
                <a:latin typeface="Cambria"/>
                <a:cs typeface="Cambria"/>
              </a:rPr>
              <a:t>cells and then  </a:t>
            </a:r>
            <a:r>
              <a:rPr sz="1800" dirty="0">
                <a:latin typeface="Cambria"/>
                <a:cs typeface="Cambria"/>
              </a:rPr>
              <a:t>called </a:t>
            </a:r>
            <a:r>
              <a:rPr sz="1800" b="1" spc="-5" dirty="0">
                <a:latin typeface="Cambria"/>
                <a:cs typeface="Cambria"/>
              </a:rPr>
              <a:t>primary</a:t>
            </a:r>
            <a:r>
              <a:rPr sz="1800" b="1" spc="-60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follicle.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15" dirty="0">
                <a:latin typeface="Cambria"/>
                <a:cs typeface="Cambria"/>
              </a:rPr>
              <a:t>At </a:t>
            </a:r>
            <a:r>
              <a:rPr sz="1800" spc="-5" dirty="0">
                <a:latin typeface="Cambria"/>
                <a:cs typeface="Cambria"/>
              </a:rPr>
              <a:t>puberty </a:t>
            </a:r>
            <a:r>
              <a:rPr sz="1800" spc="-10" dirty="0">
                <a:latin typeface="Cambria"/>
                <a:cs typeface="Cambria"/>
              </a:rPr>
              <a:t>only </a:t>
            </a:r>
            <a:r>
              <a:rPr sz="1800" b="1" spc="-5" dirty="0">
                <a:latin typeface="Cambria"/>
                <a:cs typeface="Cambria"/>
              </a:rPr>
              <a:t>60,000 </a:t>
            </a:r>
            <a:r>
              <a:rPr sz="1800" b="1" spc="-15" dirty="0">
                <a:latin typeface="Cambria"/>
                <a:cs typeface="Cambria"/>
              </a:rPr>
              <a:t>to </a:t>
            </a:r>
            <a:r>
              <a:rPr sz="1800" b="1" spc="-5" dirty="0">
                <a:latin typeface="Cambria"/>
                <a:cs typeface="Cambria"/>
              </a:rPr>
              <a:t>80,000 </a:t>
            </a:r>
            <a:r>
              <a:rPr sz="1800" spc="-5" dirty="0">
                <a:latin typeface="Cambria"/>
                <a:cs typeface="Cambria"/>
              </a:rPr>
              <a:t>primary oocytes </a:t>
            </a:r>
            <a:r>
              <a:rPr sz="1800" spc="-15" dirty="0">
                <a:latin typeface="Cambria"/>
                <a:cs typeface="Cambria"/>
              </a:rPr>
              <a:t>are </a:t>
            </a:r>
            <a:r>
              <a:rPr sz="1800" spc="-5" dirty="0">
                <a:latin typeface="Cambria"/>
                <a:cs typeface="Cambria"/>
              </a:rPr>
              <a:t>left </a:t>
            </a:r>
            <a:r>
              <a:rPr sz="1800" dirty="0">
                <a:latin typeface="Cambria"/>
                <a:cs typeface="Cambria"/>
              </a:rPr>
              <a:t>in </a:t>
            </a:r>
            <a:r>
              <a:rPr sz="1800" spc="-5" dirty="0">
                <a:latin typeface="Cambria"/>
                <a:cs typeface="Cambria"/>
              </a:rPr>
              <a:t>each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ovary.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ts val="1945"/>
              </a:lnSpc>
              <a:spcBef>
                <a:spcPts val="17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5" dirty="0">
                <a:latin typeface="Cambria"/>
                <a:cs typeface="Cambria"/>
              </a:rPr>
              <a:t>After puberty primary follicles get surrounded </a:t>
            </a:r>
            <a:r>
              <a:rPr sz="1800" spc="-15" dirty="0">
                <a:latin typeface="Cambria"/>
                <a:cs typeface="Cambria"/>
              </a:rPr>
              <a:t>by </a:t>
            </a:r>
            <a:r>
              <a:rPr sz="1800" spc="-10" dirty="0">
                <a:latin typeface="Cambria"/>
                <a:cs typeface="Cambria"/>
              </a:rPr>
              <a:t>more </a:t>
            </a:r>
            <a:r>
              <a:rPr sz="1800" spc="-15" dirty="0">
                <a:latin typeface="Cambria"/>
                <a:cs typeface="Cambria"/>
              </a:rPr>
              <a:t>layers </a:t>
            </a:r>
            <a:r>
              <a:rPr sz="1800" dirty="0">
                <a:latin typeface="Cambria"/>
                <a:cs typeface="Cambria"/>
              </a:rPr>
              <a:t>of </a:t>
            </a:r>
            <a:r>
              <a:rPr sz="1800" spc="-10" dirty="0">
                <a:latin typeface="Cambria"/>
                <a:cs typeface="Cambria"/>
              </a:rPr>
              <a:t>granulosa </a:t>
            </a:r>
            <a:r>
              <a:rPr sz="1800" spc="-5" dirty="0">
                <a:latin typeface="Cambria"/>
                <a:cs typeface="Cambria"/>
              </a:rPr>
              <a:t>cells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endParaRPr sz="1800">
              <a:latin typeface="Cambria"/>
              <a:cs typeface="Cambria"/>
            </a:endParaRPr>
          </a:p>
          <a:p>
            <a:pPr marL="286385">
              <a:lnSpc>
                <a:spcPts val="1945"/>
              </a:lnSpc>
            </a:pPr>
            <a:r>
              <a:rPr sz="1800" dirty="0">
                <a:latin typeface="Cambria"/>
                <a:cs typeface="Cambria"/>
              </a:rPr>
              <a:t>a </a:t>
            </a:r>
            <a:r>
              <a:rPr sz="1800" spc="-5" dirty="0">
                <a:latin typeface="Cambria"/>
                <a:cs typeface="Cambria"/>
              </a:rPr>
              <a:t>new theca to </a:t>
            </a:r>
            <a:r>
              <a:rPr sz="1800" spc="-10" dirty="0">
                <a:latin typeface="Cambria"/>
                <a:cs typeface="Cambria"/>
              </a:rPr>
              <a:t>form</a:t>
            </a:r>
            <a:r>
              <a:rPr sz="1800" b="1" spc="-10" dirty="0">
                <a:latin typeface="Cambria"/>
                <a:cs typeface="Cambria"/>
              </a:rPr>
              <a:t>secondary</a:t>
            </a:r>
            <a:r>
              <a:rPr sz="1800" b="1" spc="-30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follicles.</a:t>
            </a:r>
            <a:endParaRPr sz="1800">
              <a:latin typeface="Cambria"/>
              <a:cs typeface="Cambria"/>
            </a:endParaRPr>
          </a:p>
          <a:p>
            <a:pPr marL="287020" marR="342265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dirty="0">
                <a:latin typeface="Cambria"/>
                <a:cs typeface="Cambria"/>
              </a:rPr>
              <a:t>The </a:t>
            </a:r>
            <a:r>
              <a:rPr sz="1800" spc="-5" dirty="0">
                <a:latin typeface="Cambria"/>
                <a:cs typeface="Cambria"/>
              </a:rPr>
              <a:t>secondary follicle </a:t>
            </a:r>
            <a:r>
              <a:rPr sz="1800" spc="-10" dirty="0">
                <a:latin typeface="Cambria"/>
                <a:cs typeface="Cambria"/>
              </a:rPr>
              <a:t>transformed </a:t>
            </a:r>
            <a:r>
              <a:rPr sz="1800" spc="-5" dirty="0">
                <a:latin typeface="Cambria"/>
                <a:cs typeface="Cambria"/>
              </a:rPr>
              <a:t>into </a:t>
            </a:r>
            <a:r>
              <a:rPr sz="1800" b="1" spc="-10" dirty="0">
                <a:latin typeface="Cambria"/>
                <a:cs typeface="Cambria"/>
              </a:rPr>
              <a:t>tertiary </a:t>
            </a:r>
            <a:r>
              <a:rPr sz="1800" b="1" spc="-5" dirty="0">
                <a:latin typeface="Cambria"/>
                <a:cs typeface="Cambria"/>
              </a:rPr>
              <a:t>follicle</a:t>
            </a:r>
            <a:r>
              <a:rPr sz="1800" spc="-5" dirty="0">
                <a:latin typeface="Cambria"/>
                <a:cs typeface="Cambria"/>
              </a:rPr>
              <a:t>, </a:t>
            </a:r>
            <a:r>
              <a:rPr sz="1800" spc="-10" dirty="0">
                <a:latin typeface="Cambria"/>
                <a:cs typeface="Cambria"/>
              </a:rPr>
              <a:t>characterized </a:t>
            </a:r>
            <a:r>
              <a:rPr sz="1800" spc="-15" dirty="0">
                <a:latin typeface="Cambria"/>
                <a:cs typeface="Cambria"/>
              </a:rPr>
              <a:t>by </a:t>
            </a:r>
            <a:r>
              <a:rPr sz="1800" dirty="0">
                <a:latin typeface="Cambria"/>
                <a:cs typeface="Cambria"/>
              </a:rPr>
              <a:t>a fluid  filled </a:t>
            </a:r>
            <a:r>
              <a:rPr sz="1800" spc="-10" dirty="0">
                <a:latin typeface="Cambria"/>
                <a:cs typeface="Cambria"/>
              </a:rPr>
              <a:t>cavity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called</a:t>
            </a:r>
            <a:r>
              <a:rPr sz="1800" b="1" spc="-5" dirty="0">
                <a:latin typeface="Cambria"/>
                <a:cs typeface="Cambria"/>
              </a:rPr>
              <a:t>antrum.</a:t>
            </a:r>
            <a:endParaRPr sz="1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65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dirty="0">
                <a:latin typeface="Cambria"/>
                <a:cs typeface="Cambria"/>
              </a:rPr>
              <a:t>The </a:t>
            </a:r>
            <a:r>
              <a:rPr sz="1800" spc="-5" dirty="0">
                <a:latin typeface="Cambria"/>
                <a:cs typeface="Cambria"/>
              </a:rPr>
              <a:t>theca </a:t>
            </a:r>
            <a:r>
              <a:rPr sz="1800" spc="-15" dirty="0">
                <a:latin typeface="Cambria"/>
                <a:cs typeface="Cambria"/>
              </a:rPr>
              <a:t>layers </a:t>
            </a:r>
            <a:r>
              <a:rPr sz="1800" spc="-10" dirty="0">
                <a:latin typeface="Cambria"/>
                <a:cs typeface="Cambria"/>
              </a:rPr>
              <a:t>organized </a:t>
            </a:r>
            <a:r>
              <a:rPr sz="1800" spc="-5" dirty="0">
                <a:latin typeface="Cambria"/>
                <a:cs typeface="Cambria"/>
              </a:rPr>
              <a:t>into an inner theca interna and outer theca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externa.</a:t>
            </a:r>
            <a:endParaRPr sz="1800">
              <a:latin typeface="Cambria"/>
              <a:cs typeface="Cambria"/>
            </a:endParaRPr>
          </a:p>
          <a:p>
            <a:pPr marL="287020" marR="388620" indent="-274320">
              <a:lnSpc>
                <a:spcPct val="801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dirty="0">
                <a:latin typeface="Cambria"/>
                <a:cs typeface="Cambria"/>
              </a:rPr>
              <a:t>During </a:t>
            </a:r>
            <a:r>
              <a:rPr sz="1800" spc="-5" dirty="0">
                <a:latin typeface="Cambria"/>
                <a:cs typeface="Cambria"/>
              </a:rPr>
              <a:t>the </a:t>
            </a:r>
            <a:r>
              <a:rPr sz="1800" spc="-10" dirty="0">
                <a:latin typeface="Cambria"/>
                <a:cs typeface="Cambria"/>
              </a:rPr>
              <a:t>growth </a:t>
            </a:r>
            <a:r>
              <a:rPr sz="1800" dirty="0">
                <a:latin typeface="Cambria"/>
                <a:cs typeface="Cambria"/>
              </a:rPr>
              <a:t>of </a:t>
            </a:r>
            <a:r>
              <a:rPr sz="1800" spc="-5" dirty="0">
                <a:latin typeface="Cambria"/>
                <a:cs typeface="Cambria"/>
              </a:rPr>
              <a:t>primary follicle into tertiary follicle </a:t>
            </a:r>
            <a:r>
              <a:rPr sz="1800" dirty="0">
                <a:latin typeface="Cambria"/>
                <a:cs typeface="Cambria"/>
              </a:rPr>
              <a:t>during </a:t>
            </a:r>
            <a:r>
              <a:rPr sz="1800" spc="-25" dirty="0">
                <a:latin typeface="Cambria"/>
                <a:cs typeface="Cambria"/>
              </a:rPr>
              <a:t>puberty, </a:t>
            </a:r>
            <a:r>
              <a:rPr sz="1800" spc="-5" dirty="0">
                <a:latin typeface="Cambria"/>
                <a:cs typeface="Cambria"/>
              </a:rPr>
              <a:t>the  primary oocyte </a:t>
            </a:r>
            <a:r>
              <a:rPr sz="1800" spc="-10" dirty="0">
                <a:latin typeface="Cambria"/>
                <a:cs typeface="Cambria"/>
              </a:rPr>
              <a:t>restarts </a:t>
            </a:r>
            <a:r>
              <a:rPr sz="1800" dirty="0">
                <a:latin typeface="Cambria"/>
                <a:cs typeface="Cambria"/>
              </a:rPr>
              <a:t>its </a:t>
            </a:r>
            <a:r>
              <a:rPr sz="1800" spc="-5" dirty="0">
                <a:latin typeface="Cambria"/>
                <a:cs typeface="Cambria"/>
              </a:rPr>
              <a:t>first meiotic </a:t>
            </a:r>
            <a:r>
              <a:rPr sz="1800" spc="-10" dirty="0">
                <a:latin typeface="Cambria"/>
                <a:cs typeface="Cambria"/>
              </a:rPr>
              <a:t>division </a:t>
            </a:r>
            <a:r>
              <a:rPr sz="1800" spc="-5" dirty="0">
                <a:latin typeface="Cambria"/>
                <a:cs typeface="Cambria"/>
              </a:rPr>
              <a:t>and completes </a:t>
            </a:r>
            <a:r>
              <a:rPr sz="1800" dirty="0">
                <a:latin typeface="Cambria"/>
                <a:cs typeface="Cambria"/>
              </a:rPr>
              <a:t>it </a:t>
            </a:r>
            <a:r>
              <a:rPr sz="1800" spc="-5" dirty="0">
                <a:latin typeface="Cambria"/>
                <a:cs typeface="Cambria"/>
              </a:rPr>
              <a:t>within tertiary  follicle </a:t>
            </a:r>
            <a:r>
              <a:rPr sz="1800" spc="-10" dirty="0">
                <a:latin typeface="Cambria"/>
                <a:cs typeface="Cambria"/>
              </a:rPr>
              <a:t>resulting </a:t>
            </a:r>
            <a:r>
              <a:rPr sz="1800" b="1" spc="-20" dirty="0">
                <a:latin typeface="Cambria"/>
                <a:cs typeface="Cambria"/>
              </a:rPr>
              <a:t>two </a:t>
            </a:r>
            <a:r>
              <a:rPr sz="1800" b="1" spc="-5" dirty="0">
                <a:latin typeface="Cambria"/>
                <a:cs typeface="Cambria"/>
              </a:rPr>
              <a:t>unequal haploid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cells.</a:t>
            </a:r>
            <a:endParaRPr sz="1800">
              <a:latin typeface="Cambria"/>
              <a:cs typeface="Cambria"/>
            </a:endParaRPr>
          </a:p>
          <a:p>
            <a:pPr marL="561340" lvl="1" indent="-228600">
              <a:lnSpc>
                <a:spcPts val="2025"/>
              </a:lnSpc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spc="-5" dirty="0">
                <a:latin typeface="Cambria"/>
                <a:cs typeface="Cambria"/>
              </a:rPr>
              <a:t>Large haploid </a:t>
            </a:r>
            <a:r>
              <a:rPr sz="1700" dirty="0">
                <a:latin typeface="Cambria"/>
                <a:cs typeface="Cambria"/>
              </a:rPr>
              <a:t>cell </a:t>
            </a:r>
            <a:r>
              <a:rPr sz="1700" spc="-5" dirty="0">
                <a:latin typeface="Cambria"/>
                <a:cs typeface="Cambria"/>
              </a:rPr>
              <a:t>is </a:t>
            </a:r>
            <a:r>
              <a:rPr sz="1700" dirty="0">
                <a:latin typeface="Cambria"/>
                <a:cs typeface="Cambria"/>
              </a:rPr>
              <a:t>called </a:t>
            </a:r>
            <a:r>
              <a:rPr sz="1700" b="1" spc="-5" dirty="0">
                <a:latin typeface="Cambria"/>
                <a:cs typeface="Cambria"/>
              </a:rPr>
              <a:t>secondary</a:t>
            </a:r>
            <a:r>
              <a:rPr sz="1700" b="1" spc="-114" dirty="0">
                <a:latin typeface="Cambria"/>
                <a:cs typeface="Cambria"/>
              </a:rPr>
              <a:t> </a:t>
            </a:r>
            <a:r>
              <a:rPr sz="1700" b="1" spc="-10" dirty="0">
                <a:latin typeface="Cambria"/>
                <a:cs typeface="Cambria"/>
              </a:rPr>
              <a:t>oocyte.</a:t>
            </a:r>
            <a:endParaRPr sz="1700">
              <a:latin typeface="Cambria"/>
              <a:cs typeface="Cambria"/>
            </a:endParaRPr>
          </a:p>
          <a:p>
            <a:pPr marL="561340" lvl="1" indent="-228600">
              <a:lnSpc>
                <a:spcPts val="2035"/>
              </a:lnSpc>
              <a:buClr>
                <a:srgbClr val="9B2C1F"/>
              </a:buClr>
              <a:buSzPct val="85294"/>
              <a:buFont typeface="Wingdings 2"/>
              <a:buChar char=""/>
              <a:tabLst>
                <a:tab pos="561340" algn="l"/>
                <a:tab pos="561975" algn="l"/>
              </a:tabLst>
            </a:pPr>
            <a:r>
              <a:rPr sz="1700" dirty="0">
                <a:latin typeface="Cambria"/>
                <a:cs typeface="Cambria"/>
              </a:rPr>
              <a:t>A </a:t>
            </a:r>
            <a:r>
              <a:rPr sz="1700" spc="-15" dirty="0">
                <a:latin typeface="Cambria"/>
                <a:cs typeface="Cambria"/>
              </a:rPr>
              <a:t>tiny </a:t>
            </a:r>
            <a:r>
              <a:rPr sz="1700" dirty="0">
                <a:latin typeface="Cambria"/>
                <a:cs typeface="Cambria"/>
              </a:rPr>
              <a:t>cell called </a:t>
            </a:r>
            <a:r>
              <a:rPr sz="1700" b="1" spc="-5" dirty="0">
                <a:latin typeface="Cambria"/>
                <a:cs typeface="Cambria"/>
              </a:rPr>
              <a:t>first polar</a:t>
            </a:r>
            <a:r>
              <a:rPr sz="1700" b="1" spc="-55" dirty="0">
                <a:latin typeface="Cambria"/>
                <a:cs typeface="Cambria"/>
              </a:rPr>
              <a:t> </a:t>
            </a:r>
            <a:r>
              <a:rPr sz="1700" b="1" spc="-45" dirty="0">
                <a:latin typeface="Cambria"/>
                <a:cs typeface="Cambria"/>
              </a:rPr>
              <a:t>body.</a:t>
            </a:r>
            <a:endParaRPr sz="1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1569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i="0" spc="-5" dirty="0">
                <a:solidFill>
                  <a:srgbClr val="FF0000"/>
                </a:solidFill>
                <a:latin typeface="Franklin Gothic Book"/>
                <a:cs typeface="Franklin Gothic Book"/>
              </a:rPr>
              <a:t>CONT</a:t>
            </a:r>
            <a:r>
              <a:rPr sz="3600" i="0" spc="0" dirty="0">
                <a:solidFill>
                  <a:srgbClr val="FF0000"/>
                </a:solidFill>
                <a:latin typeface="Franklin Gothic Book"/>
                <a:cs typeface="Franklin Gothic Book"/>
              </a:rPr>
              <a:t>…</a:t>
            </a:r>
            <a:r>
              <a:rPr sz="4000" i="0" spc="-5" dirty="0">
                <a:solidFill>
                  <a:srgbClr val="696363"/>
                </a:solidFill>
                <a:latin typeface="Franklin Gothic Book"/>
                <a:cs typeface="Franklin Gothic Book"/>
              </a:rPr>
              <a:t>.</a:t>
            </a:r>
            <a:endParaRPr sz="4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2325"/>
            <a:ext cx="8348345" cy="43630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7020" marR="60960" indent="-274320">
              <a:lnSpc>
                <a:spcPts val="2380"/>
              </a:lnSpc>
              <a:spcBef>
                <a:spcPts val="39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ambria"/>
                <a:cs typeface="Cambria"/>
              </a:rPr>
              <a:t>The secondary </a:t>
            </a:r>
            <a:r>
              <a:rPr sz="2200" spc="-10" dirty="0">
                <a:latin typeface="Cambria"/>
                <a:cs typeface="Cambria"/>
              </a:rPr>
              <a:t>oocyte retains bulk </a:t>
            </a:r>
            <a:r>
              <a:rPr sz="2200" spc="-5" dirty="0">
                <a:latin typeface="Cambria"/>
                <a:cs typeface="Cambria"/>
              </a:rPr>
              <a:t>of </a:t>
            </a:r>
            <a:r>
              <a:rPr sz="2200" spc="-10" dirty="0">
                <a:latin typeface="Cambria"/>
                <a:cs typeface="Cambria"/>
              </a:rPr>
              <a:t>the nutrient </a:t>
            </a:r>
            <a:r>
              <a:rPr sz="2200" spc="-5" dirty="0">
                <a:latin typeface="Cambria"/>
                <a:cs typeface="Cambria"/>
              </a:rPr>
              <a:t>rich cytoplasm of  </a:t>
            </a:r>
            <a:r>
              <a:rPr sz="2200" spc="-10" dirty="0">
                <a:latin typeface="Cambria"/>
                <a:cs typeface="Cambria"/>
              </a:rPr>
              <a:t>primary</a:t>
            </a:r>
            <a:r>
              <a:rPr sz="2200" spc="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oocyte.</a:t>
            </a: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ts val="2510"/>
              </a:lnSpc>
              <a:spcBef>
                <a:spcPts val="30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ambria"/>
                <a:cs typeface="Cambria"/>
              </a:rPr>
              <a:t>The tertiary </a:t>
            </a:r>
            <a:r>
              <a:rPr sz="2200" spc="-10" dirty="0">
                <a:latin typeface="Cambria"/>
                <a:cs typeface="Cambria"/>
              </a:rPr>
              <a:t>follicle having </a:t>
            </a:r>
            <a:r>
              <a:rPr sz="2200" spc="-5" dirty="0">
                <a:latin typeface="Cambria"/>
                <a:cs typeface="Cambria"/>
              </a:rPr>
              <a:t>secondary </a:t>
            </a:r>
            <a:r>
              <a:rPr sz="2200" spc="-10" dirty="0">
                <a:latin typeface="Cambria"/>
                <a:cs typeface="Cambria"/>
              </a:rPr>
              <a:t>oocyte </a:t>
            </a:r>
            <a:r>
              <a:rPr sz="2200" spc="-5" dirty="0">
                <a:latin typeface="Cambria"/>
                <a:cs typeface="Cambria"/>
              </a:rPr>
              <a:t>further</a:t>
            </a:r>
            <a:r>
              <a:rPr sz="2200" spc="17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changes</a:t>
            </a:r>
            <a:endParaRPr sz="2200">
              <a:latin typeface="Cambria"/>
              <a:cs typeface="Cambria"/>
            </a:endParaRPr>
          </a:p>
          <a:p>
            <a:pPr marL="286385">
              <a:lnSpc>
                <a:spcPts val="2510"/>
              </a:lnSpc>
            </a:pPr>
            <a:r>
              <a:rPr sz="2200" spc="-10" dirty="0">
                <a:latin typeface="Cambria"/>
                <a:cs typeface="Cambria"/>
              </a:rPr>
              <a:t>into </a:t>
            </a:r>
            <a:r>
              <a:rPr sz="2200" b="1" spc="-15" dirty="0">
                <a:latin typeface="Cambria"/>
                <a:cs typeface="Cambria"/>
              </a:rPr>
              <a:t>Graafian</a:t>
            </a:r>
            <a:r>
              <a:rPr sz="2200" b="1" dirty="0">
                <a:latin typeface="Cambria"/>
                <a:cs typeface="Cambria"/>
              </a:rPr>
              <a:t> </a:t>
            </a:r>
            <a:r>
              <a:rPr sz="2200" b="1" spc="-10" dirty="0">
                <a:latin typeface="Cambria"/>
                <a:cs typeface="Cambria"/>
              </a:rPr>
              <a:t>follicle.</a:t>
            </a:r>
            <a:endParaRPr sz="2200">
              <a:latin typeface="Cambria"/>
              <a:cs typeface="Cambria"/>
            </a:endParaRPr>
          </a:p>
          <a:p>
            <a:pPr marL="287020" marR="2719070" indent="-274320">
              <a:lnSpc>
                <a:spcPts val="2380"/>
              </a:lnSpc>
              <a:spcBef>
                <a:spcPts val="63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ambria"/>
                <a:cs typeface="Cambria"/>
              </a:rPr>
              <a:t>The </a:t>
            </a:r>
            <a:r>
              <a:rPr sz="2200" b="1" spc="-10" dirty="0">
                <a:latin typeface="Cambria"/>
                <a:cs typeface="Cambria"/>
              </a:rPr>
              <a:t>secondary oocyte </a:t>
            </a:r>
            <a:r>
              <a:rPr sz="2200" spc="-10" dirty="0">
                <a:latin typeface="Cambria"/>
                <a:cs typeface="Cambria"/>
              </a:rPr>
              <a:t>surrounded </a:t>
            </a:r>
            <a:r>
              <a:rPr sz="2200" spc="-25" dirty="0">
                <a:latin typeface="Cambria"/>
                <a:cs typeface="Cambria"/>
              </a:rPr>
              <a:t>by </a:t>
            </a:r>
            <a:r>
              <a:rPr sz="2200" spc="-5" dirty="0">
                <a:latin typeface="Cambria"/>
                <a:cs typeface="Cambria"/>
              </a:rPr>
              <a:t>a </a:t>
            </a:r>
            <a:r>
              <a:rPr sz="2200" spc="-10" dirty="0">
                <a:latin typeface="Cambria"/>
                <a:cs typeface="Cambria"/>
              </a:rPr>
              <a:t>new  </a:t>
            </a:r>
            <a:r>
              <a:rPr sz="2200" spc="-15" dirty="0">
                <a:latin typeface="Cambria"/>
                <a:cs typeface="Cambria"/>
              </a:rPr>
              <a:t>membrane,</a:t>
            </a:r>
            <a:r>
              <a:rPr sz="2200" spc="10" dirty="0">
                <a:latin typeface="Cambria"/>
                <a:cs typeface="Cambria"/>
              </a:rPr>
              <a:t> </a:t>
            </a:r>
            <a:r>
              <a:rPr sz="2200" b="1" spc="-10" dirty="0">
                <a:latin typeface="Cambria"/>
                <a:cs typeface="Cambria"/>
              </a:rPr>
              <a:t>zonapellucida.</a:t>
            </a:r>
            <a:endParaRPr sz="2200">
              <a:latin typeface="Cambria"/>
              <a:cs typeface="Cambria"/>
            </a:endParaRPr>
          </a:p>
          <a:p>
            <a:pPr marL="287020" marR="5080" indent="-274320">
              <a:lnSpc>
                <a:spcPts val="2380"/>
              </a:lnSpc>
              <a:spcBef>
                <a:spcPts val="59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ambria"/>
                <a:cs typeface="Cambria"/>
              </a:rPr>
              <a:t>The secondary </a:t>
            </a:r>
            <a:r>
              <a:rPr sz="2200" spc="-10" dirty="0">
                <a:latin typeface="Cambria"/>
                <a:cs typeface="Cambria"/>
              </a:rPr>
              <a:t>oocyte undergoes </a:t>
            </a:r>
            <a:r>
              <a:rPr sz="2200" spc="-5" dirty="0">
                <a:latin typeface="Cambria"/>
                <a:cs typeface="Cambria"/>
              </a:rPr>
              <a:t>second meiotic </a:t>
            </a:r>
            <a:r>
              <a:rPr sz="2200" spc="-10" dirty="0">
                <a:latin typeface="Cambria"/>
                <a:cs typeface="Cambria"/>
              </a:rPr>
              <a:t>division </a:t>
            </a:r>
            <a:r>
              <a:rPr sz="2200" spc="-5" dirty="0">
                <a:latin typeface="Cambria"/>
                <a:cs typeface="Cambria"/>
              </a:rPr>
              <a:t>continued  </a:t>
            </a:r>
            <a:r>
              <a:rPr sz="2200" spc="-15" dirty="0">
                <a:latin typeface="Cambria"/>
                <a:cs typeface="Cambria"/>
              </a:rPr>
              <a:t>upto </a:t>
            </a:r>
            <a:r>
              <a:rPr sz="2200" b="1" spc="-10" dirty="0">
                <a:latin typeface="Cambria"/>
                <a:cs typeface="Cambria"/>
              </a:rPr>
              <a:t>metaphase-II </a:t>
            </a:r>
            <a:r>
              <a:rPr sz="2200" spc="-10" dirty="0">
                <a:latin typeface="Cambria"/>
                <a:cs typeface="Cambria"/>
              </a:rPr>
              <a:t>and get </a:t>
            </a:r>
            <a:r>
              <a:rPr sz="2200" spc="-5" dirty="0">
                <a:latin typeface="Cambria"/>
                <a:cs typeface="Cambria"/>
              </a:rPr>
              <a:t>suspended </a:t>
            </a:r>
            <a:r>
              <a:rPr sz="2200" spc="-10" dirty="0">
                <a:latin typeface="Cambria"/>
                <a:cs typeface="Cambria"/>
              </a:rPr>
              <a:t>until </a:t>
            </a:r>
            <a:r>
              <a:rPr sz="2200" spc="-5" dirty="0">
                <a:latin typeface="Cambria"/>
                <a:cs typeface="Cambria"/>
              </a:rPr>
              <a:t>entry of</a:t>
            </a:r>
            <a:r>
              <a:rPr sz="2200" spc="17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sperm.</a:t>
            </a:r>
            <a:endParaRPr sz="2200">
              <a:latin typeface="Cambria"/>
              <a:cs typeface="Cambria"/>
            </a:endParaRPr>
          </a:p>
          <a:p>
            <a:pPr marL="287020" marR="393065" indent="-274320">
              <a:lnSpc>
                <a:spcPts val="2380"/>
              </a:lnSpc>
              <a:spcBef>
                <a:spcPts val="59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25" dirty="0">
                <a:latin typeface="Cambria"/>
                <a:cs typeface="Cambria"/>
              </a:rPr>
              <a:t>At </a:t>
            </a:r>
            <a:r>
              <a:rPr sz="2200" spc="-10" dirty="0">
                <a:latin typeface="Cambria"/>
                <a:cs typeface="Cambria"/>
              </a:rPr>
              <a:t>this </a:t>
            </a:r>
            <a:r>
              <a:rPr sz="2200" spc="-5" dirty="0">
                <a:latin typeface="Cambria"/>
                <a:cs typeface="Cambria"/>
              </a:rPr>
              <a:t>stage </a:t>
            </a:r>
            <a:r>
              <a:rPr sz="2200" spc="-10" dirty="0">
                <a:latin typeface="Cambria"/>
                <a:cs typeface="Cambria"/>
              </a:rPr>
              <a:t>Graafian follicle releases </a:t>
            </a:r>
            <a:r>
              <a:rPr sz="2200" spc="-5" dirty="0">
                <a:latin typeface="Cambria"/>
                <a:cs typeface="Cambria"/>
              </a:rPr>
              <a:t>secondary </a:t>
            </a:r>
            <a:r>
              <a:rPr sz="2200" spc="-10" dirty="0">
                <a:latin typeface="Cambria"/>
                <a:cs typeface="Cambria"/>
              </a:rPr>
              <a:t>oocyte </a:t>
            </a:r>
            <a:r>
              <a:rPr sz="2200" spc="-15" dirty="0">
                <a:latin typeface="Cambria"/>
                <a:cs typeface="Cambria"/>
              </a:rPr>
              <a:t>from </a:t>
            </a:r>
            <a:r>
              <a:rPr sz="2200" spc="-10" dirty="0">
                <a:latin typeface="Cambria"/>
                <a:cs typeface="Cambria"/>
              </a:rPr>
              <a:t>the  </a:t>
            </a:r>
            <a:r>
              <a:rPr sz="2200" spc="-25" dirty="0">
                <a:latin typeface="Cambria"/>
                <a:cs typeface="Cambria"/>
              </a:rPr>
              <a:t>ovary by </a:t>
            </a:r>
            <a:r>
              <a:rPr sz="2200" spc="-10" dirty="0">
                <a:latin typeface="Cambria"/>
                <a:cs typeface="Cambria"/>
              </a:rPr>
              <a:t>the process </a:t>
            </a:r>
            <a:r>
              <a:rPr sz="2200" spc="-5" dirty="0">
                <a:latin typeface="Cambria"/>
                <a:cs typeface="Cambria"/>
              </a:rPr>
              <a:t>called</a:t>
            </a:r>
            <a:r>
              <a:rPr sz="2200" spc="160" dirty="0">
                <a:latin typeface="Cambria"/>
                <a:cs typeface="Cambria"/>
              </a:rPr>
              <a:t> </a:t>
            </a:r>
            <a:r>
              <a:rPr sz="2200" b="1" spc="-15" dirty="0">
                <a:latin typeface="Cambria"/>
                <a:cs typeface="Cambria"/>
              </a:rPr>
              <a:t>ovulation.</a:t>
            </a:r>
            <a:endParaRPr sz="2200">
              <a:latin typeface="Cambria"/>
              <a:cs typeface="Cambria"/>
            </a:endParaRPr>
          </a:p>
          <a:p>
            <a:pPr marL="287020" marR="245110" indent="-274320">
              <a:lnSpc>
                <a:spcPct val="90000"/>
              </a:lnSpc>
              <a:spcBef>
                <a:spcPts val="56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ambria"/>
                <a:cs typeface="Cambria"/>
              </a:rPr>
              <a:t>On entry of a </a:t>
            </a:r>
            <a:r>
              <a:rPr sz="2200" spc="-10" dirty="0">
                <a:latin typeface="Cambria"/>
                <a:cs typeface="Cambria"/>
              </a:rPr>
              <a:t>sperm into the </a:t>
            </a:r>
            <a:r>
              <a:rPr sz="2200" spc="-5" dirty="0">
                <a:latin typeface="Cambria"/>
                <a:cs typeface="Cambria"/>
              </a:rPr>
              <a:t>secondary </a:t>
            </a:r>
            <a:r>
              <a:rPr sz="2200" spc="-10" dirty="0">
                <a:latin typeface="Cambria"/>
                <a:cs typeface="Cambria"/>
              </a:rPr>
              <a:t>oocytes stimulates </a:t>
            </a:r>
            <a:r>
              <a:rPr sz="2200" spc="-5" dirty="0">
                <a:latin typeface="Cambria"/>
                <a:cs typeface="Cambria"/>
              </a:rPr>
              <a:t>it </a:t>
            </a:r>
            <a:r>
              <a:rPr sz="2200" spc="-15" dirty="0">
                <a:latin typeface="Cambria"/>
                <a:cs typeface="Cambria"/>
              </a:rPr>
              <a:t>to  </a:t>
            </a:r>
            <a:r>
              <a:rPr sz="2200" spc="-5" dirty="0">
                <a:latin typeface="Cambria"/>
                <a:cs typeface="Cambria"/>
              </a:rPr>
              <a:t>complete meiosis-II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15" dirty="0">
                <a:latin typeface="Cambria"/>
                <a:cs typeface="Cambria"/>
              </a:rPr>
              <a:t>there </a:t>
            </a:r>
            <a:r>
              <a:rPr sz="2200" spc="-5" dirty="0">
                <a:latin typeface="Cambria"/>
                <a:cs typeface="Cambria"/>
              </a:rPr>
              <a:t>is </a:t>
            </a:r>
            <a:r>
              <a:rPr sz="2200" spc="-10" dirty="0">
                <a:latin typeface="Cambria"/>
                <a:cs typeface="Cambria"/>
              </a:rPr>
              <a:t>formation </a:t>
            </a:r>
            <a:r>
              <a:rPr sz="2200" spc="-5" dirty="0">
                <a:latin typeface="Cambria"/>
                <a:cs typeface="Cambria"/>
              </a:rPr>
              <a:t>of a haploid </a:t>
            </a:r>
            <a:r>
              <a:rPr sz="2200" b="1" spc="-20" dirty="0">
                <a:latin typeface="Cambria"/>
                <a:cs typeface="Cambria"/>
              </a:rPr>
              <a:t>ovum </a:t>
            </a:r>
            <a:r>
              <a:rPr sz="2200" spc="-10" dirty="0">
                <a:latin typeface="Cambria"/>
                <a:cs typeface="Cambria"/>
              </a:rPr>
              <a:t>and  </a:t>
            </a:r>
            <a:r>
              <a:rPr sz="2200" spc="-5" dirty="0">
                <a:latin typeface="Cambria"/>
                <a:cs typeface="Cambria"/>
              </a:rPr>
              <a:t>a </a:t>
            </a:r>
            <a:r>
              <a:rPr sz="2200" b="1" spc="-10" dirty="0">
                <a:latin typeface="Cambria"/>
                <a:cs typeface="Cambria"/>
              </a:rPr>
              <a:t>second polar </a:t>
            </a:r>
            <a:r>
              <a:rPr sz="2200" b="1" spc="-25" dirty="0">
                <a:latin typeface="Cambria"/>
                <a:cs typeface="Cambria"/>
              </a:rPr>
              <a:t>body</a:t>
            </a:r>
            <a:r>
              <a:rPr sz="2200" b="1" spc="40" dirty="0">
                <a:latin typeface="Cambria"/>
                <a:cs typeface="Cambria"/>
              </a:rPr>
              <a:t> </a:t>
            </a:r>
            <a:r>
              <a:rPr sz="2200" b="1" spc="-10" dirty="0">
                <a:latin typeface="Cambria"/>
                <a:cs typeface="Cambria"/>
              </a:rPr>
              <a:t>(n).</a:t>
            </a:r>
            <a:endParaRPr sz="2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2737"/>
            <a:ext cx="67271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0" dirty="0">
                <a:solidFill>
                  <a:srgbClr val="FF0000"/>
                </a:solidFill>
                <a:latin typeface="Cambria"/>
                <a:cs typeface="Cambria"/>
              </a:rPr>
              <a:t>THE MALE </a:t>
            </a:r>
            <a:r>
              <a:rPr sz="3200" b="1" i="0" spc="-10" dirty="0">
                <a:solidFill>
                  <a:srgbClr val="FF0000"/>
                </a:solidFill>
                <a:latin typeface="Cambria"/>
                <a:cs typeface="Cambria"/>
              </a:rPr>
              <a:t>REPRODUCTIVE</a:t>
            </a:r>
            <a:r>
              <a:rPr sz="3200" b="1" i="0" spc="-1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1" i="0" spc="-15" dirty="0">
                <a:solidFill>
                  <a:srgbClr val="FF0000"/>
                </a:solidFill>
                <a:latin typeface="Cambria"/>
                <a:cs typeface="Cambria"/>
              </a:rPr>
              <a:t>SYSTEM</a:t>
            </a:r>
            <a:r>
              <a:rPr sz="3600" b="1" i="0" spc="-15" dirty="0">
                <a:solidFill>
                  <a:srgbClr val="FF0000"/>
                </a:solidFill>
                <a:latin typeface="Cambria"/>
                <a:cs typeface="Cambria"/>
              </a:rPr>
              <a:t>.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58239"/>
            <a:ext cx="4418965" cy="2693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Located in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pelvis</a:t>
            </a:r>
            <a:r>
              <a:rPr sz="2600" spc="-5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region.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Male </a:t>
            </a:r>
            <a:r>
              <a:rPr sz="2600" spc="-15" dirty="0">
                <a:latin typeface="Perpetua"/>
                <a:cs typeface="Perpetua"/>
              </a:rPr>
              <a:t>reproductive </a:t>
            </a:r>
            <a:r>
              <a:rPr sz="2600" spc="-5" dirty="0">
                <a:latin typeface="Perpetua"/>
                <a:cs typeface="Perpetua"/>
              </a:rPr>
              <a:t>system</a:t>
            </a:r>
            <a:r>
              <a:rPr sz="2600" spc="-3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includes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dirty="0">
                <a:latin typeface="Perpetua"/>
                <a:cs typeface="Perpetua"/>
              </a:rPr>
              <a:t>A pair </a:t>
            </a:r>
            <a:r>
              <a:rPr sz="2400" b="1" spc="-10" dirty="0">
                <a:latin typeface="Perpetua"/>
                <a:cs typeface="Perpetua"/>
              </a:rPr>
              <a:t>of</a:t>
            </a:r>
            <a:r>
              <a:rPr sz="2400" b="1" spc="-40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testes.</a:t>
            </a:r>
            <a:endParaRPr sz="24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dirty="0">
                <a:latin typeface="Perpetua"/>
                <a:cs typeface="Perpetua"/>
              </a:rPr>
              <a:t>Accessory</a:t>
            </a:r>
            <a:r>
              <a:rPr sz="2400" b="1" spc="-20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ducts.</a:t>
            </a:r>
            <a:endParaRPr sz="24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dirty="0">
                <a:latin typeface="Perpetua"/>
                <a:cs typeface="Perpetua"/>
              </a:rPr>
              <a:t>Accessory</a:t>
            </a:r>
            <a:r>
              <a:rPr sz="2400" b="1" spc="-20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glands.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57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0" dirty="0">
                <a:latin typeface="Perpetua"/>
                <a:cs typeface="Perpetua"/>
              </a:rPr>
              <a:t>External</a:t>
            </a:r>
            <a:r>
              <a:rPr sz="2600" b="1" spc="-20" dirty="0">
                <a:latin typeface="Perpetua"/>
                <a:cs typeface="Perpetua"/>
              </a:rPr>
              <a:t> </a:t>
            </a:r>
            <a:r>
              <a:rPr sz="2600" b="1" dirty="0">
                <a:latin typeface="Perpetua"/>
                <a:cs typeface="Perpetua"/>
              </a:rPr>
              <a:t>genitalia</a:t>
            </a:r>
            <a:endParaRPr sz="2600">
              <a:latin typeface="Perpetua"/>
              <a:cs typeface="Perpet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3657600"/>
            <a:ext cx="3886200" cy="208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3961"/>
            <a:ext cx="34467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5" dirty="0">
                <a:solidFill>
                  <a:srgbClr val="FF0000"/>
                </a:solidFill>
                <a:latin typeface="Cambria"/>
                <a:cs typeface="Cambria"/>
              </a:rPr>
              <a:t>Menstrual</a:t>
            </a:r>
            <a:r>
              <a:rPr sz="3600" b="1" i="0" spc="-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1" i="0" spc="-20" dirty="0">
                <a:solidFill>
                  <a:srgbClr val="FF0000"/>
                </a:solidFill>
                <a:latin typeface="Cambria"/>
                <a:cs typeface="Cambria"/>
              </a:rPr>
              <a:t>cycle: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71930"/>
            <a:ext cx="7273290" cy="342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325245" indent="-27368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ambria"/>
                <a:cs typeface="Cambria"/>
              </a:rPr>
              <a:t>Reproductive </a:t>
            </a:r>
            <a:r>
              <a:rPr sz="2600" spc="-10" dirty="0">
                <a:latin typeface="Cambria"/>
                <a:cs typeface="Cambria"/>
              </a:rPr>
              <a:t>cycle </a:t>
            </a:r>
            <a:r>
              <a:rPr sz="2600" dirty="0">
                <a:latin typeface="Cambria"/>
                <a:cs typeface="Cambria"/>
              </a:rPr>
              <a:t>of </a:t>
            </a:r>
            <a:r>
              <a:rPr sz="2600" spc="-5" dirty="0">
                <a:latin typeface="Cambria"/>
                <a:cs typeface="Cambria"/>
              </a:rPr>
              <a:t>female primates</a:t>
            </a:r>
            <a:r>
              <a:rPr sz="2600" spc="-11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is  called </a:t>
            </a:r>
            <a:r>
              <a:rPr sz="2600" b="1" spc="-5" dirty="0">
                <a:latin typeface="Cambria"/>
                <a:cs typeface="Cambria"/>
              </a:rPr>
              <a:t>menstrual</a:t>
            </a:r>
            <a:r>
              <a:rPr sz="2600" b="1" spc="-75" dirty="0">
                <a:latin typeface="Cambria"/>
                <a:cs typeface="Cambria"/>
              </a:rPr>
              <a:t> </a:t>
            </a:r>
            <a:r>
              <a:rPr sz="2600" b="1" spc="-15" dirty="0">
                <a:latin typeface="Cambria"/>
                <a:cs typeface="Cambria"/>
              </a:rPr>
              <a:t>cycle.</a:t>
            </a:r>
            <a:endParaRPr sz="2600">
              <a:latin typeface="Cambria"/>
              <a:cs typeface="Cambria"/>
            </a:endParaRPr>
          </a:p>
          <a:p>
            <a:pPr marL="286385" marR="956944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ambria"/>
                <a:cs typeface="Cambria"/>
              </a:rPr>
              <a:t>The first </a:t>
            </a:r>
            <a:r>
              <a:rPr sz="2600" spc="-5" dirty="0">
                <a:latin typeface="Cambria"/>
                <a:cs typeface="Cambria"/>
              </a:rPr>
              <a:t>menstruation begins at puberty </a:t>
            </a:r>
            <a:r>
              <a:rPr sz="2600" dirty="0">
                <a:latin typeface="Cambria"/>
                <a:cs typeface="Cambria"/>
              </a:rPr>
              <a:t>is  called</a:t>
            </a:r>
            <a:r>
              <a:rPr sz="2600" spc="-45" dirty="0">
                <a:latin typeface="Cambria"/>
                <a:cs typeface="Cambria"/>
              </a:rPr>
              <a:t> </a:t>
            </a:r>
            <a:r>
              <a:rPr sz="2600" b="1" spc="-10" dirty="0">
                <a:latin typeface="Cambria"/>
                <a:cs typeface="Cambria"/>
              </a:rPr>
              <a:t>Menarche.</a:t>
            </a:r>
            <a:endParaRPr sz="26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ambria"/>
                <a:cs typeface="Cambria"/>
              </a:rPr>
              <a:t>Menstrual </a:t>
            </a:r>
            <a:r>
              <a:rPr sz="2600" spc="-10" dirty="0">
                <a:latin typeface="Cambria"/>
                <a:cs typeface="Cambria"/>
              </a:rPr>
              <a:t>cycle repeated </a:t>
            </a:r>
            <a:r>
              <a:rPr sz="2600" spc="-5" dirty="0">
                <a:latin typeface="Cambria"/>
                <a:cs typeface="Cambria"/>
              </a:rPr>
              <a:t>at an </a:t>
            </a:r>
            <a:r>
              <a:rPr sz="2600" spc="-25" dirty="0">
                <a:latin typeface="Cambria"/>
                <a:cs typeface="Cambria"/>
              </a:rPr>
              <a:t>average </a:t>
            </a:r>
            <a:r>
              <a:rPr sz="2600" spc="-15" dirty="0">
                <a:latin typeface="Cambria"/>
                <a:cs typeface="Cambria"/>
              </a:rPr>
              <a:t>interval</a:t>
            </a:r>
            <a:r>
              <a:rPr sz="2600" spc="-1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of</a:t>
            </a:r>
            <a:endParaRPr sz="2600">
              <a:latin typeface="Cambria"/>
              <a:cs typeface="Cambr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600" spc="-5" dirty="0">
                <a:latin typeface="Cambria"/>
                <a:cs typeface="Cambria"/>
              </a:rPr>
              <a:t>28/29</a:t>
            </a:r>
            <a:r>
              <a:rPr sz="2600" spc="-30" dirty="0">
                <a:latin typeface="Cambria"/>
                <a:cs typeface="Cambria"/>
              </a:rPr>
              <a:t> </a:t>
            </a:r>
            <a:r>
              <a:rPr sz="2600" spc="-15" dirty="0">
                <a:latin typeface="Cambria"/>
                <a:cs typeface="Cambria"/>
              </a:rPr>
              <a:t>days.</a:t>
            </a:r>
            <a:endParaRPr sz="2600">
              <a:latin typeface="Cambria"/>
              <a:cs typeface="Cambria"/>
            </a:endParaRPr>
          </a:p>
          <a:p>
            <a:pPr marL="286385" marR="9848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ambria"/>
                <a:cs typeface="Cambria"/>
              </a:rPr>
              <a:t>One </a:t>
            </a:r>
            <a:r>
              <a:rPr sz="2600" spc="-10" dirty="0">
                <a:latin typeface="Cambria"/>
                <a:cs typeface="Cambria"/>
              </a:rPr>
              <a:t>ovum </a:t>
            </a:r>
            <a:r>
              <a:rPr sz="2600" dirty="0">
                <a:latin typeface="Cambria"/>
                <a:cs typeface="Cambria"/>
              </a:rPr>
              <a:t>is </a:t>
            </a:r>
            <a:r>
              <a:rPr sz="2600" spc="-5" dirty="0">
                <a:latin typeface="Cambria"/>
                <a:cs typeface="Cambria"/>
              </a:rPr>
              <a:t>released </a:t>
            </a:r>
            <a:r>
              <a:rPr sz="2600" dirty="0">
                <a:latin typeface="Cambria"/>
                <a:cs typeface="Cambria"/>
              </a:rPr>
              <a:t>in </a:t>
            </a:r>
            <a:r>
              <a:rPr sz="2600" spc="-5" dirty="0">
                <a:latin typeface="Cambria"/>
                <a:cs typeface="Cambria"/>
              </a:rPr>
              <a:t>the middle </a:t>
            </a:r>
            <a:r>
              <a:rPr sz="2600" dirty="0">
                <a:latin typeface="Cambria"/>
                <a:cs typeface="Cambria"/>
              </a:rPr>
              <a:t>of</a:t>
            </a:r>
            <a:r>
              <a:rPr sz="2600" spc="-14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each  </a:t>
            </a:r>
            <a:r>
              <a:rPr sz="2600" spc="-5" dirty="0">
                <a:latin typeface="Cambria"/>
                <a:cs typeface="Cambria"/>
              </a:rPr>
              <a:t>menstrual</a:t>
            </a:r>
            <a:r>
              <a:rPr sz="2600" spc="-45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cycle.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0"/>
            <a:ext cx="71158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6295" algn="l"/>
              </a:tabLst>
            </a:pPr>
            <a:r>
              <a:rPr sz="3200" b="1" i="0" spc="-5" dirty="0">
                <a:solidFill>
                  <a:srgbClr val="FF0000"/>
                </a:solidFill>
                <a:latin typeface="Cambria"/>
                <a:cs typeface="Cambria"/>
              </a:rPr>
              <a:t>Menstrual	</a:t>
            </a:r>
            <a:r>
              <a:rPr sz="3200" b="1" i="0" spc="-20" dirty="0">
                <a:solidFill>
                  <a:srgbClr val="FF0000"/>
                </a:solidFill>
                <a:latin typeface="Cambria"/>
                <a:cs typeface="Cambria"/>
              </a:rPr>
              <a:t>cycle </a:t>
            </a:r>
            <a:r>
              <a:rPr sz="3200" b="1" i="0" dirty="0">
                <a:solidFill>
                  <a:srgbClr val="FF0000"/>
                </a:solidFill>
                <a:latin typeface="Cambria"/>
                <a:cs typeface="Cambria"/>
              </a:rPr>
              <a:t>has </a:t>
            </a:r>
            <a:r>
              <a:rPr sz="3200" b="1" i="0" spc="-15" dirty="0">
                <a:solidFill>
                  <a:srgbClr val="FF0000"/>
                </a:solidFill>
                <a:latin typeface="Cambria"/>
                <a:cs typeface="Cambria"/>
              </a:rPr>
              <a:t>following</a:t>
            </a:r>
            <a:r>
              <a:rPr sz="3200" b="1" i="0" spc="-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1" i="0" spc="-5" dirty="0">
                <a:solidFill>
                  <a:srgbClr val="FF0000"/>
                </a:solidFill>
                <a:latin typeface="Cambria"/>
                <a:cs typeface="Cambria"/>
              </a:rPr>
              <a:t>phases: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96339"/>
            <a:ext cx="7567930" cy="42024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ambria"/>
                <a:cs typeface="Cambria"/>
              </a:rPr>
              <a:t>Menstrual</a:t>
            </a:r>
            <a:r>
              <a:rPr sz="2600" b="1" spc="-50" dirty="0">
                <a:latin typeface="Cambria"/>
                <a:cs typeface="Cambria"/>
              </a:rPr>
              <a:t> </a:t>
            </a:r>
            <a:r>
              <a:rPr sz="2600" b="1" spc="-5" dirty="0">
                <a:latin typeface="Cambria"/>
                <a:cs typeface="Cambria"/>
              </a:rPr>
              <a:t>phase:</a:t>
            </a:r>
            <a:endParaRPr sz="26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ambria"/>
                <a:cs typeface="Cambria"/>
              </a:rPr>
              <a:t>1st phase of </a:t>
            </a:r>
            <a:r>
              <a:rPr sz="2600" spc="-5" dirty="0">
                <a:latin typeface="Cambria"/>
                <a:cs typeface="Cambria"/>
              </a:rPr>
              <a:t>menstrual</a:t>
            </a:r>
            <a:r>
              <a:rPr sz="2600" spc="-90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cycle.</a:t>
            </a:r>
            <a:endParaRPr sz="26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ambria"/>
                <a:cs typeface="Cambria"/>
              </a:rPr>
              <a:t>Menstrual flow</a:t>
            </a:r>
            <a:r>
              <a:rPr sz="2600" spc="-6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occurs.</a:t>
            </a:r>
            <a:endParaRPr sz="26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ambria"/>
                <a:cs typeface="Cambria"/>
              </a:rPr>
              <a:t>Lasts </a:t>
            </a:r>
            <a:r>
              <a:rPr sz="2600" spc="-10" dirty="0">
                <a:latin typeface="Cambria"/>
                <a:cs typeface="Cambria"/>
              </a:rPr>
              <a:t>for </a:t>
            </a:r>
            <a:r>
              <a:rPr sz="2600" spc="-5" dirty="0">
                <a:latin typeface="Cambria"/>
                <a:cs typeface="Cambria"/>
              </a:rPr>
              <a:t>3-5</a:t>
            </a:r>
            <a:r>
              <a:rPr sz="2600" spc="-20" dirty="0">
                <a:latin typeface="Cambria"/>
                <a:cs typeface="Cambria"/>
              </a:rPr>
              <a:t> days.</a:t>
            </a:r>
            <a:endParaRPr sz="26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ambria"/>
                <a:cs typeface="Cambria"/>
              </a:rPr>
              <a:t>Breakdown </a:t>
            </a:r>
            <a:r>
              <a:rPr sz="2600" dirty="0">
                <a:latin typeface="Cambria"/>
                <a:cs typeface="Cambria"/>
              </a:rPr>
              <a:t>of endometrial </a:t>
            </a:r>
            <a:r>
              <a:rPr sz="2600" spc="-5" dirty="0">
                <a:latin typeface="Cambria"/>
                <a:cs typeface="Cambria"/>
              </a:rPr>
              <a:t>lining and blood</a:t>
            </a:r>
            <a:r>
              <a:rPr sz="2600" spc="-105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vessel.</a:t>
            </a:r>
            <a:endParaRPr sz="26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ambria"/>
                <a:cs typeface="Cambria"/>
              </a:rPr>
              <a:t>Mucus </a:t>
            </a:r>
            <a:r>
              <a:rPr sz="2600" dirty="0">
                <a:latin typeface="Cambria"/>
                <a:cs typeface="Cambria"/>
              </a:rPr>
              <a:t>and </a:t>
            </a:r>
            <a:r>
              <a:rPr sz="2600" spc="-5" dirty="0">
                <a:latin typeface="Cambria"/>
                <a:cs typeface="Cambria"/>
              </a:rPr>
              <a:t>blood </a:t>
            </a:r>
            <a:r>
              <a:rPr sz="2600" dirty="0">
                <a:latin typeface="Cambria"/>
                <a:cs typeface="Cambria"/>
              </a:rPr>
              <a:t>comes out </a:t>
            </a:r>
            <a:r>
              <a:rPr sz="2600" spc="-10" dirty="0">
                <a:latin typeface="Cambria"/>
                <a:cs typeface="Cambria"/>
              </a:rPr>
              <a:t>through</a:t>
            </a:r>
            <a:r>
              <a:rPr sz="2600" spc="-114" dirty="0">
                <a:latin typeface="Cambria"/>
                <a:cs typeface="Cambria"/>
              </a:rPr>
              <a:t> </a:t>
            </a:r>
            <a:r>
              <a:rPr sz="2600" spc="-15" dirty="0">
                <a:latin typeface="Cambria"/>
                <a:cs typeface="Cambria"/>
              </a:rPr>
              <a:t>vagina.</a:t>
            </a:r>
            <a:endParaRPr sz="2600">
              <a:latin typeface="Cambria"/>
              <a:cs typeface="Cambria"/>
            </a:endParaRPr>
          </a:p>
          <a:p>
            <a:pPr marL="286385" marR="141414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ambria"/>
                <a:cs typeface="Cambria"/>
              </a:rPr>
              <a:t>It </a:t>
            </a:r>
            <a:r>
              <a:rPr sz="2600" dirty="0">
                <a:latin typeface="Cambria"/>
                <a:cs typeface="Cambria"/>
              </a:rPr>
              <a:t>occurs </a:t>
            </a:r>
            <a:r>
              <a:rPr sz="2600" spc="-15" dirty="0">
                <a:latin typeface="Cambria"/>
                <a:cs typeface="Cambria"/>
              </a:rPr>
              <a:t>only </a:t>
            </a:r>
            <a:r>
              <a:rPr sz="2600" spc="-5" dirty="0">
                <a:latin typeface="Cambria"/>
                <a:cs typeface="Cambria"/>
              </a:rPr>
              <a:t>when </a:t>
            </a:r>
            <a:r>
              <a:rPr sz="2600" spc="-10" dirty="0">
                <a:latin typeface="Cambria"/>
                <a:cs typeface="Cambria"/>
              </a:rPr>
              <a:t>ovum </a:t>
            </a:r>
            <a:r>
              <a:rPr sz="2600" spc="-5" dirty="0">
                <a:latin typeface="Cambria"/>
                <a:cs typeface="Cambria"/>
              </a:rPr>
              <a:t>released but</a:t>
            </a:r>
            <a:r>
              <a:rPr sz="2600" spc="-11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no  fertilization.</a:t>
            </a:r>
            <a:endParaRPr sz="26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ambria"/>
                <a:cs typeface="Cambria"/>
              </a:rPr>
              <a:t>Lack of </a:t>
            </a:r>
            <a:r>
              <a:rPr sz="2600" spc="-5" dirty="0">
                <a:latin typeface="Cambria"/>
                <a:cs typeface="Cambria"/>
              </a:rPr>
              <a:t>menstruation </a:t>
            </a:r>
            <a:r>
              <a:rPr sz="2600" dirty="0">
                <a:latin typeface="Cambria"/>
                <a:cs typeface="Cambria"/>
              </a:rPr>
              <a:t>is </a:t>
            </a:r>
            <a:r>
              <a:rPr sz="2600" spc="-5" dirty="0">
                <a:latin typeface="Cambria"/>
                <a:cs typeface="Cambria"/>
              </a:rPr>
              <a:t>the </a:t>
            </a:r>
            <a:r>
              <a:rPr sz="2600" dirty="0">
                <a:latin typeface="Cambria"/>
                <a:cs typeface="Cambria"/>
              </a:rPr>
              <a:t>indication of</a:t>
            </a:r>
            <a:r>
              <a:rPr sz="2600" spc="-70" dirty="0">
                <a:latin typeface="Cambria"/>
                <a:cs typeface="Cambria"/>
              </a:rPr>
              <a:t> </a:t>
            </a:r>
            <a:r>
              <a:rPr sz="2600" spc="-25" dirty="0">
                <a:latin typeface="Cambria"/>
                <a:cs typeface="Cambria"/>
              </a:rPr>
              <a:t>pregnancy.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3172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Follicular</a:t>
            </a:r>
            <a:r>
              <a:rPr sz="3600" b="1" i="0" spc="-110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3600" b="1" i="0" dirty="0">
                <a:solidFill>
                  <a:srgbClr val="FF0000"/>
                </a:solidFill>
                <a:latin typeface="Franklin Gothic Book"/>
                <a:cs typeface="Franklin Gothic Book"/>
              </a:rPr>
              <a:t>phase: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96339"/>
            <a:ext cx="7145020" cy="40493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ambria"/>
                <a:cs typeface="Cambria"/>
              </a:rPr>
              <a:t>Menstrual </a:t>
            </a:r>
            <a:r>
              <a:rPr sz="2600" dirty="0">
                <a:latin typeface="Cambria"/>
                <a:cs typeface="Cambria"/>
              </a:rPr>
              <a:t>phase </a:t>
            </a:r>
            <a:r>
              <a:rPr sz="2600" spc="-10" dirty="0">
                <a:latin typeface="Cambria"/>
                <a:cs typeface="Cambria"/>
              </a:rPr>
              <a:t>followed </a:t>
            </a:r>
            <a:r>
              <a:rPr sz="2600" spc="-20" dirty="0">
                <a:latin typeface="Cambria"/>
                <a:cs typeface="Cambria"/>
              </a:rPr>
              <a:t>by </a:t>
            </a:r>
            <a:r>
              <a:rPr sz="2600" spc="-5" dirty="0">
                <a:latin typeface="Cambria"/>
                <a:cs typeface="Cambria"/>
              </a:rPr>
              <a:t>follicular</a:t>
            </a:r>
            <a:r>
              <a:rPr sz="2600" spc="-11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phase.</a:t>
            </a:r>
            <a:endParaRPr sz="26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ambria"/>
                <a:cs typeface="Cambria"/>
              </a:rPr>
              <a:t>Primary </a:t>
            </a:r>
            <a:r>
              <a:rPr sz="2600" spc="-5" dirty="0">
                <a:latin typeface="Cambria"/>
                <a:cs typeface="Cambria"/>
              </a:rPr>
              <a:t>follicle </a:t>
            </a:r>
            <a:r>
              <a:rPr sz="2600" dirty="0">
                <a:latin typeface="Cambria"/>
                <a:cs typeface="Cambria"/>
              </a:rPr>
              <a:t>becomes </a:t>
            </a:r>
            <a:r>
              <a:rPr sz="2600" spc="-10" dirty="0">
                <a:latin typeface="Cambria"/>
                <a:cs typeface="Cambria"/>
              </a:rPr>
              <a:t>Graafian</a:t>
            </a:r>
            <a:r>
              <a:rPr sz="2600" spc="-9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follicle.</a:t>
            </a:r>
            <a:endParaRPr sz="2600">
              <a:latin typeface="Cambria"/>
              <a:cs typeface="Cambria"/>
            </a:endParaRPr>
          </a:p>
          <a:p>
            <a:pPr marL="286385" marR="106489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ambria"/>
                <a:cs typeface="Cambria"/>
              </a:rPr>
              <a:t>Regeneration </a:t>
            </a:r>
            <a:r>
              <a:rPr sz="2600" spc="-5" dirty="0">
                <a:latin typeface="Cambria"/>
                <a:cs typeface="Cambria"/>
              </a:rPr>
              <a:t>and </a:t>
            </a:r>
            <a:r>
              <a:rPr sz="2600" spc="-15" dirty="0">
                <a:latin typeface="Cambria"/>
                <a:cs typeface="Cambria"/>
              </a:rPr>
              <a:t>proliferation </a:t>
            </a:r>
            <a:r>
              <a:rPr sz="2600" dirty="0">
                <a:latin typeface="Cambria"/>
                <a:cs typeface="Cambria"/>
              </a:rPr>
              <a:t>of </a:t>
            </a:r>
            <a:r>
              <a:rPr sz="2600" spc="-5" dirty="0">
                <a:latin typeface="Cambria"/>
                <a:cs typeface="Cambria"/>
              </a:rPr>
              <a:t>uterine  </a:t>
            </a:r>
            <a:r>
              <a:rPr sz="2600" dirty="0">
                <a:latin typeface="Cambria"/>
                <a:cs typeface="Cambria"/>
              </a:rPr>
              <a:t>endometrium.</a:t>
            </a:r>
            <a:endParaRPr sz="26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ambria"/>
                <a:cs typeface="Cambria"/>
              </a:rPr>
              <a:t>LH </a:t>
            </a:r>
            <a:r>
              <a:rPr sz="2600" spc="-5" dirty="0">
                <a:latin typeface="Cambria"/>
                <a:cs typeface="Cambria"/>
              </a:rPr>
              <a:t>and </a:t>
            </a:r>
            <a:r>
              <a:rPr sz="2600" dirty="0">
                <a:latin typeface="Cambria"/>
                <a:cs typeface="Cambria"/>
              </a:rPr>
              <a:t>FSH </a:t>
            </a:r>
            <a:r>
              <a:rPr sz="2600" spc="-20" dirty="0">
                <a:latin typeface="Cambria"/>
                <a:cs typeface="Cambria"/>
              </a:rPr>
              <a:t>level </a:t>
            </a:r>
            <a:r>
              <a:rPr sz="2600" spc="-5" dirty="0">
                <a:latin typeface="Cambria"/>
                <a:cs typeface="Cambria"/>
              </a:rPr>
              <a:t>increases </a:t>
            </a:r>
            <a:r>
              <a:rPr sz="2600" spc="-15" dirty="0">
                <a:latin typeface="Cambria"/>
                <a:cs typeface="Cambria"/>
              </a:rPr>
              <a:t>gradually </a:t>
            </a:r>
            <a:r>
              <a:rPr sz="2600" dirty="0">
                <a:latin typeface="Cambria"/>
                <a:cs typeface="Cambria"/>
              </a:rPr>
              <a:t>in</a:t>
            </a:r>
            <a:r>
              <a:rPr sz="2600" spc="-2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follicular</a:t>
            </a:r>
            <a:endParaRPr sz="2600">
              <a:latin typeface="Cambria"/>
              <a:cs typeface="Cambr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600" spc="-5" dirty="0">
                <a:latin typeface="Cambria"/>
                <a:cs typeface="Cambria"/>
              </a:rPr>
              <a:t>phase.</a:t>
            </a:r>
            <a:endParaRPr sz="2600">
              <a:latin typeface="Cambria"/>
              <a:cs typeface="Cambria"/>
            </a:endParaRPr>
          </a:p>
          <a:p>
            <a:pPr marL="286385" marR="8445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ambria"/>
                <a:cs typeface="Cambria"/>
              </a:rPr>
              <a:t>Level </a:t>
            </a:r>
            <a:r>
              <a:rPr sz="2600" dirty="0">
                <a:latin typeface="Cambria"/>
                <a:cs typeface="Cambria"/>
              </a:rPr>
              <a:t>of </a:t>
            </a:r>
            <a:r>
              <a:rPr sz="2600" spc="-5" dirty="0">
                <a:latin typeface="Cambria"/>
                <a:cs typeface="Cambria"/>
              </a:rPr>
              <a:t>estrogen increases as </a:t>
            </a:r>
            <a:r>
              <a:rPr sz="2600" dirty="0">
                <a:latin typeface="Cambria"/>
                <a:cs typeface="Cambria"/>
              </a:rPr>
              <a:t>it </a:t>
            </a:r>
            <a:r>
              <a:rPr sz="2600" spc="-5" dirty="0">
                <a:latin typeface="Cambria"/>
                <a:cs typeface="Cambria"/>
              </a:rPr>
              <a:t>is </a:t>
            </a:r>
            <a:r>
              <a:rPr sz="2600" spc="-10" dirty="0">
                <a:latin typeface="Cambria"/>
                <a:cs typeface="Cambria"/>
              </a:rPr>
              <a:t>secreted</a:t>
            </a:r>
            <a:r>
              <a:rPr sz="2600" spc="-95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from  growing</a:t>
            </a:r>
            <a:r>
              <a:rPr sz="2600" spc="-4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follicle.</a:t>
            </a:r>
            <a:endParaRPr sz="26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ambria"/>
                <a:cs typeface="Cambria"/>
              </a:rPr>
              <a:t>It lasts </a:t>
            </a:r>
            <a:r>
              <a:rPr sz="2600" spc="-10" dirty="0">
                <a:latin typeface="Cambria"/>
                <a:cs typeface="Cambria"/>
              </a:rPr>
              <a:t>for </a:t>
            </a:r>
            <a:r>
              <a:rPr sz="2600" dirty="0">
                <a:latin typeface="Cambria"/>
                <a:cs typeface="Cambria"/>
              </a:rPr>
              <a:t>5-13</a:t>
            </a:r>
            <a:r>
              <a:rPr sz="2600" spc="-50" dirty="0">
                <a:latin typeface="Cambria"/>
                <a:cs typeface="Cambria"/>
              </a:rPr>
              <a:t> </a:t>
            </a:r>
            <a:r>
              <a:rPr sz="2600" spc="-20" dirty="0">
                <a:latin typeface="Cambria"/>
                <a:cs typeface="Cambria"/>
              </a:rPr>
              <a:t>days.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3961"/>
            <a:ext cx="35896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10" dirty="0">
                <a:solidFill>
                  <a:srgbClr val="FF0000"/>
                </a:solidFill>
                <a:latin typeface="Cambria"/>
                <a:cs typeface="Cambria"/>
              </a:rPr>
              <a:t>Ovulatory</a:t>
            </a:r>
            <a:r>
              <a:rPr sz="3600" b="1" i="0" spc="-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1" i="0" spc="-5" dirty="0">
                <a:solidFill>
                  <a:srgbClr val="FF0000"/>
                </a:solidFill>
                <a:latin typeface="Cambria"/>
                <a:cs typeface="Cambria"/>
              </a:rPr>
              <a:t>phase: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71930"/>
            <a:ext cx="7543800" cy="2084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415925" indent="-27368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ambria"/>
                <a:cs typeface="Cambria"/>
              </a:rPr>
              <a:t>FSH </a:t>
            </a:r>
            <a:r>
              <a:rPr sz="2600" spc="-5" dirty="0">
                <a:latin typeface="Cambria"/>
                <a:cs typeface="Cambria"/>
              </a:rPr>
              <a:t>and LH attain peak </a:t>
            </a:r>
            <a:r>
              <a:rPr sz="2600" spc="-20" dirty="0">
                <a:latin typeface="Cambria"/>
                <a:cs typeface="Cambria"/>
              </a:rPr>
              <a:t>level </a:t>
            </a:r>
            <a:r>
              <a:rPr sz="2600" dirty="0">
                <a:latin typeface="Cambria"/>
                <a:cs typeface="Cambria"/>
              </a:rPr>
              <a:t>in </a:t>
            </a:r>
            <a:r>
              <a:rPr sz="2600" spc="-5" dirty="0">
                <a:latin typeface="Cambria"/>
                <a:cs typeface="Cambria"/>
              </a:rPr>
              <a:t>this period (14th  </a:t>
            </a:r>
            <a:r>
              <a:rPr sz="2600" spc="-10" dirty="0">
                <a:latin typeface="Cambria"/>
                <a:cs typeface="Cambria"/>
              </a:rPr>
              <a:t>day).</a:t>
            </a:r>
            <a:endParaRPr sz="2600">
              <a:latin typeface="Cambria"/>
              <a:cs typeface="Cambria"/>
            </a:endParaRPr>
          </a:p>
          <a:p>
            <a:pPr marL="286385" marR="508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ambria"/>
                <a:cs typeface="Cambria"/>
              </a:rPr>
              <a:t>This is called </a:t>
            </a:r>
            <a:r>
              <a:rPr sz="2600" b="1" dirty="0">
                <a:latin typeface="Cambria"/>
                <a:cs typeface="Cambria"/>
              </a:rPr>
              <a:t>LH </a:t>
            </a:r>
            <a:r>
              <a:rPr sz="2600" b="1" spc="-5" dirty="0">
                <a:latin typeface="Cambria"/>
                <a:cs typeface="Cambria"/>
              </a:rPr>
              <a:t>surge</a:t>
            </a:r>
            <a:r>
              <a:rPr sz="2600" spc="-5" dirty="0">
                <a:latin typeface="Cambria"/>
                <a:cs typeface="Cambria"/>
              </a:rPr>
              <a:t>, which induces </a:t>
            </a:r>
            <a:r>
              <a:rPr sz="2600" spc="-10" dirty="0">
                <a:latin typeface="Cambria"/>
                <a:cs typeface="Cambria"/>
              </a:rPr>
              <a:t>rupture </a:t>
            </a:r>
            <a:r>
              <a:rPr sz="2600" dirty="0">
                <a:latin typeface="Cambria"/>
                <a:cs typeface="Cambria"/>
              </a:rPr>
              <a:t>of  </a:t>
            </a:r>
            <a:r>
              <a:rPr sz="2600" spc="-10" dirty="0">
                <a:latin typeface="Cambria"/>
                <a:cs typeface="Cambria"/>
              </a:rPr>
              <a:t>Graafian </a:t>
            </a:r>
            <a:r>
              <a:rPr sz="2600" spc="-5" dirty="0">
                <a:latin typeface="Cambria"/>
                <a:cs typeface="Cambria"/>
              </a:rPr>
              <a:t>follicle and release </a:t>
            </a:r>
            <a:r>
              <a:rPr sz="2600" dirty="0">
                <a:latin typeface="Cambria"/>
                <a:cs typeface="Cambria"/>
              </a:rPr>
              <a:t>of </a:t>
            </a:r>
            <a:r>
              <a:rPr sz="2600" spc="-10" dirty="0">
                <a:latin typeface="Cambria"/>
                <a:cs typeface="Cambria"/>
              </a:rPr>
              <a:t>ovum from </a:t>
            </a:r>
            <a:r>
              <a:rPr sz="2600" spc="-5" dirty="0">
                <a:latin typeface="Cambria"/>
                <a:cs typeface="Cambria"/>
              </a:rPr>
              <a:t>the </a:t>
            </a:r>
            <a:r>
              <a:rPr sz="2600" spc="-25" dirty="0">
                <a:latin typeface="Cambria"/>
                <a:cs typeface="Cambria"/>
              </a:rPr>
              <a:t>ovary  </a:t>
            </a:r>
            <a:r>
              <a:rPr sz="2600" dirty="0">
                <a:latin typeface="Cambria"/>
                <a:cs typeface="Cambria"/>
              </a:rPr>
              <a:t>called</a:t>
            </a:r>
            <a:r>
              <a:rPr sz="2600" spc="-45" dirty="0">
                <a:latin typeface="Cambria"/>
                <a:cs typeface="Cambria"/>
              </a:rPr>
              <a:t> </a:t>
            </a:r>
            <a:r>
              <a:rPr sz="2600" b="1" spc="-5" dirty="0">
                <a:latin typeface="Cambria"/>
                <a:cs typeface="Cambria"/>
              </a:rPr>
              <a:t>ovulation.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2625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20" dirty="0">
                <a:solidFill>
                  <a:srgbClr val="FF0000"/>
                </a:solidFill>
                <a:latin typeface="Franklin Gothic Book"/>
                <a:cs typeface="Franklin Gothic Book"/>
              </a:rPr>
              <a:t>Luteal</a:t>
            </a:r>
            <a:r>
              <a:rPr sz="3600" b="1" i="0" spc="-9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3600" b="1" i="0" dirty="0">
                <a:solidFill>
                  <a:srgbClr val="FF0000"/>
                </a:solidFill>
                <a:latin typeface="Franklin Gothic Book"/>
                <a:cs typeface="Franklin Gothic Book"/>
              </a:rPr>
              <a:t>phase</a:t>
            </a:r>
            <a:r>
              <a:rPr sz="3600" b="1" i="0" dirty="0">
                <a:solidFill>
                  <a:srgbClr val="696363"/>
                </a:solidFill>
                <a:latin typeface="Franklin Gothic Book"/>
                <a:cs typeface="Franklin Gothic Book"/>
              </a:rPr>
              <a:t>: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08278"/>
            <a:ext cx="8380730" cy="48761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359410" indent="-274320">
              <a:lnSpc>
                <a:spcPts val="2590"/>
              </a:lnSpc>
              <a:spcBef>
                <a:spcPts val="4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Cambria"/>
                <a:cs typeface="Cambria"/>
              </a:rPr>
              <a:t>Remaining </a:t>
            </a:r>
            <a:r>
              <a:rPr sz="2400" spc="-5" dirty="0">
                <a:latin typeface="Cambria"/>
                <a:cs typeface="Cambria"/>
              </a:rPr>
              <a:t>part </a:t>
            </a:r>
            <a:r>
              <a:rPr sz="2400" dirty="0">
                <a:latin typeface="Cambria"/>
                <a:cs typeface="Cambria"/>
              </a:rPr>
              <a:t>of </a:t>
            </a:r>
            <a:r>
              <a:rPr sz="2400" spc="-10" dirty="0">
                <a:latin typeface="Cambria"/>
                <a:cs typeface="Cambria"/>
              </a:rPr>
              <a:t>Graafian </a:t>
            </a:r>
            <a:r>
              <a:rPr sz="2400" spc="-5" dirty="0">
                <a:latin typeface="Cambria"/>
                <a:cs typeface="Cambria"/>
              </a:rPr>
              <a:t>follicle </a:t>
            </a:r>
            <a:r>
              <a:rPr sz="2400" spc="-10" dirty="0">
                <a:latin typeface="Cambria"/>
                <a:cs typeface="Cambria"/>
              </a:rPr>
              <a:t>transformed into </a:t>
            </a:r>
            <a:r>
              <a:rPr sz="2400" b="1" spc="-10" dirty="0">
                <a:latin typeface="Cambria"/>
                <a:cs typeface="Cambria"/>
              </a:rPr>
              <a:t>corpus  luteum.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2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Cambria"/>
                <a:cs typeface="Cambria"/>
              </a:rPr>
              <a:t>Coupusluteum </a:t>
            </a:r>
            <a:r>
              <a:rPr sz="2400" spc="-10" dirty="0">
                <a:latin typeface="Cambria"/>
                <a:cs typeface="Cambria"/>
              </a:rPr>
              <a:t>produces </a:t>
            </a:r>
            <a:r>
              <a:rPr sz="2400" spc="-5" dirty="0">
                <a:latin typeface="Cambria"/>
                <a:cs typeface="Cambria"/>
              </a:rPr>
              <a:t>large amount </a:t>
            </a:r>
            <a:r>
              <a:rPr sz="2400" dirty="0">
                <a:latin typeface="Cambria"/>
                <a:cs typeface="Cambria"/>
              </a:rPr>
              <a:t>of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b="1" spc="-15" dirty="0">
                <a:latin typeface="Cambria"/>
                <a:cs typeface="Cambria"/>
              </a:rPr>
              <a:t>progesterone.</a:t>
            </a:r>
            <a:endParaRPr sz="2400">
              <a:latin typeface="Cambria"/>
              <a:cs typeface="Cambria"/>
            </a:endParaRPr>
          </a:p>
          <a:p>
            <a:pPr marL="287020" marR="1010285" indent="-274320">
              <a:lnSpc>
                <a:spcPts val="2590"/>
              </a:lnSpc>
              <a:spcBef>
                <a:spcPts val="64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Cambria"/>
                <a:cs typeface="Cambria"/>
              </a:rPr>
              <a:t>Progesterone </a:t>
            </a:r>
            <a:r>
              <a:rPr sz="2400" spc="-5" dirty="0">
                <a:latin typeface="Cambria"/>
                <a:cs typeface="Cambria"/>
              </a:rPr>
              <a:t>maintains the uterine endometrium, and  </a:t>
            </a:r>
            <a:r>
              <a:rPr sz="2400" spc="-10" dirty="0">
                <a:latin typeface="Cambria"/>
                <a:cs typeface="Cambria"/>
              </a:rPr>
              <a:t>prepares </a:t>
            </a:r>
            <a:r>
              <a:rPr sz="2400" dirty="0">
                <a:latin typeface="Cambria"/>
                <a:cs typeface="Cambria"/>
              </a:rPr>
              <a:t>it </a:t>
            </a:r>
            <a:r>
              <a:rPr sz="2400" spc="-10" dirty="0">
                <a:latin typeface="Cambria"/>
                <a:cs typeface="Cambria"/>
              </a:rPr>
              <a:t>for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implantation.</a:t>
            </a:r>
            <a:endParaRPr sz="2400">
              <a:latin typeface="Cambria"/>
              <a:cs typeface="Cambria"/>
            </a:endParaRPr>
          </a:p>
          <a:p>
            <a:pPr marL="287020" marR="5080" indent="-274320">
              <a:lnSpc>
                <a:spcPts val="259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Thickness of </a:t>
            </a:r>
            <a:r>
              <a:rPr sz="2400" spc="-5" dirty="0">
                <a:latin typeface="Cambria"/>
                <a:cs typeface="Cambria"/>
              </a:rPr>
              <a:t>uterine endometrium increase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15" dirty="0">
                <a:latin typeface="Cambria"/>
                <a:cs typeface="Cambria"/>
              </a:rPr>
              <a:t>many </a:t>
            </a:r>
            <a:r>
              <a:rPr sz="2400" spc="-5" dirty="0">
                <a:latin typeface="Cambria"/>
                <a:cs typeface="Cambria"/>
              </a:rPr>
              <a:t>folds, due  </a:t>
            </a:r>
            <a:r>
              <a:rPr sz="2400" spc="-15" dirty="0">
                <a:latin typeface="Cambria"/>
                <a:cs typeface="Cambria"/>
              </a:rPr>
              <a:t>to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proliferation.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ts val="2735"/>
              </a:lnSpc>
              <a:spcBef>
                <a:spcPts val="2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Cambria"/>
                <a:cs typeface="Cambria"/>
              </a:rPr>
              <a:t>If </a:t>
            </a:r>
            <a:r>
              <a:rPr sz="2400" spc="-10" dirty="0">
                <a:latin typeface="Cambria"/>
                <a:cs typeface="Cambria"/>
              </a:rPr>
              <a:t>there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fertilization, corpus </a:t>
            </a:r>
            <a:r>
              <a:rPr sz="2400" spc="-10" dirty="0">
                <a:latin typeface="Cambria"/>
                <a:cs typeface="Cambria"/>
              </a:rPr>
              <a:t>luteum </a:t>
            </a:r>
            <a:r>
              <a:rPr sz="2400" spc="-20" dirty="0">
                <a:latin typeface="Cambria"/>
                <a:cs typeface="Cambria"/>
              </a:rPr>
              <a:t>grows </a:t>
            </a:r>
            <a:r>
              <a:rPr sz="2400" dirty="0">
                <a:latin typeface="Cambria"/>
                <a:cs typeface="Cambria"/>
              </a:rPr>
              <a:t>further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and</a:t>
            </a:r>
            <a:endParaRPr sz="2400">
              <a:latin typeface="Cambria"/>
              <a:cs typeface="Cambria"/>
            </a:endParaRPr>
          </a:p>
          <a:p>
            <a:pPr marL="286385">
              <a:lnSpc>
                <a:spcPts val="2735"/>
              </a:lnSpc>
            </a:pPr>
            <a:r>
              <a:rPr sz="2400" spc="-10" dirty="0">
                <a:latin typeface="Cambria"/>
                <a:cs typeface="Cambria"/>
              </a:rPr>
              <a:t>pregnancy </a:t>
            </a:r>
            <a:r>
              <a:rPr sz="2400" spc="-5" dirty="0">
                <a:latin typeface="Cambria"/>
                <a:cs typeface="Cambria"/>
              </a:rPr>
              <a:t>continued, menstrual </a:t>
            </a:r>
            <a:r>
              <a:rPr sz="2400" spc="-10" dirty="0">
                <a:latin typeface="Cambria"/>
                <a:cs typeface="Cambria"/>
              </a:rPr>
              <a:t>cycle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stopped.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Cambria"/>
                <a:cs typeface="Cambria"/>
              </a:rPr>
              <a:t>In the absence </a:t>
            </a:r>
            <a:r>
              <a:rPr sz="2400" dirty="0">
                <a:latin typeface="Cambria"/>
                <a:cs typeface="Cambria"/>
              </a:rPr>
              <a:t>of </a:t>
            </a:r>
            <a:r>
              <a:rPr sz="2400" spc="-5" dirty="0">
                <a:latin typeface="Cambria"/>
                <a:cs typeface="Cambria"/>
              </a:rPr>
              <a:t>fertilization corpus </a:t>
            </a:r>
            <a:r>
              <a:rPr sz="2400" spc="-10" dirty="0">
                <a:latin typeface="Cambria"/>
                <a:cs typeface="Cambria"/>
              </a:rPr>
              <a:t>luteum</a:t>
            </a:r>
            <a:r>
              <a:rPr sz="2400" spc="-5" dirty="0">
                <a:latin typeface="Cambria"/>
                <a:cs typeface="Cambria"/>
              </a:rPr>
              <a:t> degenerates.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Cambria"/>
                <a:cs typeface="Cambria"/>
              </a:rPr>
              <a:t>Disintegration </a:t>
            </a:r>
            <a:r>
              <a:rPr sz="2400" dirty="0">
                <a:latin typeface="Cambria"/>
                <a:cs typeface="Cambria"/>
              </a:rPr>
              <a:t>of </a:t>
            </a:r>
            <a:r>
              <a:rPr sz="2400" spc="-5" dirty="0">
                <a:latin typeface="Cambria"/>
                <a:cs typeface="Cambria"/>
              </a:rPr>
              <a:t>endometrium leading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menstruation.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ts val="2735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Cambria"/>
                <a:cs typeface="Cambria"/>
              </a:rPr>
              <a:t>Menstrual </a:t>
            </a:r>
            <a:r>
              <a:rPr sz="2400" spc="-10" dirty="0">
                <a:latin typeface="Cambria"/>
                <a:cs typeface="Cambria"/>
              </a:rPr>
              <a:t>cycle </a:t>
            </a:r>
            <a:r>
              <a:rPr sz="2400" dirty="0">
                <a:latin typeface="Cambria"/>
                <a:cs typeface="Cambria"/>
              </a:rPr>
              <a:t>ceases </a:t>
            </a:r>
            <a:r>
              <a:rPr sz="2400" spc="-10" dirty="0">
                <a:latin typeface="Cambria"/>
                <a:cs typeface="Cambria"/>
              </a:rPr>
              <a:t>around </a:t>
            </a:r>
            <a:r>
              <a:rPr sz="2400" dirty="0">
                <a:latin typeface="Cambria"/>
                <a:cs typeface="Cambria"/>
              </a:rPr>
              <a:t>50 </a:t>
            </a:r>
            <a:r>
              <a:rPr sz="2400" spc="-10" dirty="0">
                <a:latin typeface="Cambria"/>
                <a:cs typeface="Cambria"/>
              </a:rPr>
              <a:t>years </a:t>
            </a:r>
            <a:r>
              <a:rPr sz="2400" dirty="0">
                <a:latin typeface="Cambria"/>
                <a:cs typeface="Cambria"/>
              </a:rPr>
              <a:t>of</a:t>
            </a:r>
            <a:r>
              <a:rPr sz="2400" spc="-5" dirty="0">
                <a:latin typeface="Cambria"/>
                <a:cs typeface="Cambria"/>
              </a:rPr>
              <a:t> age,</a:t>
            </a:r>
            <a:endParaRPr sz="2400">
              <a:latin typeface="Cambria"/>
              <a:cs typeface="Cambria"/>
            </a:endParaRPr>
          </a:p>
          <a:p>
            <a:pPr marL="286385">
              <a:lnSpc>
                <a:spcPts val="2735"/>
              </a:lnSpc>
            </a:pPr>
            <a:r>
              <a:rPr sz="2400" dirty="0">
                <a:latin typeface="Cambria"/>
                <a:cs typeface="Cambria"/>
              </a:rPr>
              <a:t>called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menopause.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55536"/>
            <a:ext cx="8001000" cy="5932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68618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25" dirty="0">
                <a:solidFill>
                  <a:srgbClr val="FF0000"/>
                </a:solidFill>
                <a:latin typeface="Franklin Gothic Book"/>
                <a:cs typeface="Franklin Gothic Book"/>
              </a:rPr>
              <a:t>FERTILIZATION </a:t>
            </a:r>
            <a:r>
              <a:rPr sz="3600" b="1" i="0" spc="-5" dirty="0">
                <a:solidFill>
                  <a:srgbClr val="FF0000"/>
                </a:solidFill>
                <a:latin typeface="Franklin Gothic Book"/>
                <a:cs typeface="Franklin Gothic Book"/>
              </a:rPr>
              <a:t>AND</a:t>
            </a:r>
            <a:r>
              <a:rPr sz="3600" b="1" i="0" spc="-80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3600" b="1" i="0" spc="-40" dirty="0">
                <a:solidFill>
                  <a:srgbClr val="FF0000"/>
                </a:solidFill>
                <a:latin typeface="Franklin Gothic Book"/>
                <a:cs typeface="Franklin Gothic Book"/>
              </a:rPr>
              <a:t>IMPLANTATION: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00302"/>
            <a:ext cx="7284720" cy="45770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314960" indent="-273685">
              <a:lnSpc>
                <a:spcPct val="80000"/>
              </a:lnSpc>
              <a:spcBef>
                <a:spcPts val="6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Cambria"/>
                <a:cs typeface="Cambria"/>
              </a:rPr>
              <a:t>During copulation (coitus) </a:t>
            </a:r>
            <a:r>
              <a:rPr sz="2400" dirty="0">
                <a:latin typeface="Cambria"/>
                <a:cs typeface="Cambria"/>
              </a:rPr>
              <a:t>semen is </a:t>
            </a:r>
            <a:r>
              <a:rPr sz="2400" spc="-5" dirty="0">
                <a:latin typeface="Cambria"/>
                <a:cs typeface="Cambria"/>
              </a:rPr>
              <a:t>released </a:t>
            </a:r>
            <a:r>
              <a:rPr sz="2400" spc="-25" dirty="0">
                <a:latin typeface="Cambria"/>
                <a:cs typeface="Cambria"/>
              </a:rPr>
              <a:t>by </a:t>
            </a:r>
            <a:r>
              <a:rPr sz="2400" spc="-5" dirty="0">
                <a:latin typeface="Cambria"/>
                <a:cs typeface="Cambria"/>
              </a:rPr>
              <a:t>the  penis </a:t>
            </a:r>
            <a:r>
              <a:rPr sz="2400" spc="-10" dirty="0">
                <a:latin typeface="Cambria"/>
                <a:cs typeface="Cambria"/>
              </a:rPr>
              <a:t>into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vagina </a:t>
            </a:r>
            <a:r>
              <a:rPr sz="2400" dirty="0">
                <a:latin typeface="Cambria"/>
                <a:cs typeface="Cambria"/>
              </a:rPr>
              <a:t>is called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insemination.</a:t>
            </a:r>
            <a:endParaRPr sz="2400">
              <a:latin typeface="Cambria"/>
              <a:cs typeface="Cambria"/>
            </a:endParaRPr>
          </a:p>
          <a:p>
            <a:pPr marL="286385" marR="216535" indent="-273685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The </a:t>
            </a:r>
            <a:r>
              <a:rPr sz="2400" spc="-5" dirty="0">
                <a:latin typeface="Cambria"/>
                <a:cs typeface="Cambria"/>
              </a:rPr>
              <a:t>motile </a:t>
            </a:r>
            <a:r>
              <a:rPr sz="2400" dirty="0">
                <a:latin typeface="Cambria"/>
                <a:cs typeface="Cambria"/>
              </a:rPr>
              <a:t>sperm </a:t>
            </a:r>
            <a:r>
              <a:rPr sz="2400" spc="-5" dirty="0">
                <a:latin typeface="Cambria"/>
                <a:cs typeface="Cambria"/>
              </a:rPr>
              <a:t>swim </a:t>
            </a:r>
            <a:r>
              <a:rPr sz="2400" spc="-40" dirty="0">
                <a:latin typeface="Cambria"/>
                <a:cs typeface="Cambria"/>
              </a:rPr>
              <a:t>rapidly, </a:t>
            </a:r>
            <a:r>
              <a:rPr sz="2400" spc="-5" dirty="0">
                <a:latin typeface="Cambria"/>
                <a:cs typeface="Cambria"/>
              </a:rPr>
              <a:t>pass </a:t>
            </a:r>
            <a:r>
              <a:rPr sz="2400" spc="-10" dirty="0">
                <a:latin typeface="Cambria"/>
                <a:cs typeface="Cambria"/>
              </a:rPr>
              <a:t>through </a:t>
            </a:r>
            <a:r>
              <a:rPr sz="2400" spc="-5" dirty="0">
                <a:latin typeface="Cambria"/>
                <a:cs typeface="Cambria"/>
              </a:rPr>
              <a:t>cervix,  </a:t>
            </a:r>
            <a:r>
              <a:rPr sz="2400" spc="-10" dirty="0">
                <a:latin typeface="Cambria"/>
                <a:cs typeface="Cambria"/>
              </a:rPr>
              <a:t>uterus </a:t>
            </a:r>
            <a:r>
              <a:rPr sz="2400" spc="-5" dirty="0">
                <a:latin typeface="Cambria"/>
                <a:cs typeface="Cambria"/>
              </a:rPr>
              <a:t>and </a:t>
            </a:r>
            <a:r>
              <a:rPr sz="2400" spc="-10" dirty="0">
                <a:latin typeface="Cambria"/>
                <a:cs typeface="Cambria"/>
              </a:rPr>
              <a:t>finally reach </a:t>
            </a:r>
            <a:r>
              <a:rPr sz="2400" spc="-5" dirty="0">
                <a:latin typeface="Cambria"/>
                <a:cs typeface="Cambria"/>
              </a:rPr>
              <a:t>the junction </a:t>
            </a:r>
            <a:r>
              <a:rPr sz="2400" dirty="0">
                <a:latin typeface="Cambria"/>
                <a:cs typeface="Cambria"/>
              </a:rPr>
              <a:t>of </a:t>
            </a:r>
            <a:r>
              <a:rPr sz="2400" spc="-5" dirty="0">
                <a:latin typeface="Cambria"/>
                <a:cs typeface="Cambria"/>
              </a:rPr>
              <a:t>isthmus and  ampulla</a:t>
            </a:r>
            <a:r>
              <a:rPr sz="2400" b="1" spc="-5" dirty="0">
                <a:latin typeface="Cambria"/>
                <a:cs typeface="Cambria"/>
              </a:rPr>
              <a:t>(ammpullary-isthmic</a:t>
            </a:r>
            <a:r>
              <a:rPr sz="2400" b="1" spc="2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junction).</a:t>
            </a:r>
            <a:endParaRPr sz="2400">
              <a:latin typeface="Cambria"/>
              <a:cs typeface="Cambria"/>
            </a:endParaRPr>
          </a:p>
          <a:p>
            <a:pPr marL="286385" marR="5080" indent="-273685">
              <a:lnSpc>
                <a:spcPts val="231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ovum released from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20" dirty="0">
                <a:latin typeface="Cambria"/>
                <a:cs typeface="Cambria"/>
              </a:rPr>
              <a:t>ovary </a:t>
            </a:r>
            <a:r>
              <a:rPr sz="2400" spc="-5" dirty="0">
                <a:latin typeface="Cambria"/>
                <a:cs typeface="Cambria"/>
              </a:rPr>
              <a:t>also </a:t>
            </a:r>
            <a:r>
              <a:rPr sz="2400" spc="-10" dirty="0">
                <a:latin typeface="Cambria"/>
                <a:cs typeface="Cambria"/>
              </a:rPr>
              <a:t>transported </a:t>
            </a:r>
            <a:r>
              <a:rPr sz="2400" spc="-15" dirty="0">
                <a:latin typeface="Cambria"/>
                <a:cs typeface="Cambria"/>
              </a:rPr>
              <a:t>to  </a:t>
            </a:r>
            <a:r>
              <a:rPr sz="2400" spc="-5" dirty="0">
                <a:latin typeface="Cambria"/>
                <a:cs typeface="Cambria"/>
              </a:rPr>
              <a:t>ampullary isthmic junction </a:t>
            </a:r>
            <a:r>
              <a:rPr sz="2400" spc="-15" dirty="0">
                <a:latin typeface="Cambria"/>
                <a:cs typeface="Cambria"/>
              </a:rPr>
              <a:t>where </a:t>
            </a:r>
            <a:r>
              <a:rPr sz="2400" spc="-5" dirty="0">
                <a:latin typeface="Cambria"/>
                <a:cs typeface="Cambria"/>
              </a:rPr>
              <a:t>fertilization </a:t>
            </a:r>
            <a:r>
              <a:rPr sz="2400" spc="-10" dirty="0">
                <a:latin typeface="Cambria"/>
                <a:cs typeface="Cambria"/>
              </a:rPr>
              <a:t>takes  </a:t>
            </a:r>
            <a:r>
              <a:rPr sz="2400" spc="-5" dirty="0">
                <a:latin typeface="Cambria"/>
                <a:cs typeface="Cambria"/>
              </a:rPr>
              <a:t>place.</a:t>
            </a:r>
            <a:endParaRPr sz="2400">
              <a:latin typeface="Cambria"/>
              <a:cs typeface="Cambria"/>
            </a:endParaRPr>
          </a:p>
          <a:p>
            <a:pPr marL="286385" marR="109220" indent="-273685">
              <a:lnSpc>
                <a:spcPct val="80000"/>
              </a:lnSpc>
              <a:spcBef>
                <a:spcPts val="6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5" dirty="0">
                <a:latin typeface="Cambria"/>
                <a:cs typeface="Cambria"/>
              </a:rPr>
              <a:t>Fertilization only </a:t>
            </a:r>
            <a:r>
              <a:rPr sz="2400" spc="-10" dirty="0">
                <a:latin typeface="Cambria"/>
                <a:cs typeface="Cambria"/>
              </a:rPr>
              <a:t>takes </a:t>
            </a:r>
            <a:r>
              <a:rPr sz="2400" spc="-5" dirty="0">
                <a:latin typeface="Cambria"/>
                <a:cs typeface="Cambria"/>
              </a:rPr>
              <a:t>place </a:t>
            </a:r>
            <a:r>
              <a:rPr sz="2400" dirty="0">
                <a:latin typeface="Cambria"/>
                <a:cs typeface="Cambria"/>
              </a:rPr>
              <a:t>if </a:t>
            </a:r>
            <a:r>
              <a:rPr sz="2400" spc="-5" dirty="0">
                <a:latin typeface="Cambria"/>
                <a:cs typeface="Cambria"/>
              </a:rPr>
              <a:t>both </a:t>
            </a:r>
            <a:r>
              <a:rPr sz="2400" dirty="0">
                <a:latin typeface="Cambria"/>
                <a:cs typeface="Cambria"/>
              </a:rPr>
              <a:t>sperm </a:t>
            </a:r>
            <a:r>
              <a:rPr sz="2400" spc="-5" dirty="0">
                <a:latin typeface="Cambria"/>
                <a:cs typeface="Cambria"/>
              </a:rPr>
              <a:t>and </a:t>
            </a:r>
            <a:r>
              <a:rPr sz="2400" spc="-10" dirty="0">
                <a:latin typeface="Cambria"/>
                <a:cs typeface="Cambria"/>
              </a:rPr>
              <a:t>ovum  reach </a:t>
            </a:r>
            <a:r>
              <a:rPr sz="2400" spc="-5" dirty="0">
                <a:latin typeface="Cambria"/>
                <a:cs typeface="Cambria"/>
              </a:rPr>
              <a:t>ampullary </a:t>
            </a:r>
            <a:r>
              <a:rPr sz="2400" dirty="0">
                <a:latin typeface="Cambria"/>
                <a:cs typeface="Cambria"/>
              </a:rPr>
              <a:t>– </a:t>
            </a:r>
            <a:r>
              <a:rPr sz="2400" spc="-5" dirty="0">
                <a:latin typeface="Cambria"/>
                <a:cs typeface="Cambria"/>
              </a:rPr>
              <a:t>isthmic junction</a:t>
            </a:r>
            <a:r>
              <a:rPr sz="2400" spc="-20" dirty="0">
                <a:latin typeface="Cambria"/>
                <a:cs typeface="Cambria"/>
              </a:rPr>
              <a:t> simultaneously.</a:t>
            </a:r>
            <a:endParaRPr sz="2400">
              <a:latin typeface="Cambria"/>
              <a:cs typeface="Cambria"/>
            </a:endParaRPr>
          </a:p>
          <a:p>
            <a:pPr marL="286385" marR="1156970" indent="-273685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process </a:t>
            </a:r>
            <a:r>
              <a:rPr sz="2400" dirty="0">
                <a:latin typeface="Cambria"/>
                <a:cs typeface="Cambria"/>
              </a:rPr>
              <a:t>of fusion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dirty="0">
                <a:latin typeface="Cambria"/>
                <a:cs typeface="Cambria"/>
              </a:rPr>
              <a:t>a sperm </a:t>
            </a:r>
            <a:r>
              <a:rPr sz="2400" spc="-5" dirty="0">
                <a:latin typeface="Cambria"/>
                <a:cs typeface="Cambria"/>
              </a:rPr>
              <a:t>and </a:t>
            </a:r>
            <a:r>
              <a:rPr sz="2400" spc="-10" dirty="0">
                <a:latin typeface="Cambria"/>
                <a:cs typeface="Cambria"/>
              </a:rPr>
              <a:t>ovum </a:t>
            </a:r>
            <a:r>
              <a:rPr sz="2400" dirty="0">
                <a:latin typeface="Cambria"/>
                <a:cs typeface="Cambria"/>
              </a:rPr>
              <a:t>is  called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fertilization.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ts val="259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Cambria"/>
                <a:cs typeface="Cambria"/>
              </a:rPr>
              <a:t>Acrosome </a:t>
            </a:r>
            <a:r>
              <a:rPr sz="2400" dirty="0">
                <a:latin typeface="Cambria"/>
                <a:cs typeface="Cambria"/>
              </a:rPr>
              <a:t>of sperm </a:t>
            </a:r>
            <a:r>
              <a:rPr sz="2400" spc="-10" dirty="0">
                <a:latin typeface="Cambria"/>
                <a:cs typeface="Cambria"/>
              </a:rPr>
              <a:t>secretes </a:t>
            </a:r>
            <a:r>
              <a:rPr sz="2400" dirty="0">
                <a:latin typeface="Cambria"/>
                <a:cs typeface="Cambria"/>
              </a:rPr>
              <a:t>enzymes </a:t>
            </a:r>
            <a:r>
              <a:rPr sz="2400" spc="-5" dirty="0">
                <a:latin typeface="Cambria"/>
                <a:cs typeface="Cambria"/>
              </a:rPr>
              <a:t>helps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endParaRPr sz="2400">
              <a:latin typeface="Cambria"/>
              <a:cs typeface="Cambria"/>
            </a:endParaRPr>
          </a:p>
          <a:p>
            <a:pPr marL="286385">
              <a:lnSpc>
                <a:spcPts val="2590"/>
              </a:lnSpc>
            </a:pPr>
            <a:r>
              <a:rPr sz="2400" spc="-5" dirty="0">
                <a:latin typeface="Cambria"/>
                <a:cs typeface="Cambria"/>
              </a:rPr>
              <a:t>penetration </a:t>
            </a:r>
            <a:r>
              <a:rPr sz="2400" spc="-10" dirty="0">
                <a:latin typeface="Cambria"/>
                <a:cs typeface="Cambria"/>
              </a:rPr>
              <a:t>into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ovum.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1597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10" dirty="0">
                <a:solidFill>
                  <a:srgbClr val="696363"/>
                </a:solidFill>
                <a:latin typeface="Franklin Gothic Book"/>
                <a:cs typeface="Franklin Gothic Book"/>
              </a:rPr>
              <a:t>CONT…</a:t>
            </a:r>
            <a:endParaRPr sz="4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00302"/>
            <a:ext cx="7421880" cy="42849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95250" indent="-273685">
              <a:lnSpc>
                <a:spcPct val="80000"/>
              </a:lnSpc>
              <a:spcBef>
                <a:spcPts val="6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Cambria"/>
                <a:cs typeface="Cambria"/>
              </a:rPr>
              <a:t>Once </a:t>
            </a:r>
            <a:r>
              <a:rPr sz="2400" dirty="0">
                <a:latin typeface="Cambria"/>
                <a:cs typeface="Cambria"/>
              </a:rPr>
              <a:t>a sperm </a:t>
            </a:r>
            <a:r>
              <a:rPr sz="2400" spc="-5" dirty="0">
                <a:latin typeface="Cambria"/>
                <a:cs typeface="Cambria"/>
              </a:rPr>
              <a:t>comes </a:t>
            </a:r>
            <a:r>
              <a:rPr sz="2400" dirty="0">
                <a:latin typeface="Cambria"/>
                <a:cs typeface="Cambria"/>
              </a:rPr>
              <a:t>contact </a:t>
            </a:r>
            <a:r>
              <a:rPr sz="2400" spc="-5" dirty="0">
                <a:latin typeface="Cambria"/>
                <a:cs typeface="Cambria"/>
              </a:rPr>
              <a:t>with the zonapellucida </a:t>
            </a:r>
            <a:r>
              <a:rPr sz="2400" dirty="0">
                <a:latin typeface="Cambria"/>
                <a:cs typeface="Cambria"/>
              </a:rPr>
              <a:t>of  </a:t>
            </a:r>
            <a:r>
              <a:rPr sz="2400" spc="-10" dirty="0">
                <a:latin typeface="Cambria"/>
                <a:cs typeface="Cambria"/>
              </a:rPr>
              <a:t>ovum </a:t>
            </a:r>
            <a:r>
              <a:rPr sz="2400" spc="-5" dirty="0">
                <a:latin typeface="Cambria"/>
                <a:cs typeface="Cambria"/>
              </a:rPr>
              <a:t>and </a:t>
            </a:r>
            <a:r>
              <a:rPr sz="2400" dirty="0">
                <a:latin typeface="Cambria"/>
                <a:cs typeface="Cambria"/>
              </a:rPr>
              <a:t>induces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dirty="0">
                <a:latin typeface="Cambria"/>
                <a:cs typeface="Cambria"/>
              </a:rPr>
              <a:t>changes in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membrane </a:t>
            </a:r>
            <a:r>
              <a:rPr sz="2400" dirty="0">
                <a:latin typeface="Cambria"/>
                <a:cs typeface="Cambria"/>
              </a:rPr>
              <a:t>that  </a:t>
            </a:r>
            <a:r>
              <a:rPr sz="2400" spc="-10" dirty="0">
                <a:latin typeface="Cambria"/>
                <a:cs typeface="Cambria"/>
              </a:rPr>
              <a:t>blocks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dirty="0">
                <a:latin typeface="Cambria"/>
                <a:cs typeface="Cambria"/>
              </a:rPr>
              <a:t>entry of </a:t>
            </a:r>
            <a:r>
              <a:rPr sz="2400" spc="-5" dirty="0">
                <a:latin typeface="Cambria"/>
                <a:cs typeface="Cambria"/>
              </a:rPr>
              <a:t>additional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sperms.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That </a:t>
            </a:r>
            <a:r>
              <a:rPr sz="2400" spc="-10" dirty="0">
                <a:latin typeface="Cambria"/>
                <a:cs typeface="Cambria"/>
              </a:rPr>
              <a:t>ensures </a:t>
            </a:r>
            <a:r>
              <a:rPr sz="2400" b="1" spc="-10" dirty="0">
                <a:latin typeface="Cambria"/>
                <a:cs typeface="Cambria"/>
              </a:rPr>
              <a:t>monospermy </a:t>
            </a:r>
            <a:r>
              <a:rPr sz="2400" spc="-5" dirty="0">
                <a:latin typeface="Cambria"/>
                <a:cs typeface="Cambria"/>
              </a:rPr>
              <a:t>and </a:t>
            </a:r>
            <a:r>
              <a:rPr sz="2400" spc="-15" dirty="0">
                <a:latin typeface="Cambria"/>
                <a:cs typeface="Cambria"/>
              </a:rPr>
              <a:t>prevents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b="1" spc="-40" dirty="0">
                <a:latin typeface="Cambria"/>
                <a:cs typeface="Cambria"/>
              </a:rPr>
              <a:t>polyspermy.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5" dirty="0">
                <a:latin typeface="Cambria"/>
                <a:cs typeface="Cambria"/>
              </a:rPr>
              <a:t>Only </a:t>
            </a:r>
            <a:r>
              <a:rPr sz="2400" dirty="0">
                <a:latin typeface="Cambria"/>
                <a:cs typeface="Cambria"/>
              </a:rPr>
              <a:t>one sperm </a:t>
            </a:r>
            <a:r>
              <a:rPr sz="2400" spc="-5" dirty="0">
                <a:latin typeface="Cambria"/>
                <a:cs typeface="Cambria"/>
              </a:rPr>
              <a:t>fertilize with </a:t>
            </a:r>
            <a:r>
              <a:rPr sz="2400" dirty="0">
                <a:latin typeface="Cambria"/>
                <a:cs typeface="Cambria"/>
              </a:rPr>
              <a:t>one</a:t>
            </a:r>
            <a:r>
              <a:rPr sz="2400" spc="-9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ovum.</a:t>
            </a:r>
            <a:endParaRPr sz="2400">
              <a:latin typeface="Cambria"/>
              <a:cs typeface="Cambria"/>
            </a:endParaRPr>
          </a:p>
          <a:p>
            <a:pPr marL="286385" marR="621665" indent="-273685" algn="just">
              <a:lnSpc>
                <a:spcPts val="2310"/>
              </a:lnSpc>
              <a:spcBef>
                <a:spcPts val="5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ambria"/>
                <a:cs typeface="Cambria"/>
              </a:rPr>
              <a:t>Entry </a:t>
            </a:r>
            <a:r>
              <a:rPr sz="2400" dirty="0">
                <a:latin typeface="Cambria"/>
                <a:cs typeface="Cambria"/>
              </a:rPr>
              <a:t>of sperm </a:t>
            </a:r>
            <a:r>
              <a:rPr sz="2400" spc="-10" dirty="0">
                <a:latin typeface="Cambria"/>
                <a:cs typeface="Cambria"/>
              </a:rPr>
              <a:t>into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ovum </a:t>
            </a:r>
            <a:r>
              <a:rPr sz="2400" dirty="0">
                <a:latin typeface="Cambria"/>
                <a:cs typeface="Cambria"/>
              </a:rPr>
              <a:t>induces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ovum </a:t>
            </a:r>
            <a:r>
              <a:rPr sz="2400" spc="-15" dirty="0">
                <a:latin typeface="Cambria"/>
                <a:cs typeface="Cambria"/>
              </a:rPr>
              <a:t>to  </a:t>
            </a:r>
            <a:r>
              <a:rPr sz="2400" spc="-10" dirty="0">
                <a:latin typeface="Cambria"/>
                <a:cs typeface="Cambria"/>
              </a:rPr>
              <a:t>complete </a:t>
            </a:r>
            <a:r>
              <a:rPr sz="2400" dirty="0">
                <a:latin typeface="Cambria"/>
                <a:cs typeface="Cambria"/>
              </a:rPr>
              <a:t>its second </a:t>
            </a:r>
            <a:r>
              <a:rPr sz="2400" spc="-5" dirty="0">
                <a:latin typeface="Cambria"/>
                <a:cs typeface="Cambria"/>
              </a:rPr>
              <a:t>meiotic </a:t>
            </a:r>
            <a:r>
              <a:rPr sz="2400" spc="-10" dirty="0">
                <a:latin typeface="Cambria"/>
                <a:cs typeface="Cambria"/>
              </a:rPr>
              <a:t>division </a:t>
            </a:r>
            <a:r>
              <a:rPr sz="2400" dirty="0">
                <a:latin typeface="Cambria"/>
                <a:cs typeface="Cambria"/>
              </a:rPr>
              <a:t>of secondary  </a:t>
            </a:r>
            <a:r>
              <a:rPr sz="2400" spc="-5" dirty="0">
                <a:latin typeface="Cambria"/>
                <a:cs typeface="Cambria"/>
              </a:rPr>
              <a:t>oocyte.</a:t>
            </a:r>
            <a:endParaRPr sz="2400">
              <a:latin typeface="Cambria"/>
              <a:cs typeface="Cambria"/>
            </a:endParaRPr>
          </a:p>
          <a:p>
            <a:pPr marL="286385" marR="1083945" indent="-273685" algn="just">
              <a:lnSpc>
                <a:spcPts val="2300"/>
              </a:lnSpc>
              <a:spcBef>
                <a:spcPts val="59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ambria"/>
                <a:cs typeface="Cambria"/>
              </a:rPr>
              <a:t>Meiosis-II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also unequal cytokinesis resulting  </a:t>
            </a:r>
            <a:r>
              <a:rPr sz="2400" spc="-10" dirty="0">
                <a:latin typeface="Cambria"/>
                <a:cs typeface="Cambria"/>
              </a:rPr>
              <a:t>production </a:t>
            </a:r>
            <a:r>
              <a:rPr sz="2400" dirty="0">
                <a:latin typeface="Cambria"/>
                <a:cs typeface="Cambria"/>
              </a:rPr>
              <a:t>of one </a:t>
            </a:r>
            <a:r>
              <a:rPr sz="2400" spc="-5" dirty="0">
                <a:latin typeface="Cambria"/>
                <a:cs typeface="Cambria"/>
              </a:rPr>
              <a:t>large </a:t>
            </a:r>
            <a:r>
              <a:rPr sz="2400" b="1" spc="-15" dirty="0">
                <a:latin typeface="Cambria"/>
                <a:cs typeface="Cambria"/>
              </a:rPr>
              <a:t>ovum </a:t>
            </a:r>
            <a:r>
              <a:rPr sz="2400" b="1" spc="-5" dirty="0">
                <a:latin typeface="Cambria"/>
                <a:cs typeface="Cambria"/>
              </a:rPr>
              <a:t>(ootid) </a:t>
            </a:r>
            <a:r>
              <a:rPr sz="2400" spc="-5" dirty="0">
                <a:latin typeface="Cambria"/>
                <a:cs typeface="Cambria"/>
              </a:rPr>
              <a:t>and </a:t>
            </a:r>
            <a:r>
              <a:rPr sz="2400" dirty="0">
                <a:latin typeface="Cambria"/>
                <a:cs typeface="Cambria"/>
              </a:rPr>
              <a:t>one  small </a:t>
            </a:r>
            <a:r>
              <a:rPr sz="2400" b="1" spc="-5" dirty="0">
                <a:latin typeface="Cambria"/>
                <a:cs typeface="Cambria"/>
              </a:rPr>
              <a:t>second polar</a:t>
            </a:r>
            <a:r>
              <a:rPr sz="2400" b="1" spc="-30" dirty="0">
                <a:latin typeface="Cambria"/>
                <a:cs typeface="Cambria"/>
              </a:rPr>
              <a:t> </a:t>
            </a:r>
            <a:r>
              <a:rPr sz="2400" b="1" spc="-15" dirty="0">
                <a:latin typeface="Cambria"/>
                <a:cs typeface="Cambria"/>
              </a:rPr>
              <a:t>body</a:t>
            </a:r>
            <a:r>
              <a:rPr sz="2400" spc="-15" dirty="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ts val="2595"/>
              </a:lnSpc>
              <a:spcBef>
                <a:spcPts val="5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Cambria"/>
                <a:cs typeface="Cambria"/>
              </a:rPr>
              <a:t>Haploid nucleus </a:t>
            </a:r>
            <a:r>
              <a:rPr sz="2400" dirty="0">
                <a:latin typeface="Cambria"/>
                <a:cs typeface="Cambria"/>
              </a:rPr>
              <a:t>of sperm fused with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haploid</a:t>
            </a:r>
            <a:endParaRPr sz="2400">
              <a:latin typeface="Cambria"/>
              <a:cs typeface="Cambria"/>
            </a:endParaRPr>
          </a:p>
          <a:p>
            <a:pPr marL="286385">
              <a:lnSpc>
                <a:spcPts val="2595"/>
              </a:lnSpc>
            </a:pPr>
            <a:r>
              <a:rPr sz="2400" spc="-5" dirty="0">
                <a:latin typeface="Cambria"/>
                <a:cs typeface="Cambria"/>
              </a:rPr>
              <a:t>nucleus of </a:t>
            </a:r>
            <a:r>
              <a:rPr sz="2400" spc="-10" dirty="0">
                <a:latin typeface="Cambria"/>
                <a:cs typeface="Cambria"/>
              </a:rPr>
              <a:t>ovum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form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b="1" spc="-5" dirty="0">
                <a:latin typeface="Cambria"/>
                <a:cs typeface="Cambria"/>
              </a:rPr>
              <a:t>diploid</a:t>
            </a:r>
            <a:r>
              <a:rPr sz="2400" b="1" spc="-20" dirty="0">
                <a:latin typeface="Cambria"/>
                <a:cs typeface="Cambria"/>
              </a:rPr>
              <a:t> zygote.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20699"/>
            <a:ext cx="6781800" cy="679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825" y="381000"/>
            <a:ext cx="8132826" cy="5494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1372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u="heavy" spc="-2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</a:rPr>
              <a:t>T</a:t>
            </a:r>
            <a:r>
              <a:rPr sz="3600" b="1" i="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3600" b="1" i="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</a:rPr>
              <a:t>s</a:t>
            </a:r>
            <a:r>
              <a:rPr sz="3600" b="1" i="0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</a:rPr>
              <a:t>t</a:t>
            </a:r>
            <a:r>
              <a:rPr sz="3600" b="1" i="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Franklin Gothic Book"/>
                <a:cs typeface="Franklin Gothic Book"/>
              </a:rPr>
              <a:t>es: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168044"/>
            <a:ext cx="8648065" cy="44100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34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latin typeface="Cambria"/>
                <a:cs typeface="Cambria"/>
              </a:rPr>
              <a:t>Located </a:t>
            </a:r>
            <a:r>
              <a:rPr sz="2200" spc="-5" dirty="0">
                <a:latin typeface="Cambria"/>
                <a:cs typeface="Cambria"/>
              </a:rPr>
              <a:t>outside </a:t>
            </a:r>
            <a:r>
              <a:rPr sz="2200" spc="-10" dirty="0">
                <a:latin typeface="Cambria"/>
                <a:cs typeface="Cambria"/>
              </a:rPr>
              <a:t>the abdominal </a:t>
            </a:r>
            <a:r>
              <a:rPr sz="2200" spc="-15" dirty="0">
                <a:latin typeface="Cambria"/>
                <a:cs typeface="Cambria"/>
              </a:rPr>
              <a:t>cavity </a:t>
            </a:r>
            <a:r>
              <a:rPr sz="2200" spc="-5" dirty="0">
                <a:latin typeface="Cambria"/>
                <a:cs typeface="Cambria"/>
              </a:rPr>
              <a:t>within a pouch called</a:t>
            </a:r>
            <a:r>
              <a:rPr sz="2200" spc="300" dirty="0">
                <a:latin typeface="Cambria"/>
                <a:cs typeface="Cambria"/>
              </a:rPr>
              <a:t> </a:t>
            </a:r>
            <a:r>
              <a:rPr sz="2200" b="1" spc="-15" dirty="0">
                <a:latin typeface="Cambria"/>
                <a:cs typeface="Cambria"/>
              </a:rPr>
              <a:t>scrotum.</a:t>
            </a: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latin typeface="Cambria"/>
                <a:cs typeface="Cambria"/>
              </a:rPr>
              <a:t>Scrotum </a:t>
            </a:r>
            <a:r>
              <a:rPr sz="2200" spc="-15" dirty="0">
                <a:latin typeface="Cambria"/>
                <a:cs typeface="Cambria"/>
              </a:rPr>
              <a:t>provides </a:t>
            </a:r>
            <a:r>
              <a:rPr sz="2200" b="1" spc="-25" dirty="0">
                <a:latin typeface="Cambria"/>
                <a:cs typeface="Cambria"/>
              </a:rPr>
              <a:t>low </a:t>
            </a:r>
            <a:r>
              <a:rPr sz="2200" b="1" spc="-15" dirty="0">
                <a:latin typeface="Cambria"/>
                <a:cs typeface="Cambria"/>
              </a:rPr>
              <a:t>temperature </a:t>
            </a:r>
            <a:r>
              <a:rPr sz="2200" spc="-15" dirty="0">
                <a:latin typeface="Cambria"/>
                <a:cs typeface="Cambria"/>
              </a:rPr>
              <a:t>required for</a:t>
            </a:r>
            <a:r>
              <a:rPr sz="2200" spc="18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spermatogenesis.</a:t>
            </a: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latin typeface="Cambria"/>
                <a:cs typeface="Cambria"/>
              </a:rPr>
              <a:t>Each </a:t>
            </a:r>
            <a:r>
              <a:rPr sz="2200" spc="-5" dirty="0">
                <a:latin typeface="Cambria"/>
                <a:cs typeface="Cambria"/>
              </a:rPr>
              <a:t>testis is </a:t>
            </a:r>
            <a:r>
              <a:rPr sz="2200" spc="-10" dirty="0">
                <a:latin typeface="Cambria"/>
                <a:cs typeface="Cambria"/>
              </a:rPr>
              <a:t>about </a:t>
            </a:r>
            <a:r>
              <a:rPr sz="2200" spc="-5" dirty="0">
                <a:latin typeface="Cambria"/>
                <a:cs typeface="Cambria"/>
              </a:rPr>
              <a:t>4 </a:t>
            </a:r>
            <a:r>
              <a:rPr sz="2200" spc="-15" dirty="0">
                <a:latin typeface="Cambria"/>
                <a:cs typeface="Cambria"/>
              </a:rPr>
              <a:t>to </a:t>
            </a:r>
            <a:r>
              <a:rPr sz="2200" spc="-5" dirty="0">
                <a:latin typeface="Cambria"/>
                <a:cs typeface="Cambria"/>
              </a:rPr>
              <a:t>5 cm length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5" dirty="0">
                <a:latin typeface="Cambria"/>
                <a:cs typeface="Cambria"/>
              </a:rPr>
              <a:t>2 </a:t>
            </a:r>
            <a:r>
              <a:rPr sz="2200" spc="-15" dirty="0">
                <a:latin typeface="Cambria"/>
                <a:cs typeface="Cambria"/>
              </a:rPr>
              <a:t>to </a:t>
            </a:r>
            <a:r>
              <a:rPr sz="2200" spc="-5" dirty="0">
                <a:latin typeface="Cambria"/>
                <a:cs typeface="Cambria"/>
              </a:rPr>
              <a:t>3 cm</a:t>
            </a:r>
            <a:r>
              <a:rPr sz="2200" spc="15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width.</a:t>
            </a: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34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latin typeface="Cambria"/>
                <a:cs typeface="Cambria"/>
              </a:rPr>
              <a:t>Each </a:t>
            </a:r>
            <a:r>
              <a:rPr sz="2200" spc="-5" dirty="0">
                <a:latin typeface="Cambria"/>
                <a:cs typeface="Cambria"/>
              </a:rPr>
              <a:t>testis has </a:t>
            </a:r>
            <a:r>
              <a:rPr sz="2200" spc="-10" dirty="0">
                <a:latin typeface="Cambria"/>
                <a:cs typeface="Cambria"/>
              </a:rPr>
              <a:t>about 250 </a:t>
            </a:r>
            <a:r>
              <a:rPr sz="2200" spc="-5" dirty="0">
                <a:latin typeface="Cambria"/>
                <a:cs typeface="Cambria"/>
              </a:rPr>
              <a:t>compartments called </a:t>
            </a:r>
            <a:r>
              <a:rPr sz="2200" b="1" spc="-5" dirty="0">
                <a:latin typeface="Cambria"/>
                <a:cs typeface="Cambria"/>
              </a:rPr>
              <a:t>testicular</a:t>
            </a:r>
            <a:r>
              <a:rPr sz="2200" b="1" spc="165" dirty="0">
                <a:latin typeface="Cambria"/>
                <a:cs typeface="Cambria"/>
              </a:rPr>
              <a:t> </a:t>
            </a:r>
            <a:r>
              <a:rPr sz="2200" b="1" spc="-10" dirty="0">
                <a:latin typeface="Cambria"/>
                <a:cs typeface="Cambria"/>
              </a:rPr>
              <a:t>lobules</a:t>
            </a:r>
            <a:r>
              <a:rPr sz="2200" spc="-10" dirty="0">
                <a:latin typeface="Cambria"/>
                <a:cs typeface="Cambria"/>
              </a:rPr>
              <a:t>.</a:t>
            </a: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latin typeface="Cambria"/>
                <a:cs typeface="Cambria"/>
              </a:rPr>
              <a:t>Each </a:t>
            </a:r>
            <a:r>
              <a:rPr sz="2200" spc="-5" dirty="0">
                <a:latin typeface="Cambria"/>
                <a:cs typeface="Cambria"/>
              </a:rPr>
              <a:t>lobule contains one </a:t>
            </a:r>
            <a:r>
              <a:rPr sz="2200" spc="-15" dirty="0">
                <a:latin typeface="Cambria"/>
                <a:cs typeface="Cambria"/>
              </a:rPr>
              <a:t>to three </a:t>
            </a:r>
            <a:r>
              <a:rPr sz="2200" spc="-10" dirty="0">
                <a:latin typeface="Cambria"/>
                <a:cs typeface="Cambria"/>
              </a:rPr>
              <a:t>seminiferous</a:t>
            </a:r>
            <a:r>
              <a:rPr sz="2200" spc="12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tubules.</a:t>
            </a: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34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5" dirty="0">
                <a:latin typeface="Cambria"/>
                <a:cs typeface="Cambria"/>
              </a:rPr>
              <a:t>Seminiferous </a:t>
            </a:r>
            <a:r>
              <a:rPr sz="2200" spc="-10" dirty="0">
                <a:latin typeface="Cambria"/>
                <a:cs typeface="Cambria"/>
              </a:rPr>
              <a:t>tubules lined </a:t>
            </a:r>
            <a:r>
              <a:rPr sz="2200" spc="-25" dirty="0">
                <a:latin typeface="Cambria"/>
                <a:cs typeface="Cambria"/>
              </a:rPr>
              <a:t>by </a:t>
            </a:r>
            <a:r>
              <a:rPr sz="2200" b="1" spc="-10" dirty="0">
                <a:latin typeface="Cambria"/>
                <a:cs typeface="Cambria"/>
              </a:rPr>
              <a:t>male germ cells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b="1" spc="-10" dirty="0">
                <a:latin typeface="Cambria"/>
                <a:cs typeface="Cambria"/>
              </a:rPr>
              <a:t>Sertoli</a:t>
            </a:r>
            <a:r>
              <a:rPr sz="2200" b="1" spc="254" dirty="0">
                <a:latin typeface="Cambria"/>
                <a:cs typeface="Cambria"/>
              </a:rPr>
              <a:t> </a:t>
            </a:r>
            <a:r>
              <a:rPr sz="2200" b="1" spc="-10" dirty="0">
                <a:latin typeface="Cambria"/>
                <a:cs typeface="Cambria"/>
              </a:rPr>
              <a:t>cells.</a:t>
            </a: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latin typeface="Cambria"/>
                <a:cs typeface="Cambria"/>
              </a:rPr>
              <a:t>Male germ </a:t>
            </a:r>
            <a:r>
              <a:rPr sz="2200" spc="-5" dirty="0">
                <a:latin typeface="Cambria"/>
                <a:cs typeface="Cambria"/>
              </a:rPr>
              <a:t>cell </a:t>
            </a:r>
            <a:r>
              <a:rPr sz="2200" spc="-10" dirty="0">
                <a:latin typeface="Cambria"/>
                <a:cs typeface="Cambria"/>
              </a:rPr>
              <a:t>undergoes </a:t>
            </a:r>
            <a:r>
              <a:rPr sz="2200" b="1" spc="-10" dirty="0">
                <a:latin typeface="Cambria"/>
                <a:cs typeface="Cambria"/>
              </a:rPr>
              <a:t>meiosis </a:t>
            </a:r>
            <a:r>
              <a:rPr sz="2200" spc="-10" dirty="0">
                <a:latin typeface="Cambria"/>
                <a:cs typeface="Cambria"/>
              </a:rPr>
              <a:t>and produce</a:t>
            </a:r>
            <a:r>
              <a:rPr sz="2200" spc="185" dirty="0">
                <a:latin typeface="Cambria"/>
                <a:cs typeface="Cambria"/>
              </a:rPr>
              <a:t> </a:t>
            </a:r>
            <a:r>
              <a:rPr sz="2200" b="1" spc="-10" dirty="0">
                <a:latin typeface="Cambria"/>
                <a:cs typeface="Cambria"/>
              </a:rPr>
              <a:t>sperm.</a:t>
            </a: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latin typeface="Cambria"/>
                <a:cs typeface="Cambria"/>
              </a:rPr>
              <a:t>Sertoli </a:t>
            </a:r>
            <a:r>
              <a:rPr sz="2200" spc="-5" dirty="0">
                <a:latin typeface="Cambria"/>
                <a:cs typeface="Cambria"/>
              </a:rPr>
              <a:t>cells </a:t>
            </a:r>
            <a:r>
              <a:rPr sz="2200" spc="-15" dirty="0">
                <a:latin typeface="Cambria"/>
                <a:cs typeface="Cambria"/>
              </a:rPr>
              <a:t>provide </a:t>
            </a:r>
            <a:r>
              <a:rPr sz="2200" b="1" spc="-10" dirty="0">
                <a:latin typeface="Cambria"/>
                <a:cs typeface="Cambria"/>
              </a:rPr>
              <a:t>nutrition </a:t>
            </a:r>
            <a:r>
              <a:rPr sz="2200" spc="-15" dirty="0">
                <a:latin typeface="Cambria"/>
                <a:cs typeface="Cambria"/>
              </a:rPr>
              <a:t>to </a:t>
            </a:r>
            <a:r>
              <a:rPr sz="2200" spc="-5" dirty="0">
                <a:latin typeface="Cambria"/>
                <a:cs typeface="Cambria"/>
              </a:rPr>
              <a:t>the germ cell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5" dirty="0">
                <a:latin typeface="Cambria"/>
                <a:cs typeface="Cambria"/>
              </a:rPr>
              <a:t>the</a:t>
            </a:r>
            <a:r>
              <a:rPr sz="2200" spc="21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sperm.</a:t>
            </a:r>
            <a:endParaRPr sz="2200">
              <a:latin typeface="Cambria"/>
              <a:cs typeface="Cambria"/>
            </a:endParaRPr>
          </a:p>
          <a:p>
            <a:pPr marL="287020" marR="5080" indent="-274320">
              <a:lnSpc>
                <a:spcPts val="2380"/>
              </a:lnSpc>
              <a:spcBef>
                <a:spcPts val="6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ambria"/>
                <a:cs typeface="Cambria"/>
              </a:rPr>
              <a:t>In </a:t>
            </a:r>
            <a:r>
              <a:rPr sz="2200" spc="-10" dirty="0">
                <a:latin typeface="Cambria"/>
                <a:cs typeface="Cambria"/>
              </a:rPr>
              <a:t>between the seminiferous tubule </a:t>
            </a:r>
            <a:r>
              <a:rPr sz="2200" spc="-15" dirty="0">
                <a:latin typeface="Cambria"/>
                <a:cs typeface="Cambria"/>
              </a:rPr>
              <a:t>there </a:t>
            </a:r>
            <a:r>
              <a:rPr sz="2200" spc="-5" dirty="0">
                <a:latin typeface="Cambria"/>
                <a:cs typeface="Cambria"/>
              </a:rPr>
              <a:t>is </a:t>
            </a:r>
            <a:r>
              <a:rPr sz="2200" b="1" spc="-5" dirty="0">
                <a:latin typeface="Cambria"/>
                <a:cs typeface="Cambria"/>
              </a:rPr>
              <a:t>interstitial </a:t>
            </a:r>
            <a:r>
              <a:rPr sz="2200" b="1" spc="-10" dirty="0">
                <a:latin typeface="Cambria"/>
                <a:cs typeface="Cambria"/>
              </a:rPr>
              <a:t>cell </a:t>
            </a:r>
            <a:r>
              <a:rPr sz="2200" spc="-5" dirty="0">
                <a:latin typeface="Cambria"/>
                <a:cs typeface="Cambria"/>
              </a:rPr>
              <a:t>or </a:t>
            </a:r>
            <a:r>
              <a:rPr sz="2200" b="1" spc="-25" dirty="0">
                <a:latin typeface="Cambria"/>
                <a:cs typeface="Cambria"/>
              </a:rPr>
              <a:t>Leydig  </a:t>
            </a:r>
            <a:r>
              <a:rPr sz="2200" b="1" spc="-10" dirty="0">
                <a:latin typeface="Cambria"/>
                <a:cs typeface="Cambria"/>
              </a:rPr>
              <a:t>cell.</a:t>
            </a: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ts val="2510"/>
              </a:lnSpc>
              <a:spcBef>
                <a:spcPts val="29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20" dirty="0">
                <a:latin typeface="Cambria"/>
                <a:cs typeface="Cambria"/>
              </a:rPr>
              <a:t>Leydig </a:t>
            </a:r>
            <a:r>
              <a:rPr sz="2200" spc="-5" dirty="0">
                <a:latin typeface="Cambria"/>
                <a:cs typeface="Cambria"/>
              </a:rPr>
              <a:t>cells </a:t>
            </a:r>
            <a:r>
              <a:rPr sz="2200" spc="-10" dirty="0">
                <a:latin typeface="Cambria"/>
                <a:cs typeface="Cambria"/>
              </a:rPr>
              <a:t>produce testicular</a:t>
            </a:r>
            <a:r>
              <a:rPr sz="2200" spc="114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hormones</a:t>
            </a:r>
            <a:endParaRPr sz="2200">
              <a:latin typeface="Cambria"/>
              <a:cs typeface="Cambria"/>
            </a:endParaRPr>
          </a:p>
          <a:p>
            <a:pPr marL="286385">
              <a:lnSpc>
                <a:spcPts val="2510"/>
              </a:lnSpc>
            </a:pPr>
            <a:r>
              <a:rPr sz="2200" spc="-5" dirty="0">
                <a:latin typeface="Cambria"/>
                <a:cs typeface="Cambria"/>
              </a:rPr>
              <a:t>called </a:t>
            </a:r>
            <a:r>
              <a:rPr sz="2200" b="1" spc="-15" dirty="0">
                <a:latin typeface="Cambria"/>
                <a:cs typeface="Cambria"/>
              </a:rPr>
              <a:t>androgen</a:t>
            </a:r>
            <a:r>
              <a:rPr sz="2200" b="1" spc="30" dirty="0">
                <a:latin typeface="Cambria"/>
                <a:cs typeface="Cambria"/>
              </a:rPr>
              <a:t> </a:t>
            </a:r>
            <a:r>
              <a:rPr sz="2200" b="1" spc="-15" dirty="0">
                <a:latin typeface="Cambria"/>
                <a:cs typeface="Cambria"/>
              </a:rPr>
              <a:t>(testosterone).</a:t>
            </a:r>
            <a:endParaRPr sz="2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4602"/>
            <a:ext cx="8049895" cy="44069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5416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10" dirty="0">
                <a:latin typeface="Perpetua"/>
                <a:cs typeface="Perpetua"/>
              </a:rPr>
              <a:t>zygote </a:t>
            </a:r>
            <a:r>
              <a:rPr sz="2400" spc="-5" dirty="0">
                <a:latin typeface="Perpetua"/>
                <a:cs typeface="Perpetua"/>
              </a:rPr>
              <a:t>undergoes </a:t>
            </a:r>
            <a:r>
              <a:rPr sz="2400" dirty="0">
                <a:latin typeface="Perpetua"/>
                <a:cs typeface="Perpetua"/>
              </a:rPr>
              <a:t>a </a:t>
            </a:r>
            <a:r>
              <a:rPr sz="2400" spc="0" dirty="0">
                <a:latin typeface="Perpetua"/>
                <a:cs typeface="Perpetua"/>
              </a:rPr>
              <a:t>series </a:t>
            </a:r>
            <a:r>
              <a:rPr sz="2400" spc="-5" dirty="0">
                <a:latin typeface="Perpetua"/>
                <a:cs typeface="Perpetua"/>
              </a:rPr>
              <a:t>of mitotic </a:t>
            </a:r>
            <a:r>
              <a:rPr sz="2400" dirty="0">
                <a:latin typeface="Perpetua"/>
                <a:cs typeface="Perpetua"/>
              </a:rPr>
              <a:t>cell </a:t>
            </a:r>
            <a:r>
              <a:rPr sz="2400" spc="-5" dirty="0">
                <a:latin typeface="Perpetua"/>
                <a:cs typeface="Perpetua"/>
              </a:rPr>
              <a:t>divisions </a:t>
            </a:r>
            <a:r>
              <a:rPr sz="2400" dirty="0">
                <a:latin typeface="Perpetua"/>
                <a:cs typeface="Perpetua"/>
              </a:rPr>
              <a:t>called</a:t>
            </a:r>
            <a:r>
              <a:rPr sz="2400" spc="-45" dirty="0">
                <a:latin typeface="Perpetua"/>
                <a:cs typeface="Perpetua"/>
              </a:rPr>
              <a:t> </a:t>
            </a:r>
            <a:r>
              <a:rPr sz="2400" b="1" i="1" spc="-40" dirty="0">
                <a:latin typeface="Perpetua"/>
                <a:cs typeface="Perpetua"/>
              </a:rPr>
              <a:t>cleavage</a:t>
            </a:r>
            <a:r>
              <a:rPr sz="2400" spc="-40" dirty="0">
                <a:latin typeface="Perpetua"/>
                <a:cs typeface="Perpetua"/>
              </a:rPr>
              <a:t>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stages of </a:t>
            </a:r>
            <a:r>
              <a:rPr sz="2400" spc="-10" dirty="0">
                <a:latin typeface="Perpetua"/>
                <a:cs typeface="Perpetua"/>
              </a:rPr>
              <a:t>development</a:t>
            </a:r>
            <a:r>
              <a:rPr sz="2400" spc="-3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are:</a:t>
            </a:r>
            <a:endParaRPr sz="2400">
              <a:latin typeface="Perpetua"/>
              <a:cs typeface="Perpet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i="1" spc="-5" dirty="0">
                <a:latin typeface="Arial"/>
                <a:cs typeface="Arial"/>
              </a:rPr>
              <a:t>Fertilized ovum</a:t>
            </a:r>
            <a:r>
              <a:rPr sz="2400" b="1" i="1" spc="-4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(zygote)</a:t>
            </a:r>
            <a:endParaRPr sz="24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489"/>
              </a:spcBef>
            </a:pPr>
            <a:r>
              <a:rPr sz="2500" b="1" i="1" spc="-15" dirty="0">
                <a:latin typeface="Wingdings"/>
                <a:cs typeface="Wingdings"/>
              </a:rPr>
              <a:t></a:t>
            </a:r>
            <a:r>
              <a:rPr sz="2400" b="1" i="1" spc="-15" dirty="0">
                <a:latin typeface="Arial"/>
                <a:cs typeface="Arial"/>
              </a:rPr>
              <a:t>2-cell</a:t>
            </a:r>
            <a:r>
              <a:rPr sz="2400" b="1" i="1" spc="-4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stage</a:t>
            </a:r>
            <a:endParaRPr sz="2400">
              <a:latin typeface="Arial"/>
              <a:cs typeface="Arial"/>
            </a:endParaRPr>
          </a:p>
          <a:p>
            <a:pPr marR="573405" algn="ctr">
              <a:lnSpc>
                <a:spcPct val="100000"/>
              </a:lnSpc>
              <a:spcBef>
                <a:spcPts val="480"/>
              </a:spcBef>
            </a:pPr>
            <a:r>
              <a:rPr sz="2500" b="1" i="1" spc="-15" dirty="0">
                <a:latin typeface="Wingdings"/>
                <a:cs typeface="Wingdings"/>
              </a:rPr>
              <a:t></a:t>
            </a:r>
            <a:r>
              <a:rPr sz="2400" b="1" i="1" spc="-15" dirty="0">
                <a:latin typeface="Arial"/>
                <a:cs typeface="Arial"/>
              </a:rPr>
              <a:t>4-cell</a:t>
            </a:r>
            <a:r>
              <a:rPr sz="2400" b="1" i="1" spc="-4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stage</a:t>
            </a:r>
            <a:endParaRPr sz="2400">
              <a:latin typeface="Arial"/>
              <a:cs typeface="Arial"/>
            </a:endParaRPr>
          </a:p>
          <a:p>
            <a:pPr marL="3670935">
              <a:lnSpc>
                <a:spcPct val="100000"/>
              </a:lnSpc>
              <a:spcBef>
                <a:spcPts val="480"/>
              </a:spcBef>
            </a:pPr>
            <a:r>
              <a:rPr sz="2500" b="1" i="1" spc="-15" dirty="0">
                <a:latin typeface="Wingdings"/>
                <a:cs typeface="Wingdings"/>
              </a:rPr>
              <a:t></a:t>
            </a:r>
            <a:r>
              <a:rPr sz="2400" b="1" i="1" spc="-15" dirty="0">
                <a:latin typeface="Arial"/>
                <a:cs typeface="Arial"/>
              </a:rPr>
              <a:t>8-cell</a:t>
            </a:r>
            <a:r>
              <a:rPr sz="2400" b="1" i="1" spc="-4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stage</a:t>
            </a:r>
            <a:endParaRPr sz="2400">
              <a:latin typeface="Arial"/>
              <a:cs typeface="Arial"/>
            </a:endParaRPr>
          </a:p>
          <a:p>
            <a:pPr marL="4585335">
              <a:lnSpc>
                <a:spcPct val="100000"/>
              </a:lnSpc>
              <a:spcBef>
                <a:spcPts val="480"/>
              </a:spcBef>
            </a:pPr>
            <a:r>
              <a:rPr sz="2500" b="1" i="1" spc="-20" dirty="0">
                <a:latin typeface="Wingdings"/>
                <a:cs typeface="Wingdings"/>
              </a:rPr>
              <a:t></a:t>
            </a:r>
            <a:r>
              <a:rPr sz="2400" b="1" i="1" spc="-20" dirty="0">
                <a:latin typeface="Arial"/>
                <a:cs typeface="Arial"/>
              </a:rPr>
              <a:t>Morula</a:t>
            </a:r>
            <a:endParaRPr sz="2400">
              <a:latin typeface="Arial"/>
              <a:cs typeface="Arial"/>
            </a:endParaRPr>
          </a:p>
          <a:p>
            <a:pPr marR="1056005" algn="r">
              <a:lnSpc>
                <a:spcPts val="2940"/>
              </a:lnSpc>
              <a:spcBef>
                <a:spcPts val="484"/>
              </a:spcBef>
            </a:pPr>
            <a:r>
              <a:rPr sz="2500" b="1" i="1" spc="-95" dirty="0">
                <a:latin typeface="Wingdings"/>
                <a:cs typeface="Wingdings"/>
              </a:rPr>
              <a:t></a:t>
            </a:r>
            <a:r>
              <a:rPr sz="2400" b="1" i="1" dirty="0">
                <a:latin typeface="Arial"/>
                <a:cs typeface="Arial"/>
              </a:rPr>
              <a:t>Bla</a:t>
            </a:r>
            <a:r>
              <a:rPr sz="2400" b="1" i="1" spc="-10" dirty="0">
                <a:latin typeface="Arial"/>
                <a:cs typeface="Arial"/>
              </a:rPr>
              <a:t>s</a:t>
            </a:r>
            <a:r>
              <a:rPr sz="2400" b="1" i="1" dirty="0">
                <a:latin typeface="Arial"/>
                <a:cs typeface="Arial"/>
              </a:rPr>
              <a:t>tula</a:t>
            </a:r>
            <a:endParaRPr sz="2400">
              <a:latin typeface="Arial"/>
              <a:cs typeface="Arial"/>
            </a:endParaRPr>
          </a:p>
          <a:p>
            <a:pPr marR="8255" algn="r">
              <a:lnSpc>
                <a:spcPts val="2940"/>
              </a:lnSpc>
            </a:pPr>
            <a:r>
              <a:rPr sz="2500" b="1" i="1" spc="-100" dirty="0">
                <a:latin typeface="Wingdings"/>
                <a:cs typeface="Wingdings"/>
              </a:rPr>
              <a:t>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Gastrula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81000"/>
            <a:ext cx="82296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12" y="188912"/>
            <a:ext cx="8639175" cy="604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36468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20" dirty="0">
                <a:solidFill>
                  <a:srgbClr val="FF0000"/>
                </a:solidFill>
                <a:latin typeface="Franklin Gothic Book"/>
                <a:cs typeface="Franklin Gothic Book"/>
              </a:rPr>
              <a:t>Sex</a:t>
            </a:r>
            <a:r>
              <a:rPr sz="3600" b="1" i="0" spc="-5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3600" b="1" i="0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determination</a:t>
            </a:r>
            <a:r>
              <a:rPr sz="3600" i="0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: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9925"/>
            <a:ext cx="7524750" cy="45154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6385" marR="5080" indent="-273685">
              <a:lnSpc>
                <a:spcPts val="2380"/>
              </a:lnSpc>
              <a:spcBef>
                <a:spcPts val="39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5" dirty="0">
                <a:latin typeface="Cambria"/>
                <a:cs typeface="Cambria"/>
              </a:rPr>
              <a:t>Sex </a:t>
            </a:r>
            <a:r>
              <a:rPr sz="2200" spc="-5" dirty="0">
                <a:latin typeface="Cambria"/>
                <a:cs typeface="Cambria"/>
              </a:rPr>
              <a:t>of a </a:t>
            </a:r>
            <a:r>
              <a:rPr sz="2200" spc="-15" dirty="0">
                <a:latin typeface="Cambria"/>
                <a:cs typeface="Cambria"/>
              </a:rPr>
              <a:t>baby </a:t>
            </a:r>
            <a:r>
              <a:rPr sz="2200" spc="-5" dirty="0">
                <a:latin typeface="Cambria"/>
                <a:cs typeface="Cambria"/>
              </a:rPr>
              <a:t>has </a:t>
            </a:r>
            <a:r>
              <a:rPr sz="2200" spc="-10" dirty="0">
                <a:latin typeface="Cambria"/>
                <a:cs typeface="Cambria"/>
              </a:rPr>
              <a:t>been </a:t>
            </a:r>
            <a:r>
              <a:rPr sz="2200" spc="-5" dirty="0">
                <a:latin typeface="Cambria"/>
                <a:cs typeface="Cambria"/>
              </a:rPr>
              <a:t>decided during fertilization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5" dirty="0">
                <a:latin typeface="Cambria"/>
                <a:cs typeface="Cambria"/>
              </a:rPr>
              <a:t>in </a:t>
            </a:r>
            <a:r>
              <a:rPr sz="2200" spc="-10" dirty="0">
                <a:latin typeface="Cambria"/>
                <a:cs typeface="Cambria"/>
              </a:rPr>
              <a:t>the  </a:t>
            </a:r>
            <a:r>
              <a:rPr sz="2200" spc="-15" dirty="0">
                <a:latin typeface="Cambria"/>
                <a:cs typeface="Cambria"/>
              </a:rPr>
              <a:t>zygote.</a:t>
            </a:r>
            <a:endParaRPr sz="2200">
              <a:latin typeface="Cambria"/>
              <a:cs typeface="Cambria"/>
            </a:endParaRPr>
          </a:p>
          <a:p>
            <a:pPr marL="286385" indent="-273685">
              <a:lnSpc>
                <a:spcPts val="2510"/>
              </a:lnSpc>
              <a:spcBef>
                <a:spcPts val="30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5" dirty="0">
                <a:latin typeface="Cambria"/>
                <a:cs typeface="Cambria"/>
              </a:rPr>
              <a:t>Sex </a:t>
            </a:r>
            <a:r>
              <a:rPr sz="2200" spc="-5" dirty="0">
                <a:latin typeface="Cambria"/>
                <a:cs typeface="Cambria"/>
              </a:rPr>
              <a:t>is </a:t>
            </a:r>
            <a:r>
              <a:rPr sz="2200" spc="-10" dirty="0">
                <a:latin typeface="Cambria"/>
                <a:cs typeface="Cambria"/>
              </a:rPr>
              <a:t>determined </a:t>
            </a:r>
            <a:r>
              <a:rPr sz="2200" spc="-25" dirty="0">
                <a:latin typeface="Cambria"/>
                <a:cs typeface="Cambria"/>
              </a:rPr>
              <a:t>by </a:t>
            </a:r>
            <a:r>
              <a:rPr sz="2200" spc="-5" dirty="0">
                <a:latin typeface="Cambria"/>
                <a:cs typeface="Cambria"/>
              </a:rPr>
              <a:t>the </a:t>
            </a:r>
            <a:r>
              <a:rPr sz="2200" spc="-10" dirty="0">
                <a:latin typeface="Cambria"/>
                <a:cs typeface="Cambria"/>
              </a:rPr>
              <a:t>sex-chromosomes present</a:t>
            </a:r>
            <a:r>
              <a:rPr sz="2200" spc="17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in</a:t>
            </a:r>
            <a:endParaRPr sz="2200">
              <a:latin typeface="Cambria"/>
              <a:cs typeface="Cambria"/>
            </a:endParaRPr>
          </a:p>
          <a:p>
            <a:pPr marL="286385">
              <a:lnSpc>
                <a:spcPts val="2510"/>
              </a:lnSpc>
            </a:pPr>
            <a:r>
              <a:rPr sz="2200" spc="-15" dirty="0">
                <a:latin typeface="Cambria"/>
                <a:cs typeface="Cambria"/>
              </a:rPr>
              <a:t>gametes.</a:t>
            </a:r>
            <a:endParaRPr sz="22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ambria"/>
                <a:cs typeface="Cambria"/>
              </a:rPr>
              <a:t>Human </a:t>
            </a:r>
            <a:r>
              <a:rPr sz="2200" spc="-15" dirty="0">
                <a:latin typeface="Cambria"/>
                <a:cs typeface="Cambria"/>
              </a:rPr>
              <a:t>female </a:t>
            </a:r>
            <a:r>
              <a:rPr sz="2200" spc="-5" dirty="0">
                <a:latin typeface="Cambria"/>
                <a:cs typeface="Cambria"/>
              </a:rPr>
              <a:t>contain </a:t>
            </a:r>
            <a:r>
              <a:rPr sz="2200" spc="-15" dirty="0">
                <a:latin typeface="Cambria"/>
                <a:cs typeface="Cambria"/>
              </a:rPr>
              <a:t>two </a:t>
            </a:r>
            <a:r>
              <a:rPr sz="2200" spc="-5" dirty="0">
                <a:latin typeface="Cambria"/>
                <a:cs typeface="Cambria"/>
              </a:rPr>
              <a:t>XX</a:t>
            </a:r>
            <a:r>
              <a:rPr sz="2200" spc="6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chromosomes.</a:t>
            </a:r>
            <a:endParaRPr sz="22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33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ambria"/>
                <a:cs typeface="Cambria"/>
              </a:rPr>
              <a:t>Human </a:t>
            </a:r>
            <a:r>
              <a:rPr sz="2200" spc="-10" dirty="0">
                <a:latin typeface="Cambria"/>
                <a:cs typeface="Cambria"/>
              </a:rPr>
              <a:t>male </a:t>
            </a:r>
            <a:r>
              <a:rPr sz="2200" spc="-5" dirty="0">
                <a:latin typeface="Cambria"/>
                <a:cs typeface="Cambria"/>
              </a:rPr>
              <a:t>contain XY</a:t>
            </a:r>
            <a:r>
              <a:rPr sz="2200" spc="3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chromosomes.</a:t>
            </a:r>
            <a:endParaRPr sz="22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34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ambria"/>
                <a:cs typeface="Cambria"/>
              </a:rPr>
              <a:t>All </a:t>
            </a:r>
            <a:r>
              <a:rPr sz="2200" spc="-10" dirty="0">
                <a:latin typeface="Cambria"/>
                <a:cs typeface="Cambria"/>
              </a:rPr>
              <a:t>the </a:t>
            </a:r>
            <a:r>
              <a:rPr sz="2200" spc="-15" dirty="0">
                <a:latin typeface="Cambria"/>
                <a:cs typeface="Cambria"/>
              </a:rPr>
              <a:t>female gametes </a:t>
            </a:r>
            <a:r>
              <a:rPr sz="2200" spc="-10" dirty="0">
                <a:latin typeface="Cambria"/>
                <a:cs typeface="Cambria"/>
              </a:rPr>
              <a:t>produced </a:t>
            </a:r>
            <a:r>
              <a:rPr sz="2200" spc="-5" dirty="0">
                <a:latin typeface="Cambria"/>
                <a:cs typeface="Cambria"/>
              </a:rPr>
              <a:t>with </a:t>
            </a:r>
            <a:r>
              <a:rPr sz="2200" spc="-15" dirty="0">
                <a:latin typeface="Cambria"/>
                <a:cs typeface="Cambria"/>
              </a:rPr>
              <a:t>only </a:t>
            </a:r>
            <a:r>
              <a:rPr sz="2200" spc="-5" dirty="0">
                <a:latin typeface="Cambria"/>
                <a:cs typeface="Cambria"/>
              </a:rPr>
              <a:t>‘X’</a:t>
            </a:r>
            <a:r>
              <a:rPr sz="2200" spc="21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chromosome.</a:t>
            </a:r>
            <a:endParaRPr sz="2200">
              <a:latin typeface="Cambria"/>
              <a:cs typeface="Cambria"/>
            </a:endParaRPr>
          </a:p>
          <a:p>
            <a:pPr marL="286385" marR="374650" indent="-273685">
              <a:lnSpc>
                <a:spcPts val="2380"/>
              </a:lnSpc>
              <a:spcBef>
                <a:spcPts val="63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latin typeface="Cambria"/>
                <a:cs typeface="Cambria"/>
              </a:rPr>
              <a:t>Sperms produced </a:t>
            </a:r>
            <a:r>
              <a:rPr sz="2200" spc="-25" dirty="0">
                <a:latin typeface="Cambria"/>
                <a:cs typeface="Cambria"/>
              </a:rPr>
              <a:t>by </a:t>
            </a:r>
            <a:r>
              <a:rPr sz="2200" spc="-10" dirty="0">
                <a:latin typeface="Cambria"/>
                <a:cs typeface="Cambria"/>
              </a:rPr>
              <a:t>male, 50% </a:t>
            </a:r>
            <a:r>
              <a:rPr sz="2200" spc="-5" dirty="0">
                <a:latin typeface="Cambria"/>
                <a:cs typeface="Cambria"/>
              </a:rPr>
              <a:t>with </a:t>
            </a:r>
            <a:r>
              <a:rPr sz="2200" spc="-10" dirty="0">
                <a:latin typeface="Cambria"/>
                <a:cs typeface="Cambria"/>
              </a:rPr>
              <a:t>‘X’ and </a:t>
            </a:r>
            <a:r>
              <a:rPr sz="2200" spc="-5" dirty="0">
                <a:latin typeface="Cambria"/>
                <a:cs typeface="Cambria"/>
              </a:rPr>
              <a:t>50 % with </a:t>
            </a:r>
            <a:r>
              <a:rPr sz="2200" spc="-10" dirty="0">
                <a:latin typeface="Cambria"/>
                <a:cs typeface="Cambria"/>
              </a:rPr>
              <a:t>‘Y’  chromosome.</a:t>
            </a:r>
            <a:endParaRPr sz="2200">
              <a:latin typeface="Cambria"/>
              <a:cs typeface="Cambria"/>
            </a:endParaRPr>
          </a:p>
          <a:p>
            <a:pPr marL="286385" marR="1571625" indent="-273685">
              <a:lnSpc>
                <a:spcPts val="2380"/>
              </a:lnSpc>
              <a:spcBef>
                <a:spcPts val="59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latin typeface="Cambria"/>
                <a:cs typeface="Cambria"/>
              </a:rPr>
              <a:t>After </a:t>
            </a:r>
            <a:r>
              <a:rPr sz="2200" spc="-5" dirty="0">
                <a:latin typeface="Cambria"/>
                <a:cs typeface="Cambria"/>
              </a:rPr>
              <a:t>fertilization </a:t>
            </a:r>
            <a:r>
              <a:rPr sz="2200" spc="-20" dirty="0">
                <a:latin typeface="Cambria"/>
                <a:cs typeface="Cambria"/>
              </a:rPr>
              <a:t>zygote </a:t>
            </a:r>
            <a:r>
              <a:rPr sz="2200" spc="-5" dirty="0">
                <a:latin typeface="Cambria"/>
                <a:cs typeface="Cambria"/>
              </a:rPr>
              <a:t>either carries XX or </a:t>
            </a:r>
            <a:r>
              <a:rPr sz="2200" spc="-10" dirty="0">
                <a:latin typeface="Cambria"/>
                <a:cs typeface="Cambria"/>
              </a:rPr>
              <a:t>XY  chromosomes.</a:t>
            </a:r>
            <a:endParaRPr sz="2200">
              <a:latin typeface="Cambria"/>
              <a:cs typeface="Cambria"/>
            </a:endParaRPr>
          </a:p>
          <a:p>
            <a:pPr marL="286385" indent="-273685">
              <a:lnSpc>
                <a:spcPts val="2510"/>
              </a:lnSpc>
              <a:spcBef>
                <a:spcPts val="30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30" dirty="0">
                <a:latin typeface="Cambria"/>
                <a:cs typeface="Cambria"/>
              </a:rPr>
              <a:t>Zygote </a:t>
            </a:r>
            <a:r>
              <a:rPr sz="2200" spc="-5" dirty="0">
                <a:latin typeface="Cambria"/>
                <a:cs typeface="Cambria"/>
              </a:rPr>
              <a:t>with XX </a:t>
            </a:r>
            <a:r>
              <a:rPr sz="2200" spc="-10" dirty="0">
                <a:latin typeface="Cambria"/>
                <a:cs typeface="Cambria"/>
              </a:rPr>
              <a:t>chromosomes </a:t>
            </a:r>
            <a:r>
              <a:rPr sz="2200" spc="-15" dirty="0">
                <a:latin typeface="Cambria"/>
                <a:cs typeface="Cambria"/>
              </a:rPr>
              <a:t>develop </a:t>
            </a:r>
            <a:r>
              <a:rPr sz="2200" spc="-10" dirty="0">
                <a:latin typeface="Cambria"/>
                <a:cs typeface="Cambria"/>
              </a:rPr>
              <a:t>into female and</a:t>
            </a:r>
            <a:r>
              <a:rPr sz="2200" spc="21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with</a:t>
            </a:r>
            <a:endParaRPr sz="2200">
              <a:latin typeface="Cambria"/>
              <a:cs typeface="Cambria"/>
            </a:endParaRPr>
          </a:p>
          <a:p>
            <a:pPr marL="286385">
              <a:lnSpc>
                <a:spcPts val="2510"/>
              </a:lnSpc>
            </a:pPr>
            <a:r>
              <a:rPr sz="2200" spc="-5" dirty="0">
                <a:latin typeface="Cambria"/>
                <a:cs typeface="Cambria"/>
              </a:rPr>
              <a:t>XY </a:t>
            </a:r>
            <a:r>
              <a:rPr sz="2200" spc="-10" dirty="0">
                <a:latin typeface="Cambria"/>
                <a:cs typeface="Cambria"/>
              </a:rPr>
              <a:t>chromosome </a:t>
            </a:r>
            <a:r>
              <a:rPr sz="2200" spc="-15" dirty="0">
                <a:latin typeface="Cambria"/>
                <a:cs typeface="Cambria"/>
              </a:rPr>
              <a:t>develops </a:t>
            </a:r>
            <a:r>
              <a:rPr sz="2200" spc="-10" dirty="0">
                <a:latin typeface="Cambria"/>
                <a:cs typeface="Cambria"/>
              </a:rPr>
              <a:t>into</a:t>
            </a:r>
            <a:r>
              <a:rPr sz="2200" spc="7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male</a:t>
            </a:r>
            <a:endParaRPr sz="2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1889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20" dirty="0">
                <a:solidFill>
                  <a:srgbClr val="FF0000"/>
                </a:solidFill>
                <a:latin typeface="Franklin Gothic Book"/>
                <a:cs typeface="Franklin Gothic Book"/>
              </a:rPr>
              <a:t>Cleavage: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07694"/>
            <a:ext cx="7789545" cy="49193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7020" marR="364490" indent="-274320">
              <a:lnSpc>
                <a:spcPct val="8000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Cambria"/>
                <a:cs typeface="Cambria"/>
              </a:rPr>
              <a:t>Repeated </a:t>
            </a:r>
            <a:r>
              <a:rPr sz="2000" spc="-5" dirty="0">
                <a:latin typeface="Cambria"/>
                <a:cs typeface="Cambria"/>
              </a:rPr>
              <a:t>mitotic division </a:t>
            </a:r>
            <a:r>
              <a:rPr sz="2000" dirty="0">
                <a:latin typeface="Cambria"/>
                <a:cs typeface="Cambria"/>
              </a:rPr>
              <a:t>of the </a:t>
            </a:r>
            <a:r>
              <a:rPr sz="2000" spc="-5" dirty="0">
                <a:latin typeface="Cambria"/>
                <a:cs typeface="Cambria"/>
              </a:rPr>
              <a:t>zygote without </a:t>
            </a:r>
            <a:r>
              <a:rPr sz="2000" spc="-10" dirty="0">
                <a:latin typeface="Cambria"/>
                <a:cs typeface="Cambria"/>
              </a:rPr>
              <a:t>growth </a:t>
            </a:r>
            <a:r>
              <a:rPr sz="2000" spc="-5" dirty="0">
                <a:latin typeface="Cambria"/>
                <a:cs typeface="Cambria"/>
              </a:rPr>
              <a:t>resulting</a:t>
            </a:r>
            <a:r>
              <a:rPr sz="2000" spc="-2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  </a:t>
            </a:r>
            <a:r>
              <a:rPr sz="2000" spc="-5" dirty="0">
                <a:latin typeface="Cambria"/>
                <a:cs typeface="Cambria"/>
              </a:rPr>
              <a:t>multicellular ball </a:t>
            </a:r>
            <a:r>
              <a:rPr sz="2000" spc="-15" dirty="0">
                <a:latin typeface="Cambria"/>
                <a:cs typeface="Cambria"/>
              </a:rPr>
              <a:t>like </a:t>
            </a:r>
            <a:r>
              <a:rPr sz="2000" spc="-10" dirty="0">
                <a:latin typeface="Cambria"/>
                <a:cs typeface="Cambria"/>
              </a:rPr>
              <a:t>embryo </a:t>
            </a:r>
            <a:r>
              <a:rPr sz="2000" spc="-5" dirty="0">
                <a:latin typeface="Cambria"/>
                <a:cs typeface="Cambria"/>
              </a:rPr>
              <a:t>is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called</a:t>
            </a:r>
            <a:r>
              <a:rPr sz="2000" b="1" spc="-10" dirty="0">
                <a:latin typeface="Cambria"/>
                <a:cs typeface="Cambria"/>
              </a:rPr>
              <a:t>cleavage.</a:t>
            </a:r>
            <a:endParaRPr sz="20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Cambria"/>
                <a:cs typeface="Cambria"/>
              </a:rPr>
              <a:t>Cleavage </a:t>
            </a:r>
            <a:r>
              <a:rPr sz="2000" dirty="0">
                <a:latin typeface="Cambria"/>
                <a:cs typeface="Cambria"/>
              </a:rPr>
              <a:t>starts soon </a:t>
            </a:r>
            <a:r>
              <a:rPr sz="2000" spc="-5" dirty="0">
                <a:latin typeface="Cambria"/>
                <a:cs typeface="Cambria"/>
              </a:rPr>
              <a:t>after</a:t>
            </a:r>
            <a:r>
              <a:rPr sz="2000" spc="-1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fertilization.</a:t>
            </a:r>
            <a:endParaRPr sz="20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14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ambria"/>
                <a:cs typeface="Cambria"/>
              </a:rPr>
              <a:t>Daughter cells produced </a:t>
            </a:r>
            <a:r>
              <a:rPr sz="2000" dirty="0">
                <a:latin typeface="Cambria"/>
                <a:cs typeface="Cambria"/>
              </a:rPr>
              <a:t>during </a:t>
            </a:r>
            <a:r>
              <a:rPr sz="2000" spc="-10" dirty="0">
                <a:latin typeface="Cambria"/>
                <a:cs typeface="Cambria"/>
              </a:rPr>
              <a:t>cleavage are </a:t>
            </a:r>
            <a:r>
              <a:rPr sz="2000" spc="-5" dirty="0">
                <a:latin typeface="Cambria"/>
                <a:cs typeface="Cambria"/>
              </a:rPr>
              <a:t>called</a:t>
            </a:r>
            <a:r>
              <a:rPr sz="2000" spc="-140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blastomeres.</a:t>
            </a:r>
            <a:endParaRPr sz="20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Cambria"/>
                <a:cs typeface="Cambria"/>
              </a:rPr>
              <a:t>The </a:t>
            </a:r>
            <a:r>
              <a:rPr sz="2000" spc="-5" dirty="0">
                <a:latin typeface="Cambria"/>
                <a:cs typeface="Cambria"/>
              </a:rPr>
              <a:t>product </a:t>
            </a:r>
            <a:r>
              <a:rPr sz="2000" dirty="0">
                <a:latin typeface="Cambria"/>
                <a:cs typeface="Cambria"/>
              </a:rPr>
              <a:t>of </a:t>
            </a:r>
            <a:r>
              <a:rPr sz="2000" spc="-10" dirty="0">
                <a:latin typeface="Cambria"/>
                <a:cs typeface="Cambria"/>
              </a:rPr>
              <a:t>cleavage </a:t>
            </a:r>
            <a:r>
              <a:rPr sz="2000" dirty="0">
                <a:latin typeface="Cambria"/>
                <a:cs typeface="Cambria"/>
              </a:rPr>
              <a:t>is </a:t>
            </a:r>
            <a:r>
              <a:rPr sz="2000" spc="-5" dirty="0">
                <a:latin typeface="Cambria"/>
                <a:cs typeface="Cambria"/>
              </a:rPr>
              <a:t>called </a:t>
            </a:r>
            <a:r>
              <a:rPr sz="2000" b="1" spc="-5" dirty="0">
                <a:latin typeface="Cambria"/>
                <a:cs typeface="Cambria"/>
              </a:rPr>
              <a:t>Morula, </a:t>
            </a:r>
            <a:r>
              <a:rPr sz="2000" spc="-10" dirty="0">
                <a:latin typeface="Cambria"/>
                <a:cs typeface="Cambria"/>
              </a:rPr>
              <a:t>which </a:t>
            </a:r>
            <a:r>
              <a:rPr sz="2000" dirty="0">
                <a:latin typeface="Cambria"/>
                <a:cs typeface="Cambria"/>
              </a:rPr>
              <a:t>is 8 </a:t>
            </a:r>
            <a:r>
              <a:rPr sz="2000" spc="-5" dirty="0">
                <a:latin typeface="Cambria"/>
                <a:cs typeface="Cambria"/>
              </a:rPr>
              <a:t>to 16</a:t>
            </a:r>
            <a:r>
              <a:rPr sz="2000" spc="-114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celled.</a:t>
            </a:r>
            <a:endParaRPr sz="2000">
              <a:latin typeface="Cambria"/>
              <a:cs typeface="Cambria"/>
            </a:endParaRPr>
          </a:p>
          <a:p>
            <a:pPr marL="287020" marR="118491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Cambria"/>
                <a:cs typeface="Cambria"/>
              </a:rPr>
              <a:t>The </a:t>
            </a:r>
            <a:r>
              <a:rPr sz="2000" spc="-5" dirty="0">
                <a:latin typeface="Cambria"/>
                <a:cs typeface="Cambria"/>
              </a:rPr>
              <a:t>morula continues to </a:t>
            </a:r>
            <a:r>
              <a:rPr sz="2000" spc="-10" dirty="0">
                <a:latin typeface="Cambria"/>
                <a:cs typeface="Cambria"/>
              </a:rPr>
              <a:t>divide </a:t>
            </a:r>
            <a:r>
              <a:rPr sz="2000" dirty="0">
                <a:latin typeface="Cambria"/>
                <a:cs typeface="Cambria"/>
              </a:rPr>
              <a:t>and </a:t>
            </a:r>
            <a:r>
              <a:rPr sz="2000" spc="-10" dirty="0">
                <a:latin typeface="Cambria"/>
                <a:cs typeface="Cambria"/>
              </a:rPr>
              <a:t>grow </a:t>
            </a:r>
            <a:r>
              <a:rPr sz="2000" dirty="0">
                <a:latin typeface="Cambria"/>
                <a:cs typeface="Cambria"/>
              </a:rPr>
              <a:t>and</a:t>
            </a:r>
            <a:r>
              <a:rPr sz="2000" spc="-19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transformed  into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blastocyst.</a:t>
            </a:r>
            <a:endParaRPr sz="2000">
              <a:latin typeface="Cambria"/>
              <a:cs typeface="Cambria"/>
            </a:endParaRPr>
          </a:p>
          <a:p>
            <a:pPr marL="287020" indent="-274320">
              <a:lnSpc>
                <a:spcPts val="216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Cambria"/>
                <a:cs typeface="Cambria"/>
              </a:rPr>
              <a:t>The </a:t>
            </a:r>
            <a:r>
              <a:rPr sz="2000" spc="-5" dirty="0">
                <a:latin typeface="Cambria"/>
                <a:cs typeface="Cambria"/>
              </a:rPr>
              <a:t>blastomeres </a:t>
            </a:r>
            <a:r>
              <a:rPr sz="2000" dirty="0">
                <a:latin typeface="Cambria"/>
                <a:cs typeface="Cambria"/>
              </a:rPr>
              <a:t>in </a:t>
            </a:r>
            <a:r>
              <a:rPr sz="2000" spc="-5" dirty="0">
                <a:latin typeface="Cambria"/>
                <a:cs typeface="Cambria"/>
              </a:rPr>
              <a:t>blastocyst arranged into </a:t>
            </a:r>
            <a:r>
              <a:rPr sz="2000" dirty="0">
                <a:latin typeface="Cambria"/>
                <a:cs typeface="Cambria"/>
              </a:rPr>
              <a:t>an </a:t>
            </a:r>
            <a:r>
              <a:rPr sz="2000" spc="-5" dirty="0">
                <a:latin typeface="Cambria"/>
                <a:cs typeface="Cambria"/>
              </a:rPr>
              <a:t>outer</a:t>
            </a:r>
            <a:r>
              <a:rPr sz="2000" spc="-215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layer</a:t>
            </a:r>
            <a:endParaRPr sz="2000">
              <a:latin typeface="Cambria"/>
              <a:cs typeface="Cambria"/>
            </a:endParaRPr>
          </a:p>
          <a:p>
            <a:pPr marL="286385">
              <a:lnSpc>
                <a:spcPts val="1920"/>
              </a:lnSpc>
            </a:pPr>
            <a:r>
              <a:rPr sz="2000" spc="-5" dirty="0">
                <a:latin typeface="Cambria"/>
                <a:cs typeface="Cambria"/>
              </a:rPr>
              <a:t>called </a:t>
            </a:r>
            <a:r>
              <a:rPr sz="2000" b="1" spc="-5" dirty="0">
                <a:latin typeface="Cambria"/>
                <a:cs typeface="Cambria"/>
              </a:rPr>
              <a:t>trophoblast </a:t>
            </a:r>
            <a:r>
              <a:rPr sz="2000" dirty="0">
                <a:latin typeface="Cambria"/>
                <a:cs typeface="Cambria"/>
              </a:rPr>
              <a:t>and an </a:t>
            </a:r>
            <a:r>
              <a:rPr sz="2000" spc="-5" dirty="0">
                <a:latin typeface="Cambria"/>
                <a:cs typeface="Cambria"/>
              </a:rPr>
              <a:t>inner </a:t>
            </a:r>
            <a:r>
              <a:rPr sz="2000" dirty="0">
                <a:latin typeface="Cambria"/>
                <a:cs typeface="Cambria"/>
              </a:rPr>
              <a:t>mass of </a:t>
            </a:r>
            <a:r>
              <a:rPr sz="2000" spc="-5" dirty="0">
                <a:latin typeface="Cambria"/>
                <a:cs typeface="Cambria"/>
              </a:rPr>
              <a:t>cells </a:t>
            </a:r>
            <a:r>
              <a:rPr sz="2000" dirty="0">
                <a:latin typeface="Cambria"/>
                <a:cs typeface="Cambria"/>
              </a:rPr>
              <a:t>attached </a:t>
            </a:r>
            <a:r>
              <a:rPr sz="2000" spc="-5" dirty="0">
                <a:latin typeface="Cambria"/>
                <a:cs typeface="Cambria"/>
              </a:rPr>
              <a:t>to</a:t>
            </a:r>
            <a:r>
              <a:rPr sz="2000" spc="-14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trophoblast</a:t>
            </a:r>
            <a:endParaRPr sz="2000">
              <a:latin typeface="Cambria"/>
              <a:cs typeface="Cambria"/>
            </a:endParaRPr>
          </a:p>
          <a:p>
            <a:pPr marL="286385">
              <a:lnSpc>
                <a:spcPts val="2160"/>
              </a:lnSpc>
            </a:pPr>
            <a:r>
              <a:rPr sz="2000" spc="-5" dirty="0">
                <a:latin typeface="Cambria"/>
                <a:cs typeface="Cambria"/>
              </a:rPr>
              <a:t>called </a:t>
            </a:r>
            <a:r>
              <a:rPr sz="2000" b="1" dirty="0">
                <a:latin typeface="Cambria"/>
                <a:cs typeface="Cambria"/>
              </a:rPr>
              <a:t>inner </a:t>
            </a:r>
            <a:r>
              <a:rPr sz="2000" b="1" spc="-5" dirty="0">
                <a:latin typeface="Cambria"/>
                <a:cs typeface="Cambria"/>
              </a:rPr>
              <a:t>cell</a:t>
            </a:r>
            <a:r>
              <a:rPr sz="2000" b="1" spc="-55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mass.</a:t>
            </a:r>
            <a:endParaRPr sz="2000">
              <a:latin typeface="Cambria"/>
              <a:cs typeface="Cambria"/>
            </a:endParaRPr>
          </a:p>
          <a:p>
            <a:pPr marL="287020" marR="4445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Cambria"/>
                <a:cs typeface="Cambria"/>
              </a:rPr>
              <a:t>Trophoblast </a:t>
            </a:r>
            <a:r>
              <a:rPr sz="2000" spc="-5" dirty="0">
                <a:latin typeface="Cambria"/>
                <a:cs typeface="Cambria"/>
              </a:rPr>
              <a:t>cells </a:t>
            </a:r>
            <a:r>
              <a:rPr sz="2000" dirty="0">
                <a:latin typeface="Cambria"/>
                <a:cs typeface="Cambria"/>
              </a:rPr>
              <a:t>attached </a:t>
            </a:r>
            <a:r>
              <a:rPr sz="2000" spc="-5" dirty="0">
                <a:latin typeface="Cambria"/>
                <a:cs typeface="Cambria"/>
              </a:rPr>
              <a:t>to </a:t>
            </a:r>
            <a:r>
              <a:rPr sz="2000" dirty="0">
                <a:latin typeface="Cambria"/>
                <a:cs typeface="Cambria"/>
              </a:rPr>
              <a:t>the </a:t>
            </a:r>
            <a:r>
              <a:rPr sz="2000" spc="-5" dirty="0">
                <a:latin typeface="Cambria"/>
                <a:cs typeface="Cambria"/>
              </a:rPr>
              <a:t>endometrium helps </a:t>
            </a:r>
            <a:r>
              <a:rPr sz="2000" spc="-10" dirty="0">
                <a:latin typeface="Cambria"/>
                <a:cs typeface="Cambria"/>
              </a:rPr>
              <a:t>development </a:t>
            </a:r>
            <a:r>
              <a:rPr sz="2000" dirty="0">
                <a:latin typeface="Cambria"/>
                <a:cs typeface="Cambria"/>
              </a:rPr>
              <a:t>of  </a:t>
            </a:r>
            <a:r>
              <a:rPr sz="2000" spc="-5" dirty="0">
                <a:latin typeface="Cambria"/>
                <a:cs typeface="Cambria"/>
              </a:rPr>
              <a:t>placenta.</a:t>
            </a:r>
            <a:endParaRPr sz="20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ambria"/>
                <a:cs typeface="Cambria"/>
              </a:rPr>
              <a:t>Inner </a:t>
            </a:r>
            <a:r>
              <a:rPr sz="2000" dirty="0">
                <a:latin typeface="Cambria"/>
                <a:cs typeface="Cambria"/>
              </a:rPr>
              <a:t>cell mass gets </a:t>
            </a:r>
            <a:r>
              <a:rPr sz="2000" spc="-5" dirty="0">
                <a:latin typeface="Cambria"/>
                <a:cs typeface="Cambria"/>
              </a:rPr>
              <a:t>differentiated into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18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embryo.</a:t>
            </a:r>
            <a:endParaRPr sz="2000">
              <a:latin typeface="Cambria"/>
              <a:cs typeface="Cambria"/>
            </a:endParaRPr>
          </a:p>
          <a:p>
            <a:pPr marL="287020" indent="-274320">
              <a:lnSpc>
                <a:spcPts val="216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ambria"/>
                <a:cs typeface="Cambria"/>
              </a:rPr>
              <a:t>After </a:t>
            </a:r>
            <a:r>
              <a:rPr sz="2000" dirty="0">
                <a:latin typeface="Cambria"/>
                <a:cs typeface="Cambria"/>
              </a:rPr>
              <a:t>attachment the </a:t>
            </a:r>
            <a:r>
              <a:rPr sz="2000" spc="-5" dirty="0">
                <a:latin typeface="Cambria"/>
                <a:cs typeface="Cambria"/>
              </a:rPr>
              <a:t>uterine cells </a:t>
            </a:r>
            <a:r>
              <a:rPr sz="2000" spc="-10" dirty="0">
                <a:latin typeface="Cambria"/>
                <a:cs typeface="Cambria"/>
              </a:rPr>
              <a:t>divide </a:t>
            </a:r>
            <a:r>
              <a:rPr sz="2000" spc="-15" dirty="0">
                <a:latin typeface="Cambria"/>
                <a:cs typeface="Cambria"/>
              </a:rPr>
              <a:t>rapidly </a:t>
            </a:r>
            <a:r>
              <a:rPr sz="2000" dirty="0">
                <a:latin typeface="Cambria"/>
                <a:cs typeface="Cambria"/>
              </a:rPr>
              <a:t>and </a:t>
            </a:r>
            <a:r>
              <a:rPr sz="2000" spc="-15" dirty="0">
                <a:latin typeface="Cambria"/>
                <a:cs typeface="Cambria"/>
              </a:rPr>
              <a:t>cover</a:t>
            </a:r>
            <a:r>
              <a:rPr sz="2000" spc="-1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endParaRPr sz="2000">
              <a:latin typeface="Cambria"/>
              <a:cs typeface="Cambria"/>
            </a:endParaRPr>
          </a:p>
          <a:p>
            <a:pPr marL="286385">
              <a:lnSpc>
                <a:spcPts val="2160"/>
              </a:lnSpc>
            </a:pPr>
            <a:r>
              <a:rPr sz="2000" spc="-5" dirty="0">
                <a:latin typeface="Cambria"/>
                <a:cs typeface="Cambria"/>
              </a:rPr>
              <a:t>blastocyst.</a:t>
            </a:r>
            <a:endParaRPr sz="2000">
              <a:latin typeface="Cambria"/>
              <a:cs typeface="Cambria"/>
            </a:endParaRPr>
          </a:p>
          <a:p>
            <a:pPr marL="287020" marR="66040" indent="-274320">
              <a:lnSpc>
                <a:spcPts val="192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ambria"/>
                <a:cs typeface="Cambria"/>
              </a:rPr>
              <a:t>Blastocyst </a:t>
            </a:r>
            <a:r>
              <a:rPr sz="2000" spc="-10" dirty="0">
                <a:latin typeface="Cambria"/>
                <a:cs typeface="Cambria"/>
              </a:rPr>
              <a:t>completely </a:t>
            </a:r>
            <a:r>
              <a:rPr sz="2000" dirty="0">
                <a:latin typeface="Cambria"/>
                <a:cs typeface="Cambria"/>
              </a:rPr>
              <a:t>embedded in the </a:t>
            </a:r>
            <a:r>
              <a:rPr sz="2000" spc="-5" dirty="0">
                <a:latin typeface="Cambria"/>
                <a:cs typeface="Cambria"/>
              </a:rPr>
              <a:t>uterine endometrium. This </a:t>
            </a:r>
            <a:r>
              <a:rPr sz="2000" dirty="0">
                <a:latin typeface="Cambria"/>
                <a:cs typeface="Cambria"/>
              </a:rPr>
              <a:t>is  </a:t>
            </a:r>
            <a:r>
              <a:rPr sz="2000" spc="-5" dirty="0">
                <a:latin typeface="Cambria"/>
                <a:cs typeface="Cambria"/>
              </a:rPr>
              <a:t>called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implantation.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6901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0" spc="-5" dirty="0">
                <a:solidFill>
                  <a:srgbClr val="FF0000"/>
                </a:solidFill>
                <a:latin typeface="Franklin Gothic Book"/>
                <a:cs typeface="Franklin Gothic Book"/>
              </a:rPr>
              <a:t>Pregnancy </a:t>
            </a:r>
            <a:r>
              <a:rPr sz="3200" b="1" i="0" spc="0" dirty="0">
                <a:solidFill>
                  <a:srgbClr val="FF0000"/>
                </a:solidFill>
                <a:latin typeface="Franklin Gothic Book"/>
                <a:cs typeface="Franklin Gothic Book"/>
              </a:rPr>
              <a:t>and embryonic</a:t>
            </a:r>
            <a:r>
              <a:rPr sz="3200" b="1" i="0" spc="-14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3200" b="1" i="0" spc="-5" dirty="0">
                <a:solidFill>
                  <a:srgbClr val="FF0000"/>
                </a:solidFill>
                <a:latin typeface="Franklin Gothic Book"/>
                <a:cs typeface="Franklin Gothic Book"/>
              </a:rPr>
              <a:t>development</a:t>
            </a:r>
            <a:r>
              <a:rPr sz="3600" b="1" i="0" spc="-5" dirty="0">
                <a:solidFill>
                  <a:srgbClr val="FF0000"/>
                </a:solidFill>
                <a:latin typeface="Franklin Gothic Book"/>
                <a:cs typeface="Franklin Gothic Book"/>
              </a:rPr>
              <a:t>: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71930"/>
            <a:ext cx="732980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368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ambria"/>
                <a:cs typeface="Cambria"/>
              </a:rPr>
              <a:t>After </a:t>
            </a:r>
            <a:r>
              <a:rPr sz="2600" spc="-5" dirty="0">
                <a:latin typeface="Cambria"/>
                <a:cs typeface="Cambria"/>
              </a:rPr>
              <a:t>implantation, </a:t>
            </a:r>
            <a:r>
              <a:rPr sz="2600" dirty="0">
                <a:latin typeface="Cambria"/>
                <a:cs typeface="Cambria"/>
              </a:rPr>
              <a:t>finger </a:t>
            </a:r>
            <a:r>
              <a:rPr sz="2600" spc="-15" dirty="0">
                <a:latin typeface="Cambria"/>
                <a:cs typeface="Cambria"/>
              </a:rPr>
              <a:t>like </a:t>
            </a:r>
            <a:r>
              <a:rPr sz="2600" spc="-5" dirty="0">
                <a:latin typeface="Cambria"/>
                <a:cs typeface="Cambria"/>
              </a:rPr>
              <a:t>projections </a:t>
            </a:r>
            <a:r>
              <a:rPr sz="2600" dirty="0">
                <a:latin typeface="Cambria"/>
                <a:cs typeface="Cambria"/>
              </a:rPr>
              <a:t>appears  on </a:t>
            </a:r>
            <a:r>
              <a:rPr sz="2600" spc="-5" dirty="0">
                <a:latin typeface="Cambria"/>
                <a:cs typeface="Cambria"/>
              </a:rPr>
              <a:t>the trophoblast </a:t>
            </a:r>
            <a:r>
              <a:rPr sz="2600" dirty="0">
                <a:latin typeface="Cambria"/>
                <a:cs typeface="Cambria"/>
              </a:rPr>
              <a:t>called </a:t>
            </a:r>
            <a:r>
              <a:rPr sz="2600" b="1" dirty="0">
                <a:latin typeface="Cambria"/>
                <a:cs typeface="Cambria"/>
              </a:rPr>
              <a:t>chorionic</a:t>
            </a:r>
            <a:r>
              <a:rPr sz="2600" b="1" spc="-120" dirty="0">
                <a:latin typeface="Cambria"/>
                <a:cs typeface="Cambria"/>
              </a:rPr>
              <a:t> </a:t>
            </a:r>
            <a:r>
              <a:rPr sz="2600" b="1" spc="-5" dirty="0">
                <a:latin typeface="Cambria"/>
                <a:cs typeface="Cambria"/>
              </a:rPr>
              <a:t>villi.</a:t>
            </a:r>
            <a:endParaRPr sz="2600">
              <a:latin typeface="Cambria"/>
              <a:cs typeface="Cambria"/>
            </a:endParaRPr>
          </a:p>
          <a:p>
            <a:pPr marL="286385" marR="31496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ambria"/>
                <a:cs typeface="Cambria"/>
              </a:rPr>
              <a:t>Chorionic </a:t>
            </a:r>
            <a:r>
              <a:rPr sz="2600" spc="-5" dirty="0">
                <a:latin typeface="Cambria"/>
                <a:cs typeface="Cambria"/>
              </a:rPr>
              <a:t>villi surrounded </a:t>
            </a:r>
            <a:r>
              <a:rPr sz="2600" spc="-20" dirty="0">
                <a:latin typeface="Cambria"/>
                <a:cs typeface="Cambria"/>
              </a:rPr>
              <a:t>by </a:t>
            </a:r>
            <a:r>
              <a:rPr sz="2600" spc="-5" dirty="0">
                <a:latin typeface="Cambria"/>
                <a:cs typeface="Cambria"/>
              </a:rPr>
              <a:t>uterine tissue and  maternal</a:t>
            </a:r>
            <a:r>
              <a:rPr sz="2600" spc="-30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blood.</a:t>
            </a:r>
            <a:endParaRPr sz="2600">
              <a:latin typeface="Cambria"/>
              <a:cs typeface="Cambria"/>
            </a:endParaRPr>
          </a:p>
          <a:p>
            <a:pPr marL="286385" marR="42100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30" dirty="0">
                <a:latin typeface="Cambria"/>
                <a:cs typeface="Cambria"/>
              </a:rPr>
              <a:t>Temporary </a:t>
            </a:r>
            <a:r>
              <a:rPr sz="2600" spc="-5" dirty="0">
                <a:latin typeface="Cambria"/>
                <a:cs typeface="Cambria"/>
              </a:rPr>
              <a:t>association </a:t>
            </a:r>
            <a:r>
              <a:rPr sz="2600" spc="-10" dirty="0">
                <a:latin typeface="Cambria"/>
                <a:cs typeface="Cambria"/>
              </a:rPr>
              <a:t>between </a:t>
            </a:r>
            <a:r>
              <a:rPr sz="2600" spc="-5" dirty="0">
                <a:latin typeface="Cambria"/>
                <a:cs typeface="Cambria"/>
              </a:rPr>
              <a:t>the </a:t>
            </a:r>
            <a:r>
              <a:rPr sz="2600" spc="-10" dirty="0">
                <a:latin typeface="Cambria"/>
                <a:cs typeface="Cambria"/>
              </a:rPr>
              <a:t>fetal </a:t>
            </a:r>
            <a:r>
              <a:rPr sz="2600" spc="-5" dirty="0">
                <a:latin typeface="Cambria"/>
                <a:cs typeface="Cambria"/>
              </a:rPr>
              <a:t>tissue  </a:t>
            </a:r>
            <a:r>
              <a:rPr sz="2600" dirty="0">
                <a:latin typeface="Cambria"/>
                <a:cs typeface="Cambria"/>
              </a:rPr>
              <a:t>(chorionic </a:t>
            </a:r>
            <a:r>
              <a:rPr sz="2600" spc="-5" dirty="0">
                <a:latin typeface="Cambria"/>
                <a:cs typeface="Cambria"/>
              </a:rPr>
              <a:t>villi) </a:t>
            </a:r>
            <a:r>
              <a:rPr sz="2600" dirty="0">
                <a:latin typeface="Cambria"/>
                <a:cs typeface="Cambria"/>
              </a:rPr>
              <a:t>and </a:t>
            </a:r>
            <a:r>
              <a:rPr sz="2600" spc="-5" dirty="0">
                <a:latin typeface="Cambria"/>
                <a:cs typeface="Cambria"/>
              </a:rPr>
              <a:t>maternal tissue (uterine  </a:t>
            </a:r>
            <a:r>
              <a:rPr sz="2600" dirty="0">
                <a:latin typeface="Cambria"/>
                <a:cs typeface="Cambria"/>
              </a:rPr>
              <a:t>endometrium) is called</a:t>
            </a:r>
            <a:r>
              <a:rPr sz="2600" spc="-90" dirty="0">
                <a:latin typeface="Cambria"/>
                <a:cs typeface="Cambria"/>
              </a:rPr>
              <a:t> </a:t>
            </a:r>
            <a:r>
              <a:rPr sz="2600" b="1" spc="-5" dirty="0">
                <a:latin typeface="Cambria"/>
                <a:cs typeface="Cambria"/>
              </a:rPr>
              <a:t>placenta.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4073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20" dirty="0">
                <a:solidFill>
                  <a:srgbClr val="FF0000"/>
                </a:solidFill>
                <a:latin typeface="Franklin Gothic Book"/>
                <a:cs typeface="Franklin Gothic Book"/>
              </a:rPr>
              <a:t>Function </a:t>
            </a:r>
            <a:r>
              <a:rPr sz="3600" b="1" i="0" spc="-5" dirty="0">
                <a:solidFill>
                  <a:srgbClr val="FF0000"/>
                </a:solidFill>
                <a:latin typeface="Franklin Gothic Book"/>
                <a:cs typeface="Franklin Gothic Book"/>
              </a:rPr>
              <a:t>of</a:t>
            </a:r>
            <a:r>
              <a:rPr sz="3600" b="1" i="0" spc="-5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3600" b="1" i="0" spc="-5" dirty="0">
                <a:solidFill>
                  <a:srgbClr val="FF0000"/>
                </a:solidFill>
                <a:latin typeface="Franklin Gothic Book"/>
                <a:cs typeface="Franklin Gothic Book"/>
              </a:rPr>
              <a:t>placenta: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00302"/>
            <a:ext cx="7580630" cy="45326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665480" indent="-273685">
              <a:lnSpc>
                <a:spcPct val="80000"/>
              </a:lnSpc>
              <a:spcBef>
                <a:spcPts val="6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embryo </a:t>
            </a:r>
            <a:r>
              <a:rPr sz="2400" spc="-5" dirty="0">
                <a:latin typeface="Cambria"/>
                <a:cs typeface="Cambria"/>
              </a:rPr>
              <a:t>connected </a:t>
            </a:r>
            <a:r>
              <a:rPr sz="2400" spc="-10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the placenta </a:t>
            </a:r>
            <a:r>
              <a:rPr sz="2400" spc="-25" dirty="0">
                <a:latin typeface="Cambria"/>
                <a:cs typeface="Cambria"/>
              </a:rPr>
              <a:t>by </a:t>
            </a:r>
            <a:r>
              <a:rPr sz="2400" spc="-10" dirty="0">
                <a:latin typeface="Cambria"/>
                <a:cs typeface="Cambria"/>
              </a:rPr>
              <a:t>umbilical  cord, </a:t>
            </a:r>
            <a:r>
              <a:rPr sz="2400" spc="-5" dirty="0">
                <a:latin typeface="Cambria"/>
                <a:cs typeface="Cambria"/>
              </a:rPr>
              <a:t>which transports substances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and </a:t>
            </a:r>
            <a:r>
              <a:rPr sz="2400" spc="-10" dirty="0">
                <a:latin typeface="Cambria"/>
                <a:cs typeface="Cambria"/>
              </a:rPr>
              <a:t>from </a:t>
            </a:r>
            <a:r>
              <a:rPr sz="2400" spc="-5" dirty="0">
                <a:latin typeface="Cambria"/>
                <a:cs typeface="Cambria"/>
              </a:rPr>
              <a:t>the  </a:t>
            </a:r>
            <a:r>
              <a:rPr sz="2400" spc="-10" dirty="0">
                <a:latin typeface="Cambria"/>
                <a:cs typeface="Cambria"/>
              </a:rPr>
              <a:t>embryo.</a:t>
            </a:r>
            <a:endParaRPr sz="2400">
              <a:latin typeface="Cambria"/>
              <a:cs typeface="Cambria"/>
            </a:endParaRPr>
          </a:p>
          <a:p>
            <a:pPr marL="286385" marR="68580" indent="-273685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5" dirty="0">
                <a:latin typeface="Cambria"/>
                <a:cs typeface="Cambria"/>
              </a:rPr>
              <a:t>Facilitate </a:t>
            </a:r>
            <a:r>
              <a:rPr sz="2400" spc="-5" dirty="0">
                <a:latin typeface="Cambria"/>
                <a:cs typeface="Cambria"/>
              </a:rPr>
              <a:t>transport </a:t>
            </a:r>
            <a:r>
              <a:rPr sz="2400" dirty="0">
                <a:latin typeface="Cambria"/>
                <a:cs typeface="Cambria"/>
              </a:rPr>
              <a:t>of </a:t>
            </a:r>
            <a:r>
              <a:rPr sz="2400" spc="-15" dirty="0">
                <a:latin typeface="Cambria"/>
                <a:cs typeface="Cambria"/>
              </a:rPr>
              <a:t>oxygen </a:t>
            </a:r>
            <a:r>
              <a:rPr sz="2400" spc="-5" dirty="0">
                <a:latin typeface="Cambria"/>
                <a:cs typeface="Cambria"/>
              </a:rPr>
              <a:t>and nutrient </a:t>
            </a:r>
            <a:r>
              <a:rPr sz="2400" spc="-10" dirty="0">
                <a:latin typeface="Cambria"/>
                <a:cs typeface="Cambria"/>
              </a:rPr>
              <a:t>from mother  </a:t>
            </a:r>
            <a:r>
              <a:rPr sz="2400" spc="-15" dirty="0">
                <a:latin typeface="Cambria"/>
                <a:cs typeface="Cambria"/>
              </a:rPr>
              <a:t>to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embryo.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25" dirty="0">
                <a:latin typeface="Cambria"/>
                <a:cs typeface="Cambria"/>
              </a:rPr>
              <a:t>Removes </a:t>
            </a:r>
            <a:r>
              <a:rPr sz="2400" spc="-5" dirty="0">
                <a:latin typeface="Cambria"/>
                <a:cs typeface="Cambria"/>
              </a:rPr>
              <a:t>CO</a:t>
            </a:r>
            <a:r>
              <a:rPr sz="2400" spc="-7" baseline="-20833" dirty="0">
                <a:latin typeface="Cambria"/>
                <a:cs typeface="Cambria"/>
              </a:rPr>
              <a:t>2 </a:t>
            </a:r>
            <a:r>
              <a:rPr sz="2400" spc="-5" dirty="0">
                <a:latin typeface="Cambria"/>
                <a:cs typeface="Cambria"/>
              </a:rPr>
              <a:t>and </a:t>
            </a:r>
            <a:r>
              <a:rPr sz="2400" spc="-20" dirty="0">
                <a:latin typeface="Cambria"/>
                <a:cs typeface="Cambria"/>
              </a:rPr>
              <a:t>waste </a:t>
            </a:r>
            <a:r>
              <a:rPr sz="2400" spc="-5" dirty="0">
                <a:latin typeface="Cambria"/>
                <a:cs typeface="Cambria"/>
              </a:rPr>
              <a:t>material </a:t>
            </a:r>
            <a:r>
              <a:rPr sz="2400" spc="-10" dirty="0">
                <a:latin typeface="Cambria"/>
                <a:cs typeface="Cambria"/>
              </a:rPr>
              <a:t>from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-15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embryo.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ts val="2595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Cambria"/>
                <a:cs typeface="Cambria"/>
              </a:rPr>
              <a:t>Acts as </a:t>
            </a:r>
            <a:r>
              <a:rPr sz="2400" dirty="0">
                <a:latin typeface="Cambria"/>
                <a:cs typeface="Cambria"/>
              </a:rPr>
              <a:t>endocrine </a:t>
            </a:r>
            <a:r>
              <a:rPr sz="2400" spc="-5" dirty="0">
                <a:latin typeface="Cambria"/>
                <a:cs typeface="Cambria"/>
              </a:rPr>
              <a:t>gland and </a:t>
            </a:r>
            <a:r>
              <a:rPr sz="2400" spc="-10" dirty="0">
                <a:latin typeface="Cambria"/>
                <a:cs typeface="Cambria"/>
              </a:rPr>
              <a:t>produces </a:t>
            </a:r>
            <a:r>
              <a:rPr sz="2400" spc="-15" dirty="0">
                <a:latin typeface="Cambria"/>
                <a:cs typeface="Cambria"/>
              </a:rPr>
              <a:t>several </a:t>
            </a:r>
            <a:r>
              <a:rPr sz="2400" spc="-5" dirty="0">
                <a:latin typeface="Cambria"/>
                <a:cs typeface="Cambria"/>
              </a:rPr>
              <a:t>hormones</a:t>
            </a:r>
            <a:endParaRPr sz="2400">
              <a:latin typeface="Cambria"/>
              <a:cs typeface="Cambria"/>
            </a:endParaRPr>
          </a:p>
          <a:p>
            <a:pPr marL="286385">
              <a:lnSpc>
                <a:spcPts val="2530"/>
              </a:lnSpc>
            </a:pPr>
            <a:r>
              <a:rPr sz="2400" spc="-10" dirty="0">
                <a:latin typeface="Cambria"/>
                <a:cs typeface="Cambria"/>
              </a:rPr>
              <a:t>like:</a:t>
            </a:r>
            <a:endParaRPr sz="2400">
              <a:latin typeface="Cambria"/>
              <a:cs typeface="Cambria"/>
            </a:endParaRPr>
          </a:p>
          <a:p>
            <a:pPr marL="560705" lvl="1" indent="-228600">
              <a:lnSpc>
                <a:spcPts val="2510"/>
              </a:lnSpc>
              <a:buClr>
                <a:srgbClr val="9B2C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spc="-5" dirty="0">
                <a:latin typeface="Cambria"/>
                <a:cs typeface="Cambria"/>
              </a:rPr>
              <a:t>Human chorionic </a:t>
            </a:r>
            <a:r>
              <a:rPr sz="2200" spc="-10" dirty="0">
                <a:latin typeface="Cambria"/>
                <a:cs typeface="Cambria"/>
              </a:rPr>
              <a:t>gonadotrophins</a:t>
            </a:r>
            <a:r>
              <a:rPr sz="2200" spc="5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(hCG)</a:t>
            </a:r>
            <a:endParaRPr sz="2200">
              <a:latin typeface="Cambria"/>
              <a:cs typeface="Cambria"/>
            </a:endParaRPr>
          </a:p>
          <a:p>
            <a:pPr marL="560705" lvl="1" indent="-228600">
              <a:lnSpc>
                <a:spcPts val="2510"/>
              </a:lnSpc>
              <a:buClr>
                <a:srgbClr val="9B2C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spc="-5" dirty="0">
                <a:latin typeface="Cambria"/>
                <a:cs typeface="Cambria"/>
              </a:rPr>
              <a:t>Human </a:t>
            </a:r>
            <a:r>
              <a:rPr sz="2200" spc="-10" dirty="0">
                <a:latin typeface="Cambria"/>
                <a:cs typeface="Cambria"/>
              </a:rPr>
              <a:t>placental lactogen</a:t>
            </a:r>
            <a:r>
              <a:rPr sz="2200" spc="6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(hPL)</a:t>
            </a:r>
            <a:endParaRPr sz="2200">
              <a:latin typeface="Cambria"/>
              <a:cs typeface="Cambria"/>
            </a:endParaRPr>
          </a:p>
          <a:p>
            <a:pPr marL="560705" lvl="1" indent="-228600">
              <a:lnSpc>
                <a:spcPts val="2515"/>
              </a:lnSpc>
              <a:buClr>
                <a:srgbClr val="9B2C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spc="-10" dirty="0">
                <a:latin typeface="Cambria"/>
                <a:cs typeface="Cambria"/>
              </a:rPr>
              <a:t>Estrogen.</a:t>
            </a:r>
            <a:endParaRPr sz="2200">
              <a:latin typeface="Cambria"/>
              <a:cs typeface="Cambria"/>
            </a:endParaRPr>
          </a:p>
          <a:p>
            <a:pPr marL="560705" lvl="1" indent="-228600">
              <a:lnSpc>
                <a:spcPts val="2515"/>
              </a:lnSpc>
              <a:buClr>
                <a:srgbClr val="9B2C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spc="-15" dirty="0">
                <a:latin typeface="Cambria"/>
                <a:cs typeface="Cambria"/>
              </a:rPr>
              <a:t>Progesterone</a:t>
            </a:r>
            <a:endParaRPr sz="2200">
              <a:latin typeface="Cambria"/>
              <a:cs typeface="Cambria"/>
            </a:endParaRPr>
          </a:p>
          <a:p>
            <a:pPr marL="560705" lvl="1" indent="-228600">
              <a:lnSpc>
                <a:spcPts val="2310"/>
              </a:lnSpc>
              <a:buClr>
                <a:srgbClr val="9B2C1F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spc="-10" dirty="0">
                <a:latin typeface="Cambria"/>
                <a:cs typeface="Cambria"/>
              </a:rPr>
              <a:t>Relaxin produced </a:t>
            </a:r>
            <a:r>
              <a:rPr sz="2200" spc="-15" dirty="0">
                <a:latin typeface="Cambria"/>
                <a:cs typeface="Cambria"/>
              </a:rPr>
              <a:t>from </a:t>
            </a:r>
            <a:r>
              <a:rPr sz="2200" spc="-5" dirty="0">
                <a:latin typeface="Cambria"/>
                <a:cs typeface="Cambria"/>
              </a:rPr>
              <a:t>the </a:t>
            </a:r>
            <a:r>
              <a:rPr sz="2200" spc="-25" dirty="0">
                <a:latin typeface="Cambria"/>
                <a:cs typeface="Cambria"/>
              </a:rPr>
              <a:t>ovary </a:t>
            </a:r>
            <a:r>
              <a:rPr sz="2200" spc="-5" dirty="0">
                <a:latin typeface="Cambria"/>
                <a:cs typeface="Cambria"/>
              </a:rPr>
              <a:t>in the </a:t>
            </a:r>
            <a:r>
              <a:rPr sz="2200" spc="-10" dirty="0">
                <a:latin typeface="Cambria"/>
                <a:cs typeface="Cambria"/>
              </a:rPr>
              <a:t>later </a:t>
            </a:r>
            <a:r>
              <a:rPr sz="2200" spc="-5" dirty="0">
                <a:latin typeface="Cambria"/>
                <a:cs typeface="Cambria"/>
              </a:rPr>
              <a:t>stage</a:t>
            </a:r>
            <a:r>
              <a:rPr sz="2200" spc="17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of</a:t>
            </a:r>
            <a:endParaRPr sz="2200">
              <a:latin typeface="Cambria"/>
              <a:cs typeface="Cambria"/>
            </a:endParaRPr>
          </a:p>
          <a:p>
            <a:pPr marL="560705">
              <a:lnSpc>
                <a:spcPts val="2375"/>
              </a:lnSpc>
            </a:pPr>
            <a:r>
              <a:rPr sz="2200" spc="-30" dirty="0">
                <a:latin typeface="Cambria"/>
                <a:cs typeface="Cambria"/>
              </a:rPr>
              <a:t>pregnancy.</a:t>
            </a:r>
            <a:endParaRPr sz="2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533336"/>
            <a:ext cx="5867400" cy="5446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4782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0" dirty="0">
                <a:solidFill>
                  <a:srgbClr val="FF0000"/>
                </a:solidFill>
                <a:latin typeface="Franklin Gothic Book"/>
                <a:cs typeface="Franklin Gothic Book"/>
              </a:rPr>
              <a:t>Embryonic</a:t>
            </a:r>
            <a:r>
              <a:rPr sz="3600" b="1" i="0" spc="-7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3600" b="1" i="0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development</a:t>
            </a:r>
            <a:r>
              <a:rPr sz="3600" b="1" i="0" spc="-10" dirty="0">
                <a:solidFill>
                  <a:srgbClr val="696363"/>
                </a:solidFill>
                <a:latin typeface="Franklin Gothic Book"/>
                <a:cs typeface="Franklin Gothic Book"/>
              </a:rPr>
              <a:t>: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71930"/>
            <a:ext cx="7591425" cy="3745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42240" indent="-27368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ambria"/>
                <a:cs typeface="Cambria"/>
              </a:rPr>
              <a:t>After </a:t>
            </a:r>
            <a:r>
              <a:rPr sz="2600" spc="-5" dirty="0">
                <a:latin typeface="Cambria"/>
                <a:cs typeface="Cambria"/>
              </a:rPr>
              <a:t>implantation the </a:t>
            </a:r>
            <a:r>
              <a:rPr sz="2600" dirty="0">
                <a:latin typeface="Cambria"/>
                <a:cs typeface="Cambria"/>
              </a:rPr>
              <a:t>inner cell </a:t>
            </a:r>
            <a:r>
              <a:rPr sz="2600" spc="-5" dirty="0">
                <a:latin typeface="Cambria"/>
                <a:cs typeface="Cambria"/>
              </a:rPr>
              <a:t>mass </a:t>
            </a:r>
            <a:r>
              <a:rPr sz="2600" dirty="0">
                <a:latin typeface="Cambria"/>
                <a:cs typeface="Cambria"/>
              </a:rPr>
              <a:t>of </a:t>
            </a:r>
            <a:r>
              <a:rPr sz="2600" spc="-10" dirty="0">
                <a:latin typeface="Cambria"/>
                <a:cs typeface="Cambria"/>
              </a:rPr>
              <a:t>blastocyst  differentiated into </a:t>
            </a:r>
            <a:r>
              <a:rPr sz="2600" spc="-5" dirty="0">
                <a:latin typeface="Cambria"/>
                <a:cs typeface="Cambria"/>
              </a:rPr>
              <a:t>an outer</a:t>
            </a:r>
            <a:r>
              <a:rPr sz="2600" spc="-55" dirty="0">
                <a:latin typeface="Cambria"/>
                <a:cs typeface="Cambria"/>
              </a:rPr>
              <a:t> </a:t>
            </a:r>
            <a:r>
              <a:rPr sz="2600" spc="-25" dirty="0">
                <a:latin typeface="Cambria"/>
                <a:cs typeface="Cambria"/>
              </a:rPr>
              <a:t>layer</a:t>
            </a:r>
            <a:endParaRPr sz="2600">
              <a:latin typeface="Cambria"/>
              <a:cs typeface="Cambria"/>
            </a:endParaRPr>
          </a:p>
          <a:p>
            <a:pPr marL="286385" marR="2317750">
              <a:lnSpc>
                <a:spcPct val="100000"/>
              </a:lnSpc>
            </a:pPr>
            <a:r>
              <a:rPr sz="2600" dirty="0">
                <a:latin typeface="Cambria"/>
                <a:cs typeface="Cambria"/>
              </a:rPr>
              <a:t>called </a:t>
            </a:r>
            <a:r>
              <a:rPr sz="2600" b="1" spc="-5" dirty="0">
                <a:latin typeface="Cambria"/>
                <a:cs typeface="Cambria"/>
              </a:rPr>
              <a:t>ectoderm </a:t>
            </a:r>
            <a:r>
              <a:rPr sz="2600" spc="-5" dirty="0">
                <a:latin typeface="Cambria"/>
                <a:cs typeface="Cambria"/>
              </a:rPr>
              <a:t>and an </a:t>
            </a:r>
            <a:r>
              <a:rPr sz="2600" dirty="0">
                <a:latin typeface="Cambria"/>
                <a:cs typeface="Cambria"/>
              </a:rPr>
              <a:t>inner</a:t>
            </a:r>
            <a:r>
              <a:rPr sz="2600" spc="-114" dirty="0">
                <a:latin typeface="Cambria"/>
                <a:cs typeface="Cambria"/>
              </a:rPr>
              <a:t> </a:t>
            </a:r>
            <a:r>
              <a:rPr sz="2600" spc="-25" dirty="0">
                <a:latin typeface="Cambria"/>
                <a:cs typeface="Cambria"/>
              </a:rPr>
              <a:t>layer  </a:t>
            </a:r>
            <a:r>
              <a:rPr sz="2600" dirty="0">
                <a:latin typeface="Cambria"/>
                <a:cs typeface="Cambria"/>
              </a:rPr>
              <a:t>called</a:t>
            </a:r>
            <a:r>
              <a:rPr sz="2600" spc="-45" dirty="0">
                <a:latin typeface="Cambria"/>
                <a:cs typeface="Cambria"/>
              </a:rPr>
              <a:t> </a:t>
            </a:r>
            <a:r>
              <a:rPr sz="2600" b="1" spc="-5" dirty="0">
                <a:latin typeface="Cambria"/>
                <a:cs typeface="Cambria"/>
              </a:rPr>
              <a:t>endoderm.</a:t>
            </a:r>
            <a:endParaRPr sz="26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ambria"/>
                <a:cs typeface="Cambria"/>
              </a:rPr>
              <a:t>Mesoderm </a:t>
            </a:r>
            <a:r>
              <a:rPr sz="2600" spc="-10" dirty="0">
                <a:latin typeface="Cambria"/>
                <a:cs typeface="Cambria"/>
              </a:rPr>
              <a:t>differentiated </a:t>
            </a:r>
            <a:r>
              <a:rPr sz="2600" spc="-5" dirty="0">
                <a:latin typeface="Cambria"/>
                <a:cs typeface="Cambria"/>
              </a:rPr>
              <a:t>in-between ectoderm</a:t>
            </a:r>
            <a:r>
              <a:rPr sz="2600" spc="-13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and</a:t>
            </a:r>
            <a:endParaRPr sz="2600">
              <a:latin typeface="Cambria"/>
              <a:cs typeface="Cambr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latin typeface="Cambria"/>
                <a:cs typeface="Cambria"/>
              </a:rPr>
              <a:t>endoderm.</a:t>
            </a:r>
            <a:endParaRPr sz="2600">
              <a:latin typeface="Cambria"/>
              <a:cs typeface="Cambria"/>
            </a:endParaRPr>
          </a:p>
          <a:p>
            <a:pPr marL="286385" marR="33782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ambria"/>
                <a:cs typeface="Cambria"/>
              </a:rPr>
              <a:t>The inner cell </a:t>
            </a:r>
            <a:r>
              <a:rPr sz="2600" spc="-5" dirty="0">
                <a:latin typeface="Cambria"/>
                <a:cs typeface="Cambria"/>
              </a:rPr>
              <a:t>mass thus </a:t>
            </a:r>
            <a:r>
              <a:rPr sz="2600" dirty="0">
                <a:latin typeface="Cambria"/>
                <a:cs typeface="Cambria"/>
              </a:rPr>
              <a:t>called </a:t>
            </a:r>
            <a:r>
              <a:rPr sz="2600" b="1" spc="-10" dirty="0">
                <a:latin typeface="Cambria"/>
                <a:cs typeface="Cambria"/>
              </a:rPr>
              <a:t>stem </a:t>
            </a:r>
            <a:r>
              <a:rPr sz="2600" b="1" spc="-5" dirty="0">
                <a:latin typeface="Cambria"/>
                <a:cs typeface="Cambria"/>
              </a:rPr>
              <a:t>cells</a:t>
            </a:r>
            <a:r>
              <a:rPr sz="2600" spc="-5" dirty="0">
                <a:latin typeface="Cambria"/>
                <a:cs typeface="Cambria"/>
              </a:rPr>
              <a:t>,</a:t>
            </a:r>
            <a:r>
              <a:rPr sz="2600" spc="-130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having  </a:t>
            </a:r>
            <a:r>
              <a:rPr sz="2600" spc="-5" dirty="0">
                <a:latin typeface="Cambria"/>
                <a:cs typeface="Cambria"/>
              </a:rPr>
              <a:t>potency </a:t>
            </a:r>
            <a:r>
              <a:rPr sz="2600" spc="-15" dirty="0">
                <a:latin typeface="Cambria"/>
                <a:cs typeface="Cambria"/>
              </a:rPr>
              <a:t>to </a:t>
            </a:r>
            <a:r>
              <a:rPr sz="2600" spc="-10" dirty="0">
                <a:latin typeface="Cambria"/>
                <a:cs typeface="Cambria"/>
              </a:rPr>
              <a:t>produce </a:t>
            </a:r>
            <a:r>
              <a:rPr sz="2600" spc="-5" dirty="0">
                <a:latin typeface="Cambria"/>
                <a:cs typeface="Cambria"/>
              </a:rPr>
              <a:t>all types of </a:t>
            </a:r>
            <a:r>
              <a:rPr sz="2600" dirty="0">
                <a:latin typeface="Cambria"/>
                <a:cs typeface="Cambria"/>
              </a:rPr>
              <a:t>cell, </a:t>
            </a:r>
            <a:r>
              <a:rPr sz="2600" spc="-5" dirty="0">
                <a:latin typeface="Cambria"/>
                <a:cs typeface="Cambria"/>
              </a:rPr>
              <a:t>tissues and  </a:t>
            </a:r>
            <a:r>
              <a:rPr sz="2600" spc="-10" dirty="0">
                <a:latin typeface="Cambria"/>
                <a:cs typeface="Cambria"/>
              </a:rPr>
              <a:t>organs </a:t>
            </a:r>
            <a:r>
              <a:rPr sz="2600" spc="-20" dirty="0">
                <a:latin typeface="Cambria"/>
                <a:cs typeface="Cambria"/>
              </a:rPr>
              <a:t>by </a:t>
            </a:r>
            <a:r>
              <a:rPr sz="2600" spc="-10" dirty="0">
                <a:latin typeface="Cambria"/>
                <a:cs typeface="Cambria"/>
              </a:rPr>
              <a:t>differentiation.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3012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5" dirty="0">
                <a:solidFill>
                  <a:srgbClr val="FF0000"/>
                </a:solidFill>
                <a:latin typeface="Franklin Gothic Book"/>
                <a:cs typeface="Franklin Gothic Book"/>
              </a:rPr>
              <a:t>Organogenesis: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12494"/>
            <a:ext cx="7601584" cy="37909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6385" marR="2325370" indent="-273685">
              <a:lnSpc>
                <a:spcPct val="8000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Cambria"/>
                <a:cs typeface="Cambria"/>
              </a:rPr>
              <a:t>Formation </a:t>
            </a:r>
            <a:r>
              <a:rPr sz="2000" dirty="0">
                <a:latin typeface="Cambria"/>
                <a:cs typeface="Cambria"/>
              </a:rPr>
              <a:t>of </a:t>
            </a:r>
            <a:r>
              <a:rPr sz="2000" spc="-10" dirty="0">
                <a:latin typeface="Cambria"/>
                <a:cs typeface="Cambria"/>
              </a:rPr>
              <a:t>different </a:t>
            </a:r>
            <a:r>
              <a:rPr sz="2000" spc="-5" dirty="0">
                <a:latin typeface="Cambria"/>
                <a:cs typeface="Cambria"/>
              </a:rPr>
              <a:t>organs </a:t>
            </a:r>
            <a:r>
              <a:rPr sz="2000" dirty="0">
                <a:latin typeface="Cambria"/>
                <a:cs typeface="Cambria"/>
              </a:rPr>
              <a:t>in the </a:t>
            </a:r>
            <a:r>
              <a:rPr sz="2000" spc="-10" dirty="0">
                <a:latin typeface="Cambria"/>
                <a:cs typeface="Cambria"/>
              </a:rPr>
              <a:t>embryo</a:t>
            </a:r>
            <a:r>
              <a:rPr sz="2000" spc="-16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is  called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organogenesis.</a:t>
            </a:r>
            <a:endParaRPr sz="20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Cambria"/>
                <a:cs typeface="Cambria"/>
              </a:rPr>
              <a:t>Human </a:t>
            </a:r>
            <a:r>
              <a:rPr sz="2000" spc="-5" dirty="0">
                <a:latin typeface="Cambria"/>
                <a:cs typeface="Cambria"/>
              </a:rPr>
              <a:t>pregnancy lasts </a:t>
            </a:r>
            <a:r>
              <a:rPr sz="2000" spc="-10" dirty="0">
                <a:latin typeface="Cambria"/>
                <a:cs typeface="Cambria"/>
              </a:rPr>
              <a:t>for </a:t>
            </a:r>
            <a:r>
              <a:rPr sz="2000" b="1" dirty="0">
                <a:latin typeface="Cambria"/>
                <a:cs typeface="Cambria"/>
              </a:rPr>
              <a:t>9</a:t>
            </a:r>
            <a:r>
              <a:rPr sz="2000" b="1" spc="-114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months.</a:t>
            </a:r>
            <a:endParaRPr sz="20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ambria"/>
                <a:cs typeface="Cambria"/>
              </a:rPr>
              <a:t>After </a:t>
            </a:r>
            <a:r>
              <a:rPr sz="2000" dirty="0">
                <a:latin typeface="Cambria"/>
                <a:cs typeface="Cambria"/>
              </a:rPr>
              <a:t>one </a:t>
            </a:r>
            <a:r>
              <a:rPr sz="2000" spc="-5" dirty="0">
                <a:latin typeface="Cambria"/>
                <a:cs typeface="Cambria"/>
              </a:rPr>
              <a:t>month </a:t>
            </a:r>
            <a:r>
              <a:rPr sz="2000" dirty="0">
                <a:latin typeface="Cambria"/>
                <a:cs typeface="Cambria"/>
              </a:rPr>
              <a:t>of </a:t>
            </a:r>
            <a:r>
              <a:rPr sz="2000" spc="-5" dirty="0">
                <a:latin typeface="Cambria"/>
                <a:cs typeface="Cambria"/>
              </a:rPr>
              <a:t>pregnancy </a:t>
            </a:r>
            <a:r>
              <a:rPr sz="2000" b="1" spc="-5" dirty="0">
                <a:latin typeface="Cambria"/>
                <a:cs typeface="Cambria"/>
              </a:rPr>
              <a:t>heart </a:t>
            </a:r>
            <a:r>
              <a:rPr sz="2000" dirty="0">
                <a:latin typeface="Cambria"/>
                <a:cs typeface="Cambria"/>
              </a:rPr>
              <a:t>is </a:t>
            </a:r>
            <a:r>
              <a:rPr sz="2000" spc="-5" dirty="0">
                <a:latin typeface="Cambria"/>
                <a:cs typeface="Cambria"/>
              </a:rPr>
              <a:t>formed </a:t>
            </a:r>
            <a:r>
              <a:rPr sz="2000" dirty="0">
                <a:latin typeface="Cambria"/>
                <a:cs typeface="Cambria"/>
              </a:rPr>
              <a:t>in the</a:t>
            </a:r>
            <a:r>
              <a:rPr sz="2000" spc="-19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embryo.</a:t>
            </a:r>
            <a:endParaRPr sz="20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5" dirty="0">
                <a:latin typeface="Cambria"/>
                <a:cs typeface="Cambria"/>
              </a:rPr>
              <a:t>By </a:t>
            </a:r>
            <a:r>
              <a:rPr sz="2000" dirty="0">
                <a:latin typeface="Cambria"/>
                <a:cs typeface="Cambria"/>
              </a:rPr>
              <a:t>the </a:t>
            </a:r>
            <a:r>
              <a:rPr sz="2000" spc="-5" dirty="0">
                <a:latin typeface="Cambria"/>
                <a:cs typeface="Cambria"/>
              </a:rPr>
              <a:t>end </a:t>
            </a:r>
            <a:r>
              <a:rPr sz="2000" dirty="0">
                <a:latin typeface="Cambria"/>
                <a:cs typeface="Cambria"/>
              </a:rPr>
              <a:t>of </a:t>
            </a:r>
            <a:r>
              <a:rPr sz="2000" spc="-5" dirty="0">
                <a:latin typeface="Cambria"/>
                <a:cs typeface="Cambria"/>
              </a:rPr>
              <a:t>2nd month </a:t>
            </a:r>
            <a:r>
              <a:rPr sz="2000" dirty="0">
                <a:latin typeface="Cambria"/>
                <a:cs typeface="Cambria"/>
              </a:rPr>
              <a:t>the </a:t>
            </a:r>
            <a:r>
              <a:rPr sz="2000" spc="-5" dirty="0">
                <a:latin typeface="Cambria"/>
                <a:cs typeface="Cambria"/>
              </a:rPr>
              <a:t>foetus </a:t>
            </a:r>
            <a:r>
              <a:rPr sz="2000" spc="-10" dirty="0">
                <a:latin typeface="Cambria"/>
                <a:cs typeface="Cambria"/>
              </a:rPr>
              <a:t>develops </a:t>
            </a:r>
            <a:r>
              <a:rPr sz="2000" b="1" spc="-5" dirty="0">
                <a:latin typeface="Cambria"/>
                <a:cs typeface="Cambria"/>
              </a:rPr>
              <a:t>limbs and</a:t>
            </a:r>
            <a:r>
              <a:rPr sz="2000" b="1" spc="-85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digits.</a:t>
            </a:r>
            <a:endParaRPr sz="2000">
              <a:latin typeface="Cambria"/>
              <a:cs typeface="Cambria"/>
            </a:endParaRPr>
          </a:p>
          <a:p>
            <a:pPr marL="286385" marR="320040" indent="-273685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5" dirty="0">
                <a:latin typeface="Cambria"/>
                <a:cs typeface="Cambria"/>
              </a:rPr>
              <a:t>By </a:t>
            </a:r>
            <a:r>
              <a:rPr sz="2000" dirty="0">
                <a:latin typeface="Cambria"/>
                <a:cs typeface="Cambria"/>
              </a:rPr>
              <a:t>the </a:t>
            </a:r>
            <a:r>
              <a:rPr sz="2000" spc="-5" dirty="0">
                <a:latin typeface="Cambria"/>
                <a:cs typeface="Cambria"/>
              </a:rPr>
              <a:t>end </a:t>
            </a:r>
            <a:r>
              <a:rPr sz="2000" dirty="0">
                <a:latin typeface="Cambria"/>
                <a:cs typeface="Cambria"/>
              </a:rPr>
              <a:t>of </a:t>
            </a:r>
            <a:r>
              <a:rPr sz="2000" spc="-5" dirty="0">
                <a:latin typeface="Cambria"/>
                <a:cs typeface="Cambria"/>
              </a:rPr>
              <a:t>12 </a:t>
            </a:r>
            <a:r>
              <a:rPr sz="2000" spc="-10" dirty="0">
                <a:latin typeface="Cambria"/>
                <a:cs typeface="Cambria"/>
              </a:rPr>
              <a:t>weeks </a:t>
            </a:r>
            <a:r>
              <a:rPr sz="2000" spc="-5" dirty="0">
                <a:latin typeface="Cambria"/>
                <a:cs typeface="Cambria"/>
              </a:rPr>
              <a:t>(</a:t>
            </a:r>
            <a:r>
              <a:rPr sz="2000" b="1" spc="-5" dirty="0">
                <a:latin typeface="Cambria"/>
                <a:cs typeface="Cambria"/>
              </a:rPr>
              <a:t>first trimester</a:t>
            </a:r>
            <a:r>
              <a:rPr sz="2000" spc="-5" dirty="0">
                <a:latin typeface="Cambria"/>
                <a:cs typeface="Cambria"/>
              </a:rPr>
              <a:t>) most </a:t>
            </a:r>
            <a:r>
              <a:rPr sz="2000" dirty="0">
                <a:latin typeface="Cambria"/>
                <a:cs typeface="Cambria"/>
              </a:rPr>
              <a:t>of </a:t>
            </a:r>
            <a:r>
              <a:rPr sz="2000" spc="-5" dirty="0">
                <a:latin typeface="Cambria"/>
                <a:cs typeface="Cambria"/>
              </a:rPr>
              <a:t>organ </a:t>
            </a:r>
            <a:r>
              <a:rPr sz="2000" spc="-10" dirty="0">
                <a:latin typeface="Cambria"/>
                <a:cs typeface="Cambria"/>
              </a:rPr>
              <a:t>system </a:t>
            </a:r>
            <a:r>
              <a:rPr sz="2000" dirty="0">
                <a:latin typeface="Cambria"/>
                <a:cs typeface="Cambria"/>
              </a:rPr>
              <a:t>is  </a:t>
            </a:r>
            <a:r>
              <a:rPr sz="2000" spc="-5" dirty="0">
                <a:latin typeface="Cambria"/>
                <a:cs typeface="Cambria"/>
              </a:rPr>
              <a:t>formed </a:t>
            </a:r>
            <a:r>
              <a:rPr sz="2000" dirty="0">
                <a:latin typeface="Cambria"/>
                <a:cs typeface="Cambria"/>
              </a:rPr>
              <a:t>(limbs and </a:t>
            </a:r>
            <a:r>
              <a:rPr sz="2000" spc="-5" dirty="0">
                <a:latin typeface="Cambria"/>
                <a:cs typeface="Cambria"/>
              </a:rPr>
              <a:t>external genitalia </a:t>
            </a:r>
            <a:r>
              <a:rPr sz="2000" spc="-10" dirty="0">
                <a:latin typeface="Cambria"/>
                <a:cs typeface="Cambria"/>
              </a:rPr>
              <a:t>are well</a:t>
            </a:r>
            <a:r>
              <a:rPr sz="2000" spc="-16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developed).</a:t>
            </a:r>
            <a:endParaRPr sz="2000">
              <a:latin typeface="Cambria"/>
              <a:cs typeface="Cambria"/>
            </a:endParaRPr>
          </a:p>
          <a:p>
            <a:pPr marL="286385" indent="-273685">
              <a:lnSpc>
                <a:spcPts val="216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Cambria"/>
                <a:cs typeface="Cambria"/>
              </a:rPr>
              <a:t>First </a:t>
            </a:r>
            <a:r>
              <a:rPr sz="2000" spc="-10" dirty="0">
                <a:latin typeface="Cambria"/>
                <a:cs typeface="Cambria"/>
              </a:rPr>
              <a:t>movement </a:t>
            </a:r>
            <a:r>
              <a:rPr sz="2000" dirty="0">
                <a:latin typeface="Cambria"/>
                <a:cs typeface="Cambria"/>
              </a:rPr>
              <a:t>of </a:t>
            </a:r>
            <a:r>
              <a:rPr sz="2000" spc="-5" dirty="0">
                <a:latin typeface="Cambria"/>
                <a:cs typeface="Cambria"/>
              </a:rPr>
              <a:t>foetus </a:t>
            </a:r>
            <a:r>
              <a:rPr sz="2000" dirty="0">
                <a:latin typeface="Cambria"/>
                <a:cs typeface="Cambria"/>
              </a:rPr>
              <a:t>and </a:t>
            </a:r>
            <a:r>
              <a:rPr sz="2000" spc="-5" dirty="0">
                <a:latin typeface="Cambria"/>
                <a:cs typeface="Cambria"/>
              </a:rPr>
              <a:t>appearance </a:t>
            </a:r>
            <a:r>
              <a:rPr sz="2000" dirty="0">
                <a:latin typeface="Cambria"/>
                <a:cs typeface="Cambria"/>
              </a:rPr>
              <a:t>of hairs </a:t>
            </a:r>
            <a:r>
              <a:rPr sz="2000" spc="-5" dirty="0">
                <a:latin typeface="Cambria"/>
                <a:cs typeface="Cambria"/>
              </a:rPr>
              <a:t>observed </a:t>
            </a:r>
            <a:r>
              <a:rPr sz="2000" dirty="0">
                <a:latin typeface="Cambria"/>
                <a:cs typeface="Cambria"/>
              </a:rPr>
              <a:t>in</a:t>
            </a:r>
            <a:r>
              <a:rPr sz="2000" spc="-229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5th</a:t>
            </a:r>
            <a:endParaRPr sz="2000">
              <a:latin typeface="Cambria"/>
              <a:cs typeface="Cambria"/>
            </a:endParaRPr>
          </a:p>
          <a:p>
            <a:pPr marL="286385">
              <a:lnSpc>
                <a:spcPts val="2160"/>
              </a:lnSpc>
            </a:pPr>
            <a:r>
              <a:rPr sz="2000" spc="-5" dirty="0">
                <a:latin typeface="Cambria"/>
                <a:cs typeface="Cambria"/>
              </a:rPr>
              <a:t>month.</a:t>
            </a:r>
            <a:endParaRPr sz="2000">
              <a:latin typeface="Cambria"/>
              <a:cs typeface="Cambria"/>
            </a:endParaRPr>
          </a:p>
          <a:p>
            <a:pPr marL="286385" marR="5080" indent="-273685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5" dirty="0">
                <a:latin typeface="Cambria"/>
                <a:cs typeface="Cambria"/>
              </a:rPr>
              <a:t>By </a:t>
            </a:r>
            <a:r>
              <a:rPr sz="2000" dirty="0">
                <a:latin typeface="Cambria"/>
                <a:cs typeface="Cambria"/>
              </a:rPr>
              <a:t>the </a:t>
            </a:r>
            <a:r>
              <a:rPr sz="2000" spc="-5" dirty="0">
                <a:latin typeface="Cambria"/>
                <a:cs typeface="Cambria"/>
              </a:rPr>
              <a:t>end </a:t>
            </a:r>
            <a:r>
              <a:rPr sz="2000" dirty="0">
                <a:latin typeface="Cambria"/>
                <a:cs typeface="Cambria"/>
              </a:rPr>
              <a:t>of </a:t>
            </a:r>
            <a:r>
              <a:rPr sz="2000" spc="-5" dirty="0">
                <a:latin typeface="Cambria"/>
                <a:cs typeface="Cambria"/>
              </a:rPr>
              <a:t>24th </a:t>
            </a:r>
            <a:r>
              <a:rPr sz="2000" spc="-10" dirty="0">
                <a:latin typeface="Cambria"/>
                <a:cs typeface="Cambria"/>
              </a:rPr>
              <a:t>week </a:t>
            </a:r>
            <a:r>
              <a:rPr sz="2000" b="1" spc="-5" dirty="0">
                <a:latin typeface="Cambria"/>
                <a:cs typeface="Cambria"/>
              </a:rPr>
              <a:t>(2nd trimesters) </a:t>
            </a:r>
            <a:r>
              <a:rPr sz="2000" dirty="0">
                <a:latin typeface="Cambria"/>
                <a:cs typeface="Cambria"/>
              </a:rPr>
              <a:t>the </a:t>
            </a:r>
            <a:r>
              <a:rPr sz="2000" spc="-10" dirty="0">
                <a:latin typeface="Cambria"/>
                <a:cs typeface="Cambria"/>
              </a:rPr>
              <a:t>body </a:t>
            </a:r>
            <a:r>
              <a:rPr sz="2000" dirty="0">
                <a:latin typeface="Cambria"/>
                <a:cs typeface="Cambria"/>
              </a:rPr>
              <a:t>is </a:t>
            </a:r>
            <a:r>
              <a:rPr sz="2000" spc="-15" dirty="0">
                <a:latin typeface="Cambria"/>
                <a:cs typeface="Cambria"/>
              </a:rPr>
              <a:t>covered </a:t>
            </a:r>
            <a:r>
              <a:rPr sz="2000" spc="-5" dirty="0">
                <a:latin typeface="Cambria"/>
                <a:cs typeface="Cambria"/>
              </a:rPr>
              <a:t>with  </a:t>
            </a:r>
            <a:r>
              <a:rPr sz="2000" dirty="0">
                <a:latin typeface="Cambria"/>
                <a:cs typeface="Cambria"/>
              </a:rPr>
              <a:t>fine hairs, </a:t>
            </a:r>
            <a:r>
              <a:rPr sz="2000" spc="-15" dirty="0">
                <a:latin typeface="Cambria"/>
                <a:cs typeface="Cambria"/>
              </a:rPr>
              <a:t>eye-lids </a:t>
            </a:r>
            <a:r>
              <a:rPr sz="2000" spc="-5" dirty="0">
                <a:latin typeface="Cambria"/>
                <a:cs typeface="Cambria"/>
              </a:rPr>
              <a:t>separate, </a:t>
            </a:r>
            <a:r>
              <a:rPr sz="2000" dirty="0">
                <a:latin typeface="Cambria"/>
                <a:cs typeface="Cambria"/>
              </a:rPr>
              <a:t>and </a:t>
            </a:r>
            <a:r>
              <a:rPr sz="2000" spc="-10" dirty="0">
                <a:latin typeface="Cambria"/>
                <a:cs typeface="Cambria"/>
              </a:rPr>
              <a:t>eyelashes are</a:t>
            </a:r>
            <a:r>
              <a:rPr sz="2000" spc="-1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formed.</a:t>
            </a:r>
            <a:endParaRPr sz="2000">
              <a:latin typeface="Cambria"/>
              <a:cs typeface="Cambria"/>
            </a:endParaRPr>
          </a:p>
          <a:p>
            <a:pPr marL="286385" marR="11430" indent="-273685">
              <a:lnSpc>
                <a:spcPts val="192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5" dirty="0">
                <a:latin typeface="Cambria"/>
                <a:cs typeface="Cambria"/>
              </a:rPr>
              <a:t>By </a:t>
            </a:r>
            <a:r>
              <a:rPr sz="2000" dirty="0">
                <a:latin typeface="Cambria"/>
                <a:cs typeface="Cambria"/>
              </a:rPr>
              <a:t>the </a:t>
            </a:r>
            <a:r>
              <a:rPr sz="2000" spc="-5" dirty="0">
                <a:latin typeface="Cambria"/>
                <a:cs typeface="Cambria"/>
              </a:rPr>
              <a:t>end </a:t>
            </a:r>
            <a:r>
              <a:rPr sz="2000" dirty="0">
                <a:latin typeface="Cambria"/>
                <a:cs typeface="Cambria"/>
              </a:rPr>
              <a:t>of 9 </a:t>
            </a:r>
            <a:r>
              <a:rPr sz="2000" spc="-5" dirty="0">
                <a:latin typeface="Cambria"/>
                <a:cs typeface="Cambria"/>
              </a:rPr>
              <a:t>months </a:t>
            </a:r>
            <a:r>
              <a:rPr sz="2000" dirty="0">
                <a:latin typeface="Cambria"/>
                <a:cs typeface="Cambria"/>
              </a:rPr>
              <a:t>the </a:t>
            </a:r>
            <a:r>
              <a:rPr sz="2000" spc="-5" dirty="0">
                <a:latin typeface="Cambria"/>
                <a:cs typeface="Cambria"/>
              </a:rPr>
              <a:t>foetus </a:t>
            </a:r>
            <a:r>
              <a:rPr sz="2000" dirty="0">
                <a:latin typeface="Cambria"/>
                <a:cs typeface="Cambria"/>
              </a:rPr>
              <a:t>is </a:t>
            </a:r>
            <a:r>
              <a:rPr sz="2000" spc="-10" dirty="0">
                <a:latin typeface="Cambria"/>
                <a:cs typeface="Cambria"/>
              </a:rPr>
              <a:t>fully developed </a:t>
            </a:r>
            <a:r>
              <a:rPr sz="2000" spc="-5" dirty="0">
                <a:latin typeface="Cambria"/>
                <a:cs typeface="Cambria"/>
              </a:rPr>
              <a:t>and </a:t>
            </a:r>
            <a:r>
              <a:rPr sz="2000" dirty="0">
                <a:latin typeface="Cambria"/>
                <a:cs typeface="Cambria"/>
              </a:rPr>
              <a:t>is </a:t>
            </a:r>
            <a:r>
              <a:rPr sz="2000" spc="-15" dirty="0">
                <a:latin typeface="Cambria"/>
                <a:cs typeface="Cambria"/>
              </a:rPr>
              <a:t>ready </a:t>
            </a:r>
            <a:r>
              <a:rPr sz="2000" spc="-10" dirty="0">
                <a:latin typeface="Cambria"/>
                <a:cs typeface="Cambria"/>
              </a:rPr>
              <a:t>for  </a:t>
            </a:r>
            <a:r>
              <a:rPr sz="2000" spc="-30" dirty="0">
                <a:latin typeface="Cambria"/>
                <a:cs typeface="Cambria"/>
              </a:rPr>
              <a:t>delivery.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3961"/>
            <a:ext cx="3482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15" dirty="0">
                <a:solidFill>
                  <a:srgbClr val="FF0000"/>
                </a:solidFill>
                <a:latin typeface="Cambria"/>
                <a:cs typeface="Cambria"/>
              </a:rPr>
              <a:t>Accessory</a:t>
            </a:r>
            <a:r>
              <a:rPr sz="3600" b="1" i="0" spc="-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1" i="0" spc="-5" dirty="0">
                <a:solidFill>
                  <a:srgbClr val="FF0000"/>
                </a:solidFill>
                <a:latin typeface="Cambria"/>
                <a:cs typeface="Cambria"/>
              </a:rPr>
              <a:t>ducts: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2702"/>
            <a:ext cx="8320405" cy="42849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marR="481965" indent="-274320">
              <a:lnSpc>
                <a:spcPct val="80000"/>
              </a:lnSpc>
              <a:spcBef>
                <a:spcPts val="6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Cambria"/>
                <a:cs typeface="Cambria"/>
              </a:rPr>
              <a:t>Includes </a:t>
            </a:r>
            <a:r>
              <a:rPr sz="2400" b="1" spc="-20" dirty="0">
                <a:latin typeface="Cambria"/>
                <a:cs typeface="Cambria"/>
              </a:rPr>
              <a:t>rete </a:t>
            </a:r>
            <a:r>
              <a:rPr sz="2400" b="1" spc="-10" dirty="0">
                <a:latin typeface="Cambria"/>
                <a:cs typeface="Cambria"/>
              </a:rPr>
              <a:t>testis, </a:t>
            </a:r>
            <a:r>
              <a:rPr sz="2400" b="1" spc="-15" dirty="0">
                <a:latin typeface="Cambria"/>
                <a:cs typeface="Cambria"/>
              </a:rPr>
              <a:t>vasa </a:t>
            </a:r>
            <a:r>
              <a:rPr sz="2400" b="1" spc="-5" dirty="0">
                <a:latin typeface="Cambria"/>
                <a:cs typeface="Cambria"/>
              </a:rPr>
              <a:t>efferentia, </a:t>
            </a:r>
            <a:r>
              <a:rPr sz="2400" b="1" spc="-10" dirty="0">
                <a:latin typeface="Cambria"/>
                <a:cs typeface="Cambria"/>
              </a:rPr>
              <a:t>epididymis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b="1" spc="-20" dirty="0">
                <a:latin typeface="Cambria"/>
                <a:cs typeface="Cambria"/>
              </a:rPr>
              <a:t>vas  </a:t>
            </a:r>
            <a:r>
              <a:rPr sz="2400" b="1" spc="-10" dirty="0">
                <a:latin typeface="Cambria"/>
                <a:cs typeface="Cambria"/>
              </a:rPr>
              <a:t>deferens.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ts val="259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Cambria"/>
                <a:cs typeface="Cambria"/>
              </a:rPr>
              <a:t>Seminiferous </a:t>
            </a:r>
            <a:r>
              <a:rPr sz="2400" spc="-5" dirty="0">
                <a:latin typeface="Cambria"/>
                <a:cs typeface="Cambria"/>
              </a:rPr>
              <a:t>tubules open </a:t>
            </a:r>
            <a:r>
              <a:rPr sz="2400" spc="-10" dirty="0">
                <a:latin typeface="Cambria"/>
                <a:cs typeface="Cambria"/>
              </a:rPr>
              <a:t>into </a:t>
            </a:r>
            <a:r>
              <a:rPr sz="2400" spc="-15" dirty="0">
                <a:latin typeface="Cambria"/>
                <a:cs typeface="Cambria"/>
              </a:rPr>
              <a:t>vasa </a:t>
            </a:r>
            <a:r>
              <a:rPr sz="2400" spc="-5" dirty="0">
                <a:latin typeface="Cambria"/>
                <a:cs typeface="Cambria"/>
              </a:rPr>
              <a:t>efferentia </a:t>
            </a:r>
            <a:r>
              <a:rPr sz="2400" spc="-10" dirty="0">
                <a:latin typeface="Cambria"/>
                <a:cs typeface="Cambria"/>
              </a:rPr>
              <a:t>through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rete</a:t>
            </a:r>
            <a:endParaRPr sz="2400">
              <a:latin typeface="Cambria"/>
              <a:cs typeface="Cambria"/>
            </a:endParaRPr>
          </a:p>
          <a:p>
            <a:pPr marL="286385">
              <a:lnSpc>
                <a:spcPts val="2590"/>
              </a:lnSpc>
            </a:pPr>
            <a:r>
              <a:rPr sz="2400" spc="-5" dirty="0">
                <a:latin typeface="Cambria"/>
                <a:cs typeface="Cambria"/>
              </a:rPr>
              <a:t>testis.</a:t>
            </a:r>
            <a:endParaRPr sz="24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vasa </a:t>
            </a:r>
            <a:r>
              <a:rPr sz="2400" spc="-10" dirty="0">
                <a:latin typeface="Cambria"/>
                <a:cs typeface="Cambria"/>
              </a:rPr>
              <a:t>efferentia </a:t>
            </a:r>
            <a:r>
              <a:rPr sz="2400" spc="-20" dirty="0">
                <a:latin typeface="Cambria"/>
                <a:cs typeface="Cambria"/>
              </a:rPr>
              <a:t>leaves </a:t>
            </a:r>
            <a:r>
              <a:rPr sz="2400" spc="-5" dirty="0">
                <a:latin typeface="Cambria"/>
                <a:cs typeface="Cambria"/>
              </a:rPr>
              <a:t>the testis and </a:t>
            </a:r>
            <a:r>
              <a:rPr sz="2400" dirty="0">
                <a:latin typeface="Cambria"/>
                <a:cs typeface="Cambria"/>
              </a:rPr>
              <a:t>open </a:t>
            </a:r>
            <a:r>
              <a:rPr sz="2400" spc="-5" dirty="0">
                <a:latin typeface="Cambria"/>
                <a:cs typeface="Cambria"/>
              </a:rPr>
              <a:t>into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epididymis.</a:t>
            </a:r>
            <a:endParaRPr sz="2400">
              <a:latin typeface="Cambria"/>
              <a:cs typeface="Cambria"/>
            </a:endParaRPr>
          </a:p>
          <a:p>
            <a:pPr marL="287020" marR="313690" indent="-274320">
              <a:lnSpc>
                <a:spcPts val="2310"/>
              </a:lnSpc>
              <a:spcBef>
                <a:spcPts val="5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Cambria"/>
                <a:cs typeface="Cambria"/>
              </a:rPr>
              <a:t>The </a:t>
            </a:r>
            <a:r>
              <a:rPr sz="2400" spc="-5" dirty="0">
                <a:latin typeface="Cambria"/>
                <a:cs typeface="Cambria"/>
              </a:rPr>
              <a:t>epididymis leads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20" dirty="0">
                <a:latin typeface="Cambria"/>
                <a:cs typeface="Cambria"/>
              </a:rPr>
              <a:t>vas </a:t>
            </a:r>
            <a:r>
              <a:rPr sz="2400" spc="-10" dirty="0">
                <a:latin typeface="Cambria"/>
                <a:cs typeface="Cambria"/>
              </a:rPr>
              <a:t>deferens </a:t>
            </a:r>
            <a:r>
              <a:rPr sz="2400" spc="-5" dirty="0">
                <a:latin typeface="Cambria"/>
                <a:cs typeface="Cambria"/>
              </a:rPr>
              <a:t>that ascends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the  abdomen </a:t>
            </a:r>
            <a:r>
              <a:rPr sz="2400" spc="-10" dirty="0">
                <a:latin typeface="Cambria"/>
                <a:cs typeface="Cambria"/>
              </a:rPr>
              <a:t>through </a:t>
            </a:r>
            <a:r>
              <a:rPr sz="2400" dirty="0">
                <a:latin typeface="Cambria"/>
                <a:cs typeface="Cambria"/>
              </a:rPr>
              <a:t>inguinal canal </a:t>
            </a:r>
            <a:r>
              <a:rPr sz="2400" spc="-5" dirty="0">
                <a:latin typeface="Cambria"/>
                <a:cs typeface="Cambria"/>
              </a:rPr>
              <a:t>and loops </a:t>
            </a:r>
            <a:r>
              <a:rPr sz="2400" spc="-25" dirty="0">
                <a:latin typeface="Cambria"/>
                <a:cs typeface="Cambria"/>
              </a:rPr>
              <a:t>over </a:t>
            </a:r>
            <a:r>
              <a:rPr sz="2400" spc="-5" dirty="0">
                <a:latin typeface="Cambria"/>
                <a:cs typeface="Cambria"/>
              </a:rPr>
              <a:t>the urinary  </a:t>
            </a:r>
            <a:r>
              <a:rPr sz="2400" spc="-35" dirty="0">
                <a:latin typeface="Cambria"/>
                <a:cs typeface="Cambria"/>
              </a:rPr>
              <a:t>bladder.</a:t>
            </a:r>
            <a:endParaRPr sz="2400">
              <a:latin typeface="Cambria"/>
              <a:cs typeface="Cambria"/>
            </a:endParaRPr>
          </a:p>
          <a:p>
            <a:pPr marL="287020" marR="264795" indent="-274320">
              <a:lnSpc>
                <a:spcPct val="80000"/>
              </a:lnSpc>
              <a:spcBef>
                <a:spcPts val="6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0" dirty="0">
                <a:latin typeface="Cambria"/>
                <a:cs typeface="Cambria"/>
              </a:rPr>
              <a:t>Vas </a:t>
            </a:r>
            <a:r>
              <a:rPr sz="2400" spc="-10" dirty="0">
                <a:latin typeface="Cambria"/>
                <a:cs typeface="Cambria"/>
              </a:rPr>
              <a:t>deferens </a:t>
            </a:r>
            <a:r>
              <a:rPr sz="2400" spc="-20" dirty="0">
                <a:latin typeface="Cambria"/>
                <a:cs typeface="Cambria"/>
              </a:rPr>
              <a:t>receives </a:t>
            </a:r>
            <a:r>
              <a:rPr sz="2400" dirty="0">
                <a:latin typeface="Cambria"/>
                <a:cs typeface="Cambria"/>
              </a:rPr>
              <a:t>a duct </a:t>
            </a:r>
            <a:r>
              <a:rPr sz="2400" spc="-10" dirty="0">
                <a:latin typeface="Cambria"/>
                <a:cs typeface="Cambria"/>
              </a:rPr>
              <a:t>from </a:t>
            </a:r>
            <a:r>
              <a:rPr sz="2400" spc="-5" dirty="0">
                <a:latin typeface="Cambria"/>
                <a:cs typeface="Cambria"/>
              </a:rPr>
              <a:t>seminal </a:t>
            </a:r>
            <a:r>
              <a:rPr sz="2400" spc="-10" dirty="0">
                <a:latin typeface="Cambria"/>
                <a:cs typeface="Cambria"/>
              </a:rPr>
              <a:t>vesicle </a:t>
            </a:r>
            <a:r>
              <a:rPr sz="2400" spc="-5" dirty="0">
                <a:latin typeface="Cambria"/>
                <a:cs typeface="Cambria"/>
              </a:rPr>
              <a:t>and </a:t>
            </a:r>
            <a:r>
              <a:rPr sz="2400" dirty="0">
                <a:latin typeface="Cambria"/>
                <a:cs typeface="Cambria"/>
              </a:rPr>
              <a:t>opens  </a:t>
            </a:r>
            <a:r>
              <a:rPr sz="2400" spc="-10" dirty="0">
                <a:latin typeface="Cambria"/>
                <a:cs typeface="Cambria"/>
              </a:rPr>
              <a:t>into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urethra </a:t>
            </a:r>
            <a:r>
              <a:rPr sz="2400" spc="-5" dirty="0">
                <a:latin typeface="Cambria"/>
                <a:cs typeface="Cambria"/>
              </a:rPr>
              <a:t>as </a:t>
            </a:r>
            <a:r>
              <a:rPr sz="2400" dirty="0">
                <a:latin typeface="Cambria"/>
                <a:cs typeface="Cambria"/>
              </a:rPr>
              <a:t>the </a:t>
            </a:r>
            <a:r>
              <a:rPr sz="2400" b="1" spc="-5" dirty="0">
                <a:latin typeface="Cambria"/>
                <a:cs typeface="Cambria"/>
              </a:rPr>
              <a:t>ejaculatory</a:t>
            </a:r>
            <a:r>
              <a:rPr sz="2400" b="1" dirty="0">
                <a:latin typeface="Cambria"/>
                <a:cs typeface="Cambria"/>
              </a:rPr>
              <a:t> duct.</a:t>
            </a:r>
            <a:endParaRPr sz="2400">
              <a:latin typeface="Cambria"/>
              <a:cs typeface="Cambria"/>
            </a:endParaRPr>
          </a:p>
          <a:p>
            <a:pPr marL="287020" marR="706755" indent="-274320" algn="just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spc="-10" dirty="0">
                <a:latin typeface="Cambria"/>
                <a:cs typeface="Cambria"/>
              </a:rPr>
              <a:t>Urethra </a:t>
            </a:r>
            <a:r>
              <a:rPr sz="2400" spc="-5" dirty="0">
                <a:latin typeface="Cambria"/>
                <a:cs typeface="Cambria"/>
              </a:rPr>
              <a:t>originates </a:t>
            </a:r>
            <a:r>
              <a:rPr sz="2400" spc="-10" dirty="0">
                <a:latin typeface="Cambria"/>
                <a:cs typeface="Cambria"/>
              </a:rPr>
              <a:t>from </a:t>
            </a:r>
            <a:r>
              <a:rPr sz="2400" spc="-5" dirty="0">
                <a:latin typeface="Cambria"/>
                <a:cs typeface="Cambria"/>
              </a:rPr>
              <a:t>the urinary bladder and </a:t>
            </a:r>
            <a:r>
              <a:rPr sz="2400" spc="-10" dirty="0">
                <a:latin typeface="Cambria"/>
                <a:cs typeface="Cambria"/>
              </a:rPr>
              <a:t>extends  through </a:t>
            </a:r>
            <a:r>
              <a:rPr sz="2400" spc="-5" dirty="0">
                <a:latin typeface="Cambria"/>
                <a:cs typeface="Cambria"/>
              </a:rPr>
              <a:t>the penis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dirty="0">
                <a:latin typeface="Cambria"/>
                <a:cs typeface="Cambria"/>
              </a:rPr>
              <a:t>its </a:t>
            </a:r>
            <a:r>
              <a:rPr sz="2400" spc="-10" dirty="0">
                <a:latin typeface="Cambria"/>
                <a:cs typeface="Cambria"/>
              </a:rPr>
              <a:t>external </a:t>
            </a:r>
            <a:r>
              <a:rPr sz="2400" spc="-5" dirty="0">
                <a:latin typeface="Cambria"/>
                <a:cs typeface="Cambria"/>
              </a:rPr>
              <a:t>opening </a:t>
            </a:r>
            <a:r>
              <a:rPr sz="2400" spc="-10" dirty="0">
                <a:latin typeface="Cambria"/>
                <a:cs typeface="Cambria"/>
              </a:rPr>
              <a:t>called</a:t>
            </a:r>
            <a:r>
              <a:rPr sz="2400" b="1" spc="-10" dirty="0">
                <a:latin typeface="Cambria"/>
                <a:cs typeface="Cambria"/>
              </a:rPr>
              <a:t>urethral  </a:t>
            </a:r>
            <a:r>
              <a:rPr sz="2400" b="1" spc="-5" dirty="0">
                <a:latin typeface="Cambria"/>
                <a:cs typeface="Cambria"/>
              </a:rPr>
              <a:t>meatus.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825" y="381000"/>
            <a:ext cx="8132826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381000"/>
            <a:ext cx="73152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25958"/>
            <a:ext cx="59905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0" spc="-65" dirty="0">
                <a:latin typeface="Cambria"/>
                <a:cs typeface="Cambria"/>
              </a:rPr>
              <a:t>PARTURATION </a:t>
            </a:r>
            <a:r>
              <a:rPr sz="3200" b="1" i="0" dirty="0">
                <a:latin typeface="Cambria"/>
                <a:cs typeface="Cambria"/>
              </a:rPr>
              <a:t>AND</a:t>
            </a:r>
            <a:r>
              <a:rPr sz="3200" b="1" i="0" spc="-55" dirty="0">
                <a:latin typeface="Cambria"/>
                <a:cs typeface="Cambria"/>
              </a:rPr>
              <a:t> </a:t>
            </a:r>
            <a:r>
              <a:rPr sz="3200" b="1" i="0" spc="-70" dirty="0">
                <a:latin typeface="Cambria"/>
                <a:cs typeface="Cambria"/>
              </a:rPr>
              <a:t>LACTATION: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12494"/>
            <a:ext cx="7578725" cy="3303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Cambria"/>
                <a:cs typeface="Cambria"/>
              </a:rPr>
              <a:t>The </a:t>
            </a:r>
            <a:r>
              <a:rPr sz="2000" spc="-5" dirty="0">
                <a:latin typeface="Cambria"/>
                <a:cs typeface="Cambria"/>
              </a:rPr>
              <a:t>period </a:t>
            </a:r>
            <a:r>
              <a:rPr sz="2000" dirty="0">
                <a:latin typeface="Cambria"/>
                <a:cs typeface="Cambria"/>
              </a:rPr>
              <a:t>of </a:t>
            </a:r>
            <a:r>
              <a:rPr sz="2000" spc="-5" dirty="0">
                <a:latin typeface="Cambria"/>
                <a:cs typeface="Cambria"/>
              </a:rPr>
              <a:t>pregnancy </a:t>
            </a:r>
            <a:r>
              <a:rPr sz="2000" dirty="0">
                <a:latin typeface="Cambria"/>
                <a:cs typeface="Cambria"/>
              </a:rPr>
              <a:t>is </a:t>
            </a:r>
            <a:r>
              <a:rPr sz="2000" spc="-5" dirty="0">
                <a:latin typeface="Cambria"/>
                <a:cs typeface="Cambria"/>
              </a:rPr>
              <a:t>called </a:t>
            </a:r>
            <a:r>
              <a:rPr sz="2000" dirty="0">
                <a:latin typeface="Cambria"/>
                <a:cs typeface="Cambria"/>
              </a:rPr>
              <a:t>gestation </a:t>
            </a:r>
            <a:r>
              <a:rPr sz="2000" spc="-5" dirty="0">
                <a:latin typeface="Cambria"/>
                <a:cs typeface="Cambria"/>
              </a:rPr>
              <a:t>period. </a:t>
            </a:r>
            <a:r>
              <a:rPr sz="2000" dirty="0">
                <a:latin typeface="Cambria"/>
                <a:cs typeface="Cambria"/>
              </a:rPr>
              <a:t>(9</a:t>
            </a:r>
            <a:r>
              <a:rPr sz="2000" spc="-1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months).</a:t>
            </a:r>
            <a:endParaRPr sz="20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14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ambria"/>
                <a:cs typeface="Cambria"/>
              </a:rPr>
              <a:t>Ejection </a:t>
            </a:r>
            <a:r>
              <a:rPr sz="2000" dirty="0">
                <a:latin typeface="Cambria"/>
                <a:cs typeface="Cambria"/>
              </a:rPr>
              <a:t>or </a:t>
            </a:r>
            <a:r>
              <a:rPr sz="2000" spc="-10" dirty="0">
                <a:latin typeface="Cambria"/>
                <a:cs typeface="Cambria"/>
              </a:rPr>
              <a:t>expulsion </a:t>
            </a:r>
            <a:r>
              <a:rPr sz="2000" dirty="0">
                <a:latin typeface="Cambria"/>
                <a:cs typeface="Cambria"/>
              </a:rPr>
              <a:t>or </a:t>
            </a:r>
            <a:r>
              <a:rPr sz="2000" spc="-15" dirty="0">
                <a:latin typeface="Cambria"/>
                <a:cs typeface="Cambria"/>
              </a:rPr>
              <a:t>delivery </a:t>
            </a:r>
            <a:r>
              <a:rPr sz="2000" dirty="0">
                <a:latin typeface="Cambria"/>
                <a:cs typeface="Cambria"/>
              </a:rPr>
              <a:t>of </a:t>
            </a:r>
            <a:r>
              <a:rPr sz="2000" spc="-5" dirty="0">
                <a:latin typeface="Cambria"/>
                <a:cs typeface="Cambria"/>
              </a:rPr>
              <a:t>foetus </a:t>
            </a:r>
            <a:r>
              <a:rPr sz="2000" dirty="0">
                <a:latin typeface="Cambria"/>
                <a:cs typeface="Cambria"/>
              </a:rPr>
              <a:t>is </a:t>
            </a:r>
            <a:r>
              <a:rPr sz="2000" spc="-5" dirty="0">
                <a:latin typeface="Cambria"/>
                <a:cs typeface="Cambria"/>
              </a:rPr>
              <a:t>called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parturition.</a:t>
            </a:r>
            <a:endParaRPr sz="20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ambria"/>
                <a:cs typeface="Cambria"/>
              </a:rPr>
              <a:t>Parturition </a:t>
            </a:r>
            <a:r>
              <a:rPr sz="2000" dirty="0">
                <a:latin typeface="Cambria"/>
                <a:cs typeface="Cambria"/>
              </a:rPr>
              <a:t>is due </a:t>
            </a:r>
            <a:r>
              <a:rPr sz="2000" spc="-5" dirty="0">
                <a:latin typeface="Cambria"/>
                <a:cs typeface="Cambria"/>
              </a:rPr>
              <a:t>to vigorous contraction </a:t>
            </a:r>
            <a:r>
              <a:rPr sz="2000" dirty="0">
                <a:latin typeface="Cambria"/>
                <a:cs typeface="Cambria"/>
              </a:rPr>
              <a:t>of </a:t>
            </a:r>
            <a:r>
              <a:rPr sz="2000" b="1" spc="-5" dirty="0">
                <a:latin typeface="Cambria"/>
                <a:cs typeface="Cambria"/>
              </a:rPr>
              <a:t>uterine</a:t>
            </a:r>
            <a:r>
              <a:rPr sz="2000" b="1" spc="-14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Myometrium</a:t>
            </a:r>
            <a:r>
              <a:rPr sz="2000" spc="-10" dirty="0"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  <a:p>
            <a:pPr marL="286385" marR="299720" indent="-273685">
              <a:lnSpc>
                <a:spcPct val="80000"/>
              </a:lnSpc>
              <a:spcBef>
                <a:spcPts val="60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Cambria"/>
                <a:cs typeface="Cambria"/>
              </a:rPr>
              <a:t>The signal of parturition is originated </a:t>
            </a:r>
            <a:r>
              <a:rPr sz="2000" spc="-5" dirty="0">
                <a:latin typeface="Cambria"/>
                <a:cs typeface="Cambria"/>
              </a:rPr>
              <a:t>from </a:t>
            </a:r>
            <a:r>
              <a:rPr sz="2000" dirty="0">
                <a:latin typeface="Cambria"/>
                <a:cs typeface="Cambria"/>
              </a:rPr>
              <a:t>the </a:t>
            </a:r>
            <a:r>
              <a:rPr sz="2000" spc="-10" dirty="0">
                <a:latin typeface="Cambria"/>
                <a:cs typeface="Cambria"/>
              </a:rPr>
              <a:t>fully developed  </a:t>
            </a:r>
            <a:r>
              <a:rPr sz="2000" spc="-5" dirty="0">
                <a:latin typeface="Cambria"/>
                <a:cs typeface="Cambria"/>
              </a:rPr>
              <a:t>foetus </a:t>
            </a:r>
            <a:r>
              <a:rPr sz="2000" dirty="0">
                <a:latin typeface="Cambria"/>
                <a:cs typeface="Cambria"/>
              </a:rPr>
              <a:t>and the </a:t>
            </a:r>
            <a:r>
              <a:rPr sz="2000" spc="-5" dirty="0">
                <a:latin typeface="Cambria"/>
                <a:cs typeface="Cambria"/>
              </a:rPr>
              <a:t>placenta </a:t>
            </a:r>
            <a:r>
              <a:rPr sz="2000" spc="-10" dirty="0">
                <a:latin typeface="Cambria"/>
                <a:cs typeface="Cambria"/>
              </a:rPr>
              <a:t>which </a:t>
            </a:r>
            <a:r>
              <a:rPr sz="2000" dirty="0">
                <a:latin typeface="Cambria"/>
                <a:cs typeface="Cambria"/>
              </a:rPr>
              <a:t>induces </a:t>
            </a:r>
            <a:r>
              <a:rPr sz="2000" spc="-5" dirty="0">
                <a:latin typeface="Cambria"/>
                <a:cs typeface="Cambria"/>
              </a:rPr>
              <a:t>mild contraction </a:t>
            </a:r>
            <a:r>
              <a:rPr sz="2000" dirty="0">
                <a:latin typeface="Cambria"/>
                <a:cs typeface="Cambria"/>
              </a:rPr>
              <a:t>of</a:t>
            </a:r>
            <a:r>
              <a:rPr sz="2000" spc="-16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uterus  called </a:t>
            </a:r>
            <a:r>
              <a:rPr sz="2000" b="1" spc="-5" dirty="0">
                <a:latin typeface="Cambria"/>
                <a:cs typeface="Cambria"/>
              </a:rPr>
              <a:t>fetal </a:t>
            </a:r>
            <a:r>
              <a:rPr sz="2000" b="1" dirty="0">
                <a:latin typeface="Cambria"/>
                <a:cs typeface="Cambria"/>
              </a:rPr>
              <a:t>ejection</a:t>
            </a:r>
            <a:r>
              <a:rPr sz="2000" b="1" spc="-8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reflex.</a:t>
            </a:r>
            <a:endParaRPr sz="20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5" dirty="0">
                <a:latin typeface="Cambria"/>
                <a:cs typeface="Cambria"/>
              </a:rPr>
              <a:t>Fetal </a:t>
            </a:r>
            <a:r>
              <a:rPr sz="2000" dirty="0">
                <a:latin typeface="Cambria"/>
                <a:cs typeface="Cambria"/>
              </a:rPr>
              <a:t>ejection </a:t>
            </a:r>
            <a:r>
              <a:rPr sz="2000" spc="-10" dirty="0">
                <a:latin typeface="Cambria"/>
                <a:cs typeface="Cambria"/>
              </a:rPr>
              <a:t>reflex </a:t>
            </a:r>
            <a:r>
              <a:rPr sz="2000" spc="-5" dirty="0">
                <a:latin typeface="Cambria"/>
                <a:cs typeface="Cambria"/>
              </a:rPr>
              <a:t>triggers </a:t>
            </a:r>
            <a:r>
              <a:rPr sz="2000" dirty="0">
                <a:latin typeface="Cambria"/>
                <a:cs typeface="Cambria"/>
              </a:rPr>
              <a:t>the </a:t>
            </a:r>
            <a:r>
              <a:rPr sz="2000" spc="-5" dirty="0">
                <a:latin typeface="Cambria"/>
                <a:cs typeface="Cambria"/>
              </a:rPr>
              <a:t>release </a:t>
            </a:r>
            <a:r>
              <a:rPr sz="2000" dirty="0">
                <a:latin typeface="Cambria"/>
                <a:cs typeface="Cambria"/>
              </a:rPr>
              <a:t>of </a:t>
            </a:r>
            <a:r>
              <a:rPr sz="2000" b="1" spc="-5" dirty="0">
                <a:latin typeface="Cambria"/>
                <a:cs typeface="Cambria"/>
              </a:rPr>
              <a:t>Oxytocin </a:t>
            </a:r>
            <a:r>
              <a:rPr sz="2000" spc="-5" dirty="0">
                <a:latin typeface="Cambria"/>
                <a:cs typeface="Cambria"/>
              </a:rPr>
              <a:t>from</a:t>
            </a:r>
            <a:r>
              <a:rPr sz="2000" spc="-200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pituitary.</a:t>
            </a:r>
            <a:endParaRPr sz="20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ambria"/>
                <a:cs typeface="Cambria"/>
              </a:rPr>
              <a:t>Oxytocin </a:t>
            </a:r>
            <a:r>
              <a:rPr sz="2000" dirty="0">
                <a:latin typeface="Cambria"/>
                <a:cs typeface="Cambria"/>
              </a:rPr>
              <a:t>induces </a:t>
            </a:r>
            <a:r>
              <a:rPr sz="2000" spc="-5" dirty="0">
                <a:latin typeface="Cambria"/>
                <a:cs typeface="Cambria"/>
              </a:rPr>
              <a:t>stronger contraction </a:t>
            </a:r>
            <a:r>
              <a:rPr sz="2000" dirty="0">
                <a:latin typeface="Cambria"/>
                <a:cs typeface="Cambria"/>
              </a:rPr>
              <a:t>of </a:t>
            </a:r>
            <a:r>
              <a:rPr sz="2000" spc="-5" dirty="0">
                <a:latin typeface="Cambria"/>
                <a:cs typeface="Cambria"/>
              </a:rPr>
              <a:t>uterine</a:t>
            </a:r>
            <a:r>
              <a:rPr sz="2000" spc="-16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endometrium.</a:t>
            </a:r>
            <a:endParaRPr sz="2000">
              <a:latin typeface="Cambria"/>
              <a:cs typeface="Cambria"/>
            </a:endParaRPr>
          </a:p>
          <a:p>
            <a:pPr marL="286385" indent="-273685">
              <a:lnSpc>
                <a:spcPts val="2160"/>
              </a:lnSpc>
              <a:spcBef>
                <a:spcPts val="12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ambria"/>
                <a:cs typeface="Cambria"/>
              </a:rPr>
              <a:t>Stimulatory </a:t>
            </a:r>
            <a:r>
              <a:rPr sz="2000" spc="-10" dirty="0">
                <a:latin typeface="Cambria"/>
                <a:cs typeface="Cambria"/>
              </a:rPr>
              <a:t>reflex </a:t>
            </a:r>
            <a:r>
              <a:rPr sz="2000" spc="-5" dirty="0">
                <a:latin typeface="Cambria"/>
                <a:cs typeface="Cambria"/>
              </a:rPr>
              <a:t>continues stronger contraction leads</a:t>
            </a:r>
            <a:r>
              <a:rPr sz="2000" spc="-19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to</a:t>
            </a:r>
            <a:endParaRPr sz="2000">
              <a:latin typeface="Cambria"/>
              <a:cs typeface="Cambria"/>
            </a:endParaRPr>
          </a:p>
          <a:p>
            <a:pPr marL="286385">
              <a:lnSpc>
                <a:spcPts val="2160"/>
              </a:lnSpc>
            </a:pPr>
            <a:r>
              <a:rPr sz="2000" spc="-10" dirty="0">
                <a:latin typeface="Cambria"/>
                <a:cs typeface="Cambria"/>
              </a:rPr>
              <a:t>expulsion.</a:t>
            </a:r>
            <a:endParaRPr sz="20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114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ambria"/>
                <a:cs typeface="Cambria"/>
              </a:rPr>
              <a:t>After </a:t>
            </a:r>
            <a:r>
              <a:rPr sz="2000" spc="-15" dirty="0">
                <a:latin typeface="Cambria"/>
                <a:cs typeface="Cambria"/>
              </a:rPr>
              <a:t>delivery </a:t>
            </a:r>
            <a:r>
              <a:rPr sz="2000" dirty="0">
                <a:latin typeface="Cambria"/>
                <a:cs typeface="Cambria"/>
              </a:rPr>
              <a:t>the </a:t>
            </a:r>
            <a:r>
              <a:rPr sz="2000" spc="-5" dirty="0">
                <a:latin typeface="Cambria"/>
                <a:cs typeface="Cambria"/>
              </a:rPr>
              <a:t>placenta </a:t>
            </a:r>
            <a:r>
              <a:rPr sz="2000" dirty="0">
                <a:latin typeface="Cambria"/>
                <a:cs typeface="Cambria"/>
              </a:rPr>
              <a:t>is </a:t>
            </a:r>
            <a:r>
              <a:rPr sz="2000" spc="-5" dirty="0">
                <a:latin typeface="Cambria"/>
                <a:cs typeface="Cambria"/>
              </a:rPr>
              <a:t>also </a:t>
            </a:r>
            <a:r>
              <a:rPr sz="2000" spc="-10" dirty="0">
                <a:latin typeface="Cambria"/>
                <a:cs typeface="Cambria"/>
              </a:rPr>
              <a:t>expelled </a:t>
            </a:r>
            <a:r>
              <a:rPr sz="2000" dirty="0">
                <a:latin typeface="Cambria"/>
                <a:cs typeface="Cambria"/>
              </a:rPr>
              <a:t>out of the</a:t>
            </a:r>
            <a:r>
              <a:rPr sz="2000" spc="-15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uterus.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3961"/>
            <a:ext cx="2124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5" dirty="0">
                <a:solidFill>
                  <a:srgbClr val="FF0000"/>
                </a:solidFill>
                <a:latin typeface="Cambria"/>
                <a:cs typeface="Cambria"/>
              </a:rPr>
              <a:t>Lactation: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2610" marR="1522095" indent="-27368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563880" algn="l"/>
              </a:tabLst>
            </a:pPr>
            <a:r>
              <a:rPr dirty="0"/>
              <a:t>The mammary </a:t>
            </a:r>
            <a:r>
              <a:rPr spc="-10" dirty="0"/>
              <a:t>gland </a:t>
            </a:r>
            <a:r>
              <a:rPr dirty="0"/>
              <a:t>of </a:t>
            </a:r>
            <a:r>
              <a:rPr spc="-5" dirty="0"/>
              <a:t>the female</a:t>
            </a:r>
            <a:r>
              <a:rPr spc="-150" dirty="0"/>
              <a:t> </a:t>
            </a:r>
            <a:r>
              <a:rPr spc="-10" dirty="0"/>
              <a:t>more  differentiated </a:t>
            </a:r>
            <a:r>
              <a:rPr dirty="0"/>
              <a:t>during</a:t>
            </a:r>
            <a:r>
              <a:rPr spc="-55" dirty="0"/>
              <a:t> </a:t>
            </a:r>
            <a:r>
              <a:rPr spc="-25" dirty="0"/>
              <a:t>pregnancy,</a:t>
            </a:r>
          </a:p>
          <a:p>
            <a:pPr marL="562610" marR="508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563880" algn="l"/>
              </a:tabLst>
            </a:pPr>
            <a:r>
              <a:rPr spc="-5" dirty="0"/>
              <a:t>Mammary </a:t>
            </a:r>
            <a:r>
              <a:rPr spc="-10" dirty="0"/>
              <a:t>gland </a:t>
            </a:r>
            <a:r>
              <a:rPr spc="-5" dirty="0"/>
              <a:t>starts </a:t>
            </a:r>
            <a:r>
              <a:rPr spc="-10" dirty="0"/>
              <a:t>producing </a:t>
            </a:r>
            <a:r>
              <a:rPr spc="-5" dirty="0"/>
              <a:t>milk </a:t>
            </a:r>
            <a:r>
              <a:rPr spc="-20" dirty="0"/>
              <a:t>towards </a:t>
            </a:r>
            <a:r>
              <a:rPr spc="-5" dirty="0"/>
              <a:t>the  </a:t>
            </a:r>
            <a:r>
              <a:rPr dirty="0"/>
              <a:t>end of </a:t>
            </a:r>
            <a:r>
              <a:rPr spc="-5" dirty="0"/>
              <a:t>the</a:t>
            </a:r>
            <a:r>
              <a:rPr spc="-55" dirty="0"/>
              <a:t> </a:t>
            </a:r>
            <a:r>
              <a:rPr spc="-25" dirty="0"/>
              <a:t>pregnancy.</a:t>
            </a:r>
          </a:p>
          <a:p>
            <a:pPr marL="56261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563880" algn="l"/>
              </a:tabLst>
            </a:pPr>
            <a:r>
              <a:rPr spc="-5" dirty="0"/>
              <a:t>Process </a:t>
            </a:r>
            <a:r>
              <a:rPr dirty="0"/>
              <a:t>of </a:t>
            </a:r>
            <a:r>
              <a:rPr spc="-5" dirty="0"/>
              <a:t>milk </a:t>
            </a:r>
            <a:r>
              <a:rPr spc="-10" dirty="0"/>
              <a:t>production </a:t>
            </a:r>
            <a:r>
              <a:rPr dirty="0"/>
              <a:t>in </a:t>
            </a:r>
            <a:r>
              <a:rPr spc="-5" dirty="0"/>
              <a:t>mammary </a:t>
            </a:r>
            <a:r>
              <a:rPr spc="-10" dirty="0"/>
              <a:t>gland</a:t>
            </a:r>
            <a:r>
              <a:rPr spc="-90" dirty="0"/>
              <a:t> </a:t>
            </a:r>
            <a:r>
              <a:rPr dirty="0"/>
              <a:t>is</a:t>
            </a:r>
          </a:p>
          <a:p>
            <a:pPr marL="562610">
              <a:lnSpc>
                <a:spcPct val="100000"/>
              </a:lnSpc>
              <a:spcBef>
                <a:spcPts val="5"/>
              </a:spcBef>
            </a:pPr>
            <a:r>
              <a:rPr dirty="0"/>
              <a:t>called</a:t>
            </a:r>
            <a:r>
              <a:rPr spc="-45" dirty="0"/>
              <a:t> </a:t>
            </a:r>
            <a:r>
              <a:rPr b="1" spc="-5" dirty="0">
                <a:latin typeface="Cambria"/>
                <a:cs typeface="Cambria"/>
              </a:rPr>
              <a:t>lactation.</a:t>
            </a:r>
          </a:p>
          <a:p>
            <a:pPr marL="562610" marR="51689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563880" algn="l"/>
              </a:tabLst>
            </a:pPr>
            <a:r>
              <a:rPr spc="-5" dirty="0"/>
              <a:t>Milk </a:t>
            </a:r>
            <a:r>
              <a:rPr spc="-10" dirty="0"/>
              <a:t>produced </a:t>
            </a:r>
            <a:r>
              <a:rPr dirty="0"/>
              <a:t>during </a:t>
            </a:r>
            <a:r>
              <a:rPr spc="-5" dirty="0"/>
              <a:t>initial </a:t>
            </a:r>
            <a:r>
              <a:rPr spc="-20" dirty="0"/>
              <a:t>days </a:t>
            </a:r>
            <a:r>
              <a:rPr dirty="0"/>
              <a:t>of </a:t>
            </a:r>
            <a:r>
              <a:rPr spc="-5" dirty="0"/>
              <a:t>lactation </a:t>
            </a:r>
            <a:r>
              <a:rPr dirty="0"/>
              <a:t>is  called</a:t>
            </a:r>
            <a:r>
              <a:rPr spc="-45" dirty="0"/>
              <a:t> </a:t>
            </a:r>
            <a:r>
              <a:rPr b="1" spc="-5" dirty="0">
                <a:latin typeface="Cambria"/>
                <a:cs typeface="Cambria"/>
              </a:rPr>
              <a:t>colostrum</a:t>
            </a:r>
            <a:r>
              <a:rPr spc="-5" dirty="0"/>
              <a:t>.</a:t>
            </a:r>
          </a:p>
          <a:p>
            <a:pPr marL="562610" indent="-273685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563880" algn="l"/>
              </a:tabLst>
            </a:pPr>
            <a:r>
              <a:rPr spc="-5" dirty="0"/>
              <a:t>Colostrum </a:t>
            </a:r>
            <a:r>
              <a:rPr dirty="0"/>
              <a:t>contains </a:t>
            </a:r>
            <a:r>
              <a:rPr spc="-20" dirty="0"/>
              <a:t>several </a:t>
            </a:r>
            <a:r>
              <a:rPr b="1" spc="-5" dirty="0">
                <a:latin typeface="Cambria"/>
                <a:cs typeface="Cambria"/>
              </a:rPr>
              <a:t>antibodies</a:t>
            </a:r>
            <a:r>
              <a:rPr b="1" spc="-110" dirty="0">
                <a:latin typeface="Cambria"/>
                <a:cs typeface="Cambria"/>
              </a:rPr>
              <a:t> </a:t>
            </a:r>
            <a:r>
              <a:rPr spc="-5" dirty="0"/>
              <a:t>which</a:t>
            </a:r>
          </a:p>
          <a:p>
            <a:pPr marL="56261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provide </a:t>
            </a:r>
            <a:r>
              <a:rPr dirty="0"/>
              <a:t>immunity </a:t>
            </a:r>
            <a:r>
              <a:rPr spc="-15" dirty="0"/>
              <a:t>to </a:t>
            </a:r>
            <a:r>
              <a:rPr spc="-5" dirty="0"/>
              <a:t>the </a:t>
            </a:r>
            <a:r>
              <a:rPr dirty="0"/>
              <a:t>new </a:t>
            </a:r>
            <a:r>
              <a:rPr spc="-5" dirty="0"/>
              <a:t>born</a:t>
            </a:r>
            <a:r>
              <a:rPr spc="-85" dirty="0"/>
              <a:t> </a:t>
            </a:r>
            <a:r>
              <a:rPr spc="-55" dirty="0"/>
              <a:t>baby.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862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Thanking</a:t>
            </a:r>
            <a:r>
              <a:rPr spc="-110" dirty="0"/>
              <a:t> </a:t>
            </a:r>
            <a:r>
              <a:rPr spc="-40" dirty="0"/>
              <a:t>you</a:t>
            </a:r>
          </a:p>
        </p:txBody>
      </p:sp>
      <p:sp>
        <p:nvSpPr>
          <p:cNvPr id="3" name="object 3"/>
          <p:cNvSpPr/>
          <p:nvPr/>
        </p:nvSpPr>
        <p:spPr>
          <a:xfrm>
            <a:off x="2895851" y="3314825"/>
            <a:ext cx="2752253" cy="2790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3455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0" dirty="0">
                <a:solidFill>
                  <a:srgbClr val="FF0000"/>
                </a:solidFill>
                <a:latin typeface="Franklin Gothic Book"/>
                <a:cs typeface="Franklin Gothic Book"/>
              </a:rPr>
              <a:t>Accessory</a:t>
            </a:r>
            <a:r>
              <a:rPr sz="3600" b="1" i="0" spc="-6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3600" b="1" i="0" spc="-5" dirty="0">
                <a:solidFill>
                  <a:srgbClr val="FF0000"/>
                </a:solidFill>
                <a:latin typeface="Franklin Gothic Book"/>
                <a:cs typeface="Franklin Gothic Book"/>
              </a:rPr>
              <a:t>glands: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16371"/>
            <a:ext cx="7223125" cy="433514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54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ambria"/>
                <a:cs typeface="Cambria"/>
              </a:rPr>
              <a:t>Includes</a:t>
            </a:r>
            <a:endParaRPr sz="2600">
              <a:latin typeface="Cambria"/>
              <a:cs typeface="Cambria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spc="-20" dirty="0">
                <a:latin typeface="Cambria"/>
                <a:cs typeface="Cambria"/>
              </a:rPr>
              <a:t>Paired </a:t>
            </a:r>
            <a:r>
              <a:rPr sz="2400" b="1" dirty="0">
                <a:latin typeface="Cambria"/>
                <a:cs typeface="Cambria"/>
              </a:rPr>
              <a:t>seminal</a:t>
            </a:r>
            <a:r>
              <a:rPr sz="2400" b="1" spc="-5" dirty="0">
                <a:latin typeface="Cambria"/>
                <a:cs typeface="Cambria"/>
              </a:rPr>
              <a:t> </a:t>
            </a:r>
            <a:r>
              <a:rPr sz="2400" b="1" spc="-15" dirty="0">
                <a:latin typeface="Cambria"/>
                <a:cs typeface="Cambria"/>
              </a:rPr>
              <a:t>vesicle</a:t>
            </a:r>
            <a:endParaRPr sz="2400">
              <a:latin typeface="Cambria"/>
              <a:cs typeface="Cambria"/>
            </a:endParaRPr>
          </a:p>
          <a:p>
            <a:pPr marL="560705" lvl="1" indent="-22860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dirty="0">
                <a:latin typeface="Cambria"/>
                <a:cs typeface="Cambria"/>
              </a:rPr>
              <a:t>A </a:t>
            </a:r>
            <a:r>
              <a:rPr sz="2400" b="1" spc="-15" dirty="0">
                <a:latin typeface="Cambria"/>
                <a:cs typeface="Cambria"/>
              </a:rPr>
              <a:t>prostate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gland</a:t>
            </a:r>
            <a:endParaRPr sz="2400">
              <a:latin typeface="Cambria"/>
              <a:cs typeface="Cambria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spc="-20" dirty="0">
                <a:latin typeface="Cambria"/>
                <a:cs typeface="Cambria"/>
              </a:rPr>
              <a:t>Paired </a:t>
            </a:r>
            <a:r>
              <a:rPr sz="2400" b="1" spc="-10" dirty="0">
                <a:latin typeface="Cambria"/>
                <a:cs typeface="Cambria"/>
              </a:rPr>
              <a:t>bulbourethral</a:t>
            </a:r>
            <a:r>
              <a:rPr sz="2400" b="1" spc="35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gland.</a:t>
            </a:r>
            <a:endParaRPr sz="24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ambria"/>
                <a:cs typeface="Cambria"/>
              </a:rPr>
              <a:t>Secretion </a:t>
            </a:r>
            <a:r>
              <a:rPr sz="2600" dirty="0">
                <a:latin typeface="Cambria"/>
                <a:cs typeface="Cambria"/>
              </a:rPr>
              <a:t>of </a:t>
            </a:r>
            <a:r>
              <a:rPr sz="2600" spc="-5" dirty="0">
                <a:latin typeface="Cambria"/>
                <a:cs typeface="Cambria"/>
              </a:rPr>
              <a:t>these glands constitutes the</a:t>
            </a:r>
            <a:r>
              <a:rPr sz="2600" spc="-135" dirty="0">
                <a:latin typeface="Cambria"/>
                <a:cs typeface="Cambria"/>
              </a:rPr>
              <a:t> </a:t>
            </a:r>
            <a:r>
              <a:rPr sz="2600" b="1" dirty="0">
                <a:latin typeface="Cambria"/>
                <a:cs typeface="Cambria"/>
              </a:rPr>
              <a:t>seminal</a:t>
            </a:r>
            <a:endParaRPr sz="2600">
              <a:latin typeface="Cambria"/>
              <a:cs typeface="Cambria"/>
            </a:endParaRPr>
          </a:p>
          <a:p>
            <a:pPr marL="286385">
              <a:lnSpc>
                <a:spcPct val="100000"/>
              </a:lnSpc>
            </a:pPr>
            <a:r>
              <a:rPr sz="2600" b="1" spc="-5" dirty="0">
                <a:latin typeface="Cambria"/>
                <a:cs typeface="Cambria"/>
              </a:rPr>
              <a:t>plasma</a:t>
            </a:r>
            <a:r>
              <a:rPr sz="2600" spc="-5" dirty="0"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 marL="286385" marR="61214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ambria"/>
                <a:cs typeface="Cambria"/>
              </a:rPr>
              <a:t>Seminal </a:t>
            </a:r>
            <a:r>
              <a:rPr sz="2600" spc="-5" dirty="0">
                <a:latin typeface="Cambria"/>
                <a:cs typeface="Cambria"/>
              </a:rPr>
              <a:t>plasma rich </a:t>
            </a:r>
            <a:r>
              <a:rPr sz="2600" dirty="0">
                <a:latin typeface="Cambria"/>
                <a:cs typeface="Cambria"/>
              </a:rPr>
              <a:t>in </a:t>
            </a:r>
            <a:r>
              <a:rPr sz="2600" spc="-5" dirty="0">
                <a:latin typeface="Cambria"/>
                <a:cs typeface="Cambria"/>
              </a:rPr>
              <a:t>fructose, </a:t>
            </a:r>
            <a:r>
              <a:rPr sz="2600" dirty="0">
                <a:latin typeface="Cambria"/>
                <a:cs typeface="Cambria"/>
              </a:rPr>
              <a:t>calcium, </a:t>
            </a:r>
            <a:r>
              <a:rPr sz="2600" spc="-5" dirty="0">
                <a:latin typeface="Cambria"/>
                <a:cs typeface="Cambria"/>
              </a:rPr>
              <a:t>and  </a:t>
            </a:r>
            <a:r>
              <a:rPr sz="2600" dirty="0">
                <a:latin typeface="Cambria"/>
                <a:cs typeface="Cambria"/>
              </a:rPr>
              <a:t>certain</a:t>
            </a:r>
            <a:r>
              <a:rPr sz="2600" spc="-3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enzyme.</a:t>
            </a:r>
            <a:endParaRPr sz="2600">
              <a:latin typeface="Cambria"/>
              <a:cs typeface="Cambri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ambria"/>
                <a:cs typeface="Cambria"/>
              </a:rPr>
              <a:t>Secretion </a:t>
            </a:r>
            <a:r>
              <a:rPr sz="2600" dirty="0">
                <a:latin typeface="Cambria"/>
                <a:cs typeface="Cambria"/>
              </a:rPr>
              <a:t>of </a:t>
            </a:r>
            <a:r>
              <a:rPr sz="2600" spc="-10" dirty="0">
                <a:latin typeface="Cambria"/>
                <a:cs typeface="Cambria"/>
              </a:rPr>
              <a:t>bulbo-urethral </a:t>
            </a:r>
            <a:r>
              <a:rPr sz="2600" spc="-5" dirty="0">
                <a:latin typeface="Cambria"/>
                <a:cs typeface="Cambria"/>
              </a:rPr>
              <a:t>glands </a:t>
            </a:r>
            <a:r>
              <a:rPr sz="2600" dirty="0">
                <a:latin typeface="Cambria"/>
                <a:cs typeface="Cambria"/>
              </a:rPr>
              <a:t>helps</a:t>
            </a:r>
            <a:r>
              <a:rPr sz="2600" spc="-14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in</a:t>
            </a:r>
            <a:endParaRPr sz="2600">
              <a:latin typeface="Cambria"/>
              <a:cs typeface="Cambr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600" spc="-5" dirty="0">
                <a:latin typeface="Cambria"/>
                <a:cs typeface="Cambria"/>
              </a:rPr>
              <a:t>lubrication </a:t>
            </a:r>
            <a:r>
              <a:rPr sz="2600" dirty="0">
                <a:latin typeface="Cambria"/>
                <a:cs typeface="Cambria"/>
              </a:rPr>
              <a:t>of</a:t>
            </a:r>
            <a:r>
              <a:rPr sz="2600" spc="-35" dirty="0">
                <a:latin typeface="Cambria"/>
                <a:cs typeface="Cambria"/>
              </a:rPr>
              <a:t> </a:t>
            </a:r>
            <a:r>
              <a:rPr sz="2600" spc="-5" dirty="0">
                <a:latin typeface="Cambria"/>
                <a:cs typeface="Cambria"/>
              </a:rPr>
              <a:t>penis.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3468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10" dirty="0">
                <a:latin typeface="Franklin Gothic Book"/>
                <a:cs typeface="Franklin Gothic Book"/>
              </a:rPr>
              <a:t>External</a:t>
            </a:r>
            <a:r>
              <a:rPr sz="3600" b="1" i="0" spc="-75" dirty="0">
                <a:latin typeface="Franklin Gothic Book"/>
                <a:cs typeface="Franklin Gothic Book"/>
              </a:rPr>
              <a:t> </a:t>
            </a:r>
            <a:r>
              <a:rPr sz="3600" b="1" i="0" spc="-5" dirty="0">
                <a:latin typeface="Franklin Gothic Book"/>
                <a:cs typeface="Franklin Gothic Book"/>
              </a:rPr>
              <a:t>genitalia: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58239"/>
            <a:ext cx="7388859" cy="27089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25" dirty="0">
                <a:latin typeface="Perpetua"/>
                <a:cs typeface="Perpetua"/>
              </a:rPr>
              <a:t>Penis </a:t>
            </a:r>
            <a:r>
              <a:rPr sz="2600" spc="-5" dirty="0">
                <a:latin typeface="Perpetua"/>
                <a:cs typeface="Perpetua"/>
              </a:rPr>
              <a:t>is the </a:t>
            </a:r>
            <a:r>
              <a:rPr sz="2600" spc="0" dirty="0">
                <a:latin typeface="Perpetua"/>
                <a:cs typeface="Perpetua"/>
              </a:rPr>
              <a:t>external</a:t>
            </a:r>
            <a:r>
              <a:rPr sz="2600" spc="1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genitalia.</a:t>
            </a:r>
            <a:endParaRPr sz="2600">
              <a:latin typeface="Perpetua"/>
              <a:cs typeface="Perpetua"/>
            </a:endParaRPr>
          </a:p>
          <a:p>
            <a:pPr marL="286385" marR="508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It </a:t>
            </a:r>
            <a:r>
              <a:rPr sz="2600" spc="-5" dirty="0">
                <a:latin typeface="Perpetua"/>
                <a:cs typeface="Perpetua"/>
              </a:rPr>
              <a:t>is made of special </a:t>
            </a:r>
            <a:r>
              <a:rPr sz="2600" dirty="0">
                <a:latin typeface="Perpetua"/>
                <a:cs typeface="Perpetua"/>
              </a:rPr>
              <a:t>tissue </a:t>
            </a:r>
            <a:r>
              <a:rPr sz="2600" spc="-10" dirty="0">
                <a:latin typeface="Perpetua"/>
                <a:cs typeface="Perpetua"/>
              </a:rPr>
              <a:t>that </a:t>
            </a:r>
            <a:r>
              <a:rPr sz="2600" spc="-5" dirty="0">
                <a:latin typeface="Perpetua"/>
                <a:cs typeface="Perpetua"/>
              </a:rPr>
              <a:t>helps in erection of the </a:t>
            </a:r>
            <a:r>
              <a:rPr sz="2600" spc="-10" dirty="0">
                <a:latin typeface="Perpetua"/>
                <a:cs typeface="Perpetua"/>
              </a:rPr>
              <a:t>penis 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-10" dirty="0">
                <a:latin typeface="Perpetua"/>
                <a:cs typeface="Perpetua"/>
              </a:rPr>
              <a:t>facilitate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b="1" spc="-10" dirty="0">
                <a:latin typeface="Perpetua"/>
                <a:cs typeface="Perpetua"/>
              </a:rPr>
              <a:t>insemination.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enlarged end of penis </a:t>
            </a:r>
            <a:r>
              <a:rPr sz="2600" dirty="0">
                <a:latin typeface="Perpetua"/>
                <a:cs typeface="Perpetua"/>
              </a:rPr>
              <a:t>is </a:t>
            </a:r>
            <a:r>
              <a:rPr sz="2600" spc="-5" dirty="0">
                <a:latin typeface="Perpetua"/>
                <a:cs typeface="Perpetua"/>
              </a:rPr>
              <a:t>called </a:t>
            </a:r>
            <a:r>
              <a:rPr sz="2600" b="1" dirty="0">
                <a:latin typeface="Perpetua"/>
                <a:cs typeface="Perpetua"/>
              </a:rPr>
              <a:t>glans</a:t>
            </a:r>
            <a:r>
              <a:rPr sz="2600" b="1" spc="-55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penis</a:t>
            </a:r>
            <a:r>
              <a:rPr sz="2600" spc="-5" dirty="0">
                <a:latin typeface="Perpetua"/>
                <a:cs typeface="Perpetua"/>
              </a:rPr>
              <a:t>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Glans penis is </a:t>
            </a:r>
            <a:r>
              <a:rPr sz="2600" spc="-25" dirty="0">
                <a:latin typeface="Perpetua"/>
                <a:cs typeface="Perpetua"/>
              </a:rPr>
              <a:t>covered by </a:t>
            </a:r>
            <a:r>
              <a:rPr sz="2600" dirty="0">
                <a:latin typeface="Perpetua"/>
                <a:cs typeface="Perpetua"/>
              </a:rPr>
              <a:t>a </a:t>
            </a:r>
            <a:r>
              <a:rPr sz="2600" spc="-5" dirty="0">
                <a:latin typeface="Perpetua"/>
                <a:cs typeface="Perpetua"/>
              </a:rPr>
              <a:t>loose fold of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skin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600" spc="-5" dirty="0">
                <a:latin typeface="Perpetua"/>
                <a:cs typeface="Perpetua"/>
              </a:rPr>
              <a:t>called</a:t>
            </a:r>
            <a:r>
              <a:rPr sz="2600" spc="-30" dirty="0">
                <a:latin typeface="Perpetua"/>
                <a:cs typeface="Perpetua"/>
              </a:rPr>
              <a:t> </a:t>
            </a:r>
            <a:r>
              <a:rPr sz="2600" b="1" dirty="0">
                <a:latin typeface="Perpetua"/>
                <a:cs typeface="Perpetua"/>
              </a:rPr>
              <a:t>foreskin.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64998"/>
            <a:ext cx="64941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0" u="heavy" spc="0" dirty="0">
                <a:uFill>
                  <a:solidFill>
                    <a:srgbClr val="C00000"/>
                  </a:solidFill>
                </a:uFill>
                <a:latin typeface="Franklin Gothic Book"/>
                <a:cs typeface="Franklin Gothic Book"/>
              </a:rPr>
              <a:t>THE </a:t>
            </a:r>
            <a:r>
              <a:rPr sz="3200" b="1" i="0" u="heavy" dirty="0">
                <a:uFill>
                  <a:solidFill>
                    <a:srgbClr val="C00000"/>
                  </a:solidFill>
                </a:uFill>
                <a:latin typeface="Franklin Gothic Book"/>
                <a:cs typeface="Franklin Gothic Book"/>
              </a:rPr>
              <a:t>FEMALE </a:t>
            </a:r>
            <a:r>
              <a:rPr sz="3200" b="1" i="0" u="heavy" spc="-5" dirty="0">
                <a:uFill>
                  <a:solidFill>
                    <a:srgbClr val="C00000"/>
                  </a:solidFill>
                </a:uFill>
                <a:latin typeface="Franklin Gothic Book"/>
                <a:cs typeface="Franklin Gothic Book"/>
              </a:rPr>
              <a:t>REPRODUCTIVE</a:t>
            </a:r>
            <a:r>
              <a:rPr sz="3200" b="1" i="0" u="heavy" spc="-155" dirty="0">
                <a:uFill>
                  <a:solidFill>
                    <a:srgbClr val="C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3200" b="1" i="0" u="heavy" spc="-30" dirty="0">
                <a:uFill>
                  <a:solidFill>
                    <a:srgbClr val="C00000"/>
                  </a:solidFill>
                </a:uFill>
                <a:latin typeface="Franklin Gothic Book"/>
                <a:cs typeface="Franklin Gothic Book"/>
              </a:rPr>
              <a:t>SYSTEM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7274"/>
            <a:ext cx="4371340" cy="4282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ts val="2965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Located in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pelvic </a:t>
            </a:r>
            <a:r>
              <a:rPr sz="2600" dirty="0">
                <a:latin typeface="Perpetua"/>
                <a:cs typeface="Perpetua"/>
              </a:rPr>
              <a:t>region </a:t>
            </a:r>
            <a:r>
              <a:rPr sz="2600" spc="-5" dirty="0">
                <a:latin typeface="Perpetua"/>
                <a:cs typeface="Perpetua"/>
              </a:rPr>
              <a:t>of</a:t>
            </a:r>
            <a:r>
              <a:rPr sz="2600" spc="-7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the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ts val="2965"/>
              </a:lnSpc>
            </a:pPr>
            <a:r>
              <a:rPr sz="2600" spc="-10" dirty="0">
                <a:latin typeface="Perpetua"/>
                <a:cs typeface="Perpetua"/>
              </a:rPr>
              <a:t>female.</a:t>
            </a:r>
            <a:endParaRPr sz="2600">
              <a:latin typeface="Perpetua"/>
              <a:cs typeface="Perpetua"/>
            </a:endParaRPr>
          </a:p>
          <a:p>
            <a:pPr marL="287020" marR="262890" indent="-274320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female </a:t>
            </a:r>
            <a:r>
              <a:rPr sz="2600" spc="-15" dirty="0">
                <a:latin typeface="Perpetua"/>
                <a:cs typeface="Perpetua"/>
              </a:rPr>
              <a:t>reproductive </a:t>
            </a:r>
            <a:r>
              <a:rPr sz="2600" spc="-5" dirty="0">
                <a:latin typeface="Perpetua"/>
                <a:cs typeface="Perpetua"/>
              </a:rPr>
              <a:t>system  includes:</a:t>
            </a:r>
            <a:endParaRPr sz="2600">
              <a:latin typeface="Perpetua"/>
              <a:cs typeface="Perpetua"/>
            </a:endParaRPr>
          </a:p>
          <a:p>
            <a:pPr marL="561340" lvl="1" indent="-228600">
              <a:lnSpc>
                <a:spcPct val="100000"/>
              </a:lnSpc>
              <a:spcBef>
                <a:spcPts val="8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sz="2400" b="1" dirty="0">
                <a:latin typeface="Perpetua"/>
                <a:cs typeface="Perpetua"/>
              </a:rPr>
              <a:t>A pair </a:t>
            </a:r>
            <a:r>
              <a:rPr sz="2400" b="1" spc="-10" dirty="0">
                <a:latin typeface="Perpetua"/>
                <a:cs typeface="Perpetua"/>
              </a:rPr>
              <a:t>of</a:t>
            </a:r>
            <a:r>
              <a:rPr sz="2400" b="1" spc="-40" dirty="0">
                <a:latin typeface="Perpetua"/>
                <a:cs typeface="Perpetua"/>
              </a:rPr>
              <a:t> </a:t>
            </a:r>
            <a:r>
              <a:rPr sz="2400" b="1" spc="-15" dirty="0">
                <a:latin typeface="Perpetua"/>
                <a:cs typeface="Perpetua"/>
              </a:rPr>
              <a:t>ovaries</a:t>
            </a:r>
            <a:endParaRPr sz="2400">
              <a:latin typeface="Perpetua"/>
              <a:cs typeface="Perpetua"/>
            </a:endParaRPr>
          </a:p>
          <a:p>
            <a:pPr marL="561340" lvl="1" indent="-228600">
              <a:lnSpc>
                <a:spcPct val="100000"/>
              </a:lnSpc>
              <a:spcBef>
                <a:spcPts val="11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sz="2400" b="1" dirty="0">
                <a:latin typeface="Perpetua"/>
                <a:cs typeface="Perpetua"/>
              </a:rPr>
              <a:t>A pair </a:t>
            </a:r>
            <a:r>
              <a:rPr sz="2400" b="1" spc="-10" dirty="0">
                <a:latin typeface="Perpetua"/>
                <a:cs typeface="Perpetua"/>
              </a:rPr>
              <a:t>of</a:t>
            </a:r>
            <a:r>
              <a:rPr sz="2400" b="1" spc="-40" dirty="0">
                <a:latin typeface="Perpetua"/>
                <a:cs typeface="Perpetua"/>
              </a:rPr>
              <a:t> </a:t>
            </a:r>
            <a:r>
              <a:rPr sz="2400" b="1" spc="-15" dirty="0">
                <a:latin typeface="Perpetua"/>
                <a:cs typeface="Perpetua"/>
              </a:rPr>
              <a:t>oviduct.</a:t>
            </a:r>
            <a:endParaRPr sz="2400">
              <a:latin typeface="Perpetua"/>
              <a:cs typeface="Perpetua"/>
            </a:endParaRPr>
          </a:p>
          <a:p>
            <a:pPr marL="561340" lvl="1" indent="-228600">
              <a:lnSpc>
                <a:spcPct val="100000"/>
              </a:lnSpc>
              <a:spcBef>
                <a:spcPts val="12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sz="2400" b="1" spc="0" dirty="0">
                <a:latin typeface="Perpetua"/>
                <a:cs typeface="Perpetua"/>
              </a:rPr>
              <a:t>Uterus</a:t>
            </a:r>
            <a:endParaRPr sz="2400">
              <a:latin typeface="Perpetua"/>
              <a:cs typeface="Perpetua"/>
            </a:endParaRPr>
          </a:p>
          <a:p>
            <a:pPr marL="561340" lvl="1" indent="-228600">
              <a:lnSpc>
                <a:spcPct val="100000"/>
              </a:lnSpc>
              <a:spcBef>
                <a:spcPts val="11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sz="2400" b="1" spc="0" dirty="0">
                <a:latin typeface="Perpetua"/>
                <a:cs typeface="Perpetua"/>
              </a:rPr>
              <a:t>Cervix</a:t>
            </a:r>
            <a:endParaRPr sz="2400">
              <a:latin typeface="Perpetua"/>
              <a:cs typeface="Perpetua"/>
            </a:endParaRPr>
          </a:p>
          <a:p>
            <a:pPr marL="561340" lvl="1" indent="-228600">
              <a:lnSpc>
                <a:spcPct val="100000"/>
              </a:lnSpc>
              <a:spcBef>
                <a:spcPts val="10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sz="2400" b="1" spc="-35" dirty="0">
                <a:latin typeface="Perpetua"/>
                <a:cs typeface="Perpetua"/>
              </a:rPr>
              <a:t>Vagina</a:t>
            </a:r>
            <a:endParaRPr sz="2400">
              <a:latin typeface="Perpetua"/>
              <a:cs typeface="Perpetua"/>
            </a:endParaRPr>
          </a:p>
          <a:p>
            <a:pPr marL="561340" lvl="1" indent="-228600">
              <a:lnSpc>
                <a:spcPct val="100000"/>
              </a:lnSpc>
              <a:spcBef>
                <a:spcPts val="12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sz="2400" b="1" spc="0" dirty="0">
                <a:latin typeface="Perpetua"/>
                <a:cs typeface="Perpetua"/>
              </a:rPr>
              <a:t>External</a:t>
            </a:r>
            <a:r>
              <a:rPr sz="2400" b="1" spc="-35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genitalia.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27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dirty="0">
                <a:latin typeface="Perpetua"/>
                <a:cs typeface="Perpetua"/>
              </a:rPr>
              <a:t>A </a:t>
            </a:r>
            <a:r>
              <a:rPr sz="2600" b="1" spc="-5" dirty="0">
                <a:latin typeface="Perpetua"/>
                <a:cs typeface="Perpetua"/>
              </a:rPr>
              <a:t>pair </a:t>
            </a:r>
            <a:r>
              <a:rPr sz="2600" b="1" dirty="0">
                <a:latin typeface="Perpetua"/>
                <a:cs typeface="Perpetua"/>
              </a:rPr>
              <a:t>of </a:t>
            </a:r>
            <a:r>
              <a:rPr sz="2600" b="1" spc="0" dirty="0">
                <a:latin typeface="Perpetua"/>
                <a:cs typeface="Perpetua"/>
              </a:rPr>
              <a:t>mammary</a:t>
            </a:r>
            <a:r>
              <a:rPr sz="2600" b="1" spc="-20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gland</a:t>
            </a:r>
            <a:endParaRPr sz="2600">
              <a:latin typeface="Perpetua"/>
              <a:cs typeface="Perpet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1066799"/>
            <a:ext cx="4038599" cy="5791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1582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5" dirty="0">
                <a:latin typeface="Franklin Gothic Book"/>
                <a:cs typeface="Franklin Gothic Book"/>
              </a:rPr>
              <a:t>O</a:t>
            </a:r>
            <a:r>
              <a:rPr sz="3600" b="1" i="0" spc="-20" dirty="0">
                <a:latin typeface="Franklin Gothic Book"/>
                <a:cs typeface="Franklin Gothic Book"/>
              </a:rPr>
              <a:t>v</a:t>
            </a:r>
            <a:r>
              <a:rPr sz="3600" b="1" i="0" spc="0" dirty="0">
                <a:latin typeface="Franklin Gothic Book"/>
                <a:cs typeface="Franklin Gothic Book"/>
              </a:rPr>
              <a:t>a</a:t>
            </a:r>
            <a:r>
              <a:rPr sz="3600" b="1" i="0" spc="-5" dirty="0">
                <a:latin typeface="Franklin Gothic Book"/>
                <a:cs typeface="Franklin Gothic Book"/>
              </a:rPr>
              <a:t>ries: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04874"/>
            <a:ext cx="7395845" cy="43922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104139" indent="-273685">
              <a:lnSpc>
                <a:spcPts val="2810"/>
              </a:lnSpc>
              <a:spcBef>
                <a:spcPts val="45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It </a:t>
            </a:r>
            <a:r>
              <a:rPr sz="2600" spc="-5" dirty="0">
                <a:latin typeface="Perpetua"/>
                <a:cs typeface="Perpetua"/>
              </a:rPr>
              <a:t>is the </a:t>
            </a:r>
            <a:r>
              <a:rPr sz="2600" spc="0" dirty="0">
                <a:latin typeface="Perpetua"/>
                <a:cs typeface="Perpetua"/>
              </a:rPr>
              <a:t>primary </a:t>
            </a:r>
            <a:r>
              <a:rPr sz="2600" spc="-5" dirty="0">
                <a:latin typeface="Perpetua"/>
                <a:cs typeface="Perpetua"/>
              </a:rPr>
              <a:t>female </a:t>
            </a:r>
            <a:r>
              <a:rPr sz="2600" dirty="0">
                <a:latin typeface="Perpetua"/>
                <a:cs typeface="Perpetua"/>
              </a:rPr>
              <a:t>sex </a:t>
            </a:r>
            <a:r>
              <a:rPr sz="2600" spc="-5" dirty="0">
                <a:latin typeface="Perpetua"/>
                <a:cs typeface="Perpetua"/>
              </a:rPr>
              <a:t>organs </a:t>
            </a:r>
            <a:r>
              <a:rPr sz="2600" spc="-10" dirty="0">
                <a:latin typeface="Perpetua"/>
                <a:cs typeface="Perpetua"/>
              </a:rPr>
              <a:t>that produce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female  gamete</a:t>
            </a:r>
            <a:r>
              <a:rPr sz="2600" spc="-1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(ovum).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4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It </a:t>
            </a:r>
            <a:r>
              <a:rPr sz="2600" spc="-5" dirty="0">
                <a:latin typeface="Perpetua"/>
                <a:cs typeface="Perpetua"/>
              </a:rPr>
              <a:t>also </a:t>
            </a:r>
            <a:r>
              <a:rPr sz="2600" spc="-10" dirty="0">
                <a:latin typeface="Perpetua"/>
                <a:cs typeface="Perpetua"/>
              </a:rPr>
              <a:t>produces </a:t>
            </a:r>
            <a:r>
              <a:rPr sz="2600" spc="-15" dirty="0">
                <a:latin typeface="Perpetua"/>
                <a:cs typeface="Perpetua"/>
              </a:rPr>
              <a:t>several </a:t>
            </a:r>
            <a:r>
              <a:rPr sz="2600" spc="-5" dirty="0">
                <a:latin typeface="Perpetua"/>
                <a:cs typeface="Perpetua"/>
              </a:rPr>
              <a:t>steroid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hormones.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15" dirty="0">
                <a:latin typeface="Perpetua"/>
                <a:cs typeface="Perpetua"/>
              </a:rPr>
              <a:t>ovaries </a:t>
            </a:r>
            <a:r>
              <a:rPr sz="2600" spc="-10" dirty="0">
                <a:latin typeface="Perpetua"/>
                <a:cs typeface="Perpetua"/>
              </a:rPr>
              <a:t>located </a:t>
            </a:r>
            <a:r>
              <a:rPr sz="2600" spc="-5" dirty="0">
                <a:latin typeface="Perpetua"/>
                <a:cs typeface="Perpetua"/>
              </a:rPr>
              <a:t>in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35" dirty="0">
                <a:latin typeface="Perpetua"/>
                <a:cs typeface="Perpetua"/>
              </a:rPr>
              <a:t>lower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abdomen.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9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0" dirty="0">
                <a:latin typeface="Perpetua"/>
                <a:cs typeface="Perpetua"/>
              </a:rPr>
              <a:t>Each </a:t>
            </a:r>
            <a:r>
              <a:rPr sz="2600" spc="-25" dirty="0">
                <a:latin typeface="Perpetua"/>
                <a:cs typeface="Perpetua"/>
              </a:rPr>
              <a:t>ovary </a:t>
            </a:r>
            <a:r>
              <a:rPr sz="2600" spc="-5" dirty="0">
                <a:latin typeface="Perpetua"/>
                <a:cs typeface="Perpetua"/>
              </a:rPr>
              <a:t>is </a:t>
            </a:r>
            <a:r>
              <a:rPr sz="2600" spc="-10" dirty="0">
                <a:latin typeface="Perpetua"/>
                <a:cs typeface="Perpetua"/>
              </a:rPr>
              <a:t>about </a:t>
            </a:r>
            <a:r>
              <a:rPr sz="2600" dirty="0">
                <a:latin typeface="Perpetua"/>
                <a:cs typeface="Perpetua"/>
              </a:rPr>
              <a:t>2-4 cm in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length.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8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Connected </a:t>
            </a:r>
            <a:r>
              <a:rPr sz="2600" dirty="0">
                <a:latin typeface="Perpetua"/>
                <a:cs typeface="Perpetua"/>
              </a:rPr>
              <a:t>to the </a:t>
            </a:r>
            <a:r>
              <a:rPr sz="2600" spc="-5" dirty="0">
                <a:latin typeface="Perpetua"/>
                <a:cs typeface="Perpetua"/>
              </a:rPr>
              <a:t>pelvic </a:t>
            </a:r>
            <a:r>
              <a:rPr sz="2600" spc="-10" dirty="0">
                <a:latin typeface="Perpetua"/>
                <a:cs typeface="Perpetua"/>
              </a:rPr>
              <a:t>wall </a:t>
            </a:r>
            <a:r>
              <a:rPr sz="2600" spc="-5" dirty="0">
                <a:latin typeface="Perpetua"/>
                <a:cs typeface="Perpetua"/>
              </a:rPr>
              <a:t>and </a:t>
            </a:r>
            <a:r>
              <a:rPr sz="2600" spc="0" dirty="0">
                <a:latin typeface="Perpetua"/>
                <a:cs typeface="Perpetua"/>
              </a:rPr>
              <a:t>uterus </a:t>
            </a:r>
            <a:r>
              <a:rPr sz="2600" spc="-30" dirty="0">
                <a:latin typeface="Perpetua"/>
                <a:cs typeface="Perpetua"/>
              </a:rPr>
              <a:t>by</a:t>
            </a:r>
            <a:r>
              <a:rPr sz="2600" spc="-3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ligaments.</a:t>
            </a:r>
            <a:endParaRPr sz="2600">
              <a:latin typeface="Perpetua"/>
              <a:cs typeface="Perpetua"/>
            </a:endParaRPr>
          </a:p>
          <a:p>
            <a:pPr marL="286385" marR="5080" indent="-273685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0" dirty="0">
                <a:latin typeface="Perpetua"/>
                <a:cs typeface="Perpetua"/>
              </a:rPr>
              <a:t>Each </a:t>
            </a:r>
            <a:r>
              <a:rPr sz="2600" spc="-25" dirty="0">
                <a:latin typeface="Perpetua"/>
                <a:cs typeface="Perpetua"/>
              </a:rPr>
              <a:t>ovary </a:t>
            </a:r>
            <a:r>
              <a:rPr sz="2600" spc="-5" dirty="0">
                <a:latin typeface="Perpetua"/>
                <a:cs typeface="Perpetua"/>
              </a:rPr>
              <a:t>is </a:t>
            </a:r>
            <a:r>
              <a:rPr sz="2600" spc="-25" dirty="0">
                <a:latin typeface="Perpetua"/>
                <a:cs typeface="Perpetua"/>
              </a:rPr>
              <a:t>covered by </a:t>
            </a:r>
            <a:r>
              <a:rPr sz="2600" spc="-5" dirty="0">
                <a:latin typeface="Perpetua"/>
                <a:cs typeface="Perpetua"/>
              </a:rPr>
              <a:t>thin epithelium </a:t>
            </a:r>
            <a:r>
              <a:rPr sz="2600" spc="0" dirty="0">
                <a:latin typeface="Perpetua"/>
                <a:cs typeface="Perpetua"/>
              </a:rPr>
              <a:t>which </a:t>
            </a:r>
            <a:r>
              <a:rPr sz="2600" spc="-5" dirty="0">
                <a:latin typeface="Perpetua"/>
                <a:cs typeface="Perpetua"/>
              </a:rPr>
              <a:t>encloses </a:t>
            </a:r>
            <a:r>
              <a:rPr sz="2600" dirty="0">
                <a:latin typeface="Perpetua"/>
                <a:cs typeface="Perpetua"/>
              </a:rPr>
              <a:t>the  </a:t>
            </a:r>
            <a:r>
              <a:rPr sz="2600" spc="-15" dirty="0">
                <a:latin typeface="Perpetua"/>
                <a:cs typeface="Perpetua"/>
              </a:rPr>
              <a:t>ovarian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stroma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4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15" dirty="0">
                <a:latin typeface="Perpetua"/>
                <a:cs typeface="Perpetua"/>
              </a:rPr>
              <a:t>ovarian </a:t>
            </a:r>
            <a:r>
              <a:rPr sz="2600" spc="-5" dirty="0">
                <a:latin typeface="Perpetua"/>
                <a:cs typeface="Perpetua"/>
              </a:rPr>
              <a:t>stroma </a:t>
            </a:r>
            <a:r>
              <a:rPr sz="2600" dirty="0">
                <a:latin typeface="Perpetua"/>
                <a:cs typeface="Perpetua"/>
              </a:rPr>
              <a:t>has </a:t>
            </a:r>
            <a:r>
              <a:rPr sz="2600" spc="-35" dirty="0">
                <a:latin typeface="Perpetua"/>
                <a:cs typeface="Perpetua"/>
              </a:rPr>
              <a:t>two</a:t>
            </a:r>
            <a:r>
              <a:rPr sz="2600" spc="-10" dirty="0">
                <a:latin typeface="Perpetua"/>
                <a:cs typeface="Perpetua"/>
              </a:rPr>
              <a:t> zones</a:t>
            </a:r>
            <a:endParaRPr sz="2600">
              <a:latin typeface="Perpetua"/>
              <a:cs typeface="Perpetua"/>
            </a:endParaRPr>
          </a:p>
          <a:p>
            <a:pPr marL="835025" lvl="1" indent="-228600">
              <a:lnSpc>
                <a:spcPct val="100000"/>
              </a:lnSpc>
              <a:spcBef>
                <a:spcPts val="215"/>
              </a:spcBef>
              <a:buClr>
                <a:srgbClr val="E6B0AB"/>
              </a:buClr>
              <a:buSzPct val="85000"/>
              <a:buFont typeface="Wingdings 2"/>
              <a:buChar char=""/>
              <a:tabLst>
                <a:tab pos="835660" algn="l"/>
              </a:tabLst>
            </a:pPr>
            <a:r>
              <a:rPr sz="2000" dirty="0">
                <a:latin typeface="Perpetua"/>
                <a:cs typeface="Perpetua"/>
              </a:rPr>
              <a:t>A peripheral</a:t>
            </a:r>
            <a:r>
              <a:rPr sz="2000" spc="-30" dirty="0">
                <a:latin typeface="Perpetua"/>
                <a:cs typeface="Perpetua"/>
              </a:rPr>
              <a:t> </a:t>
            </a:r>
            <a:r>
              <a:rPr sz="2000" spc="0" dirty="0">
                <a:latin typeface="Perpetua"/>
                <a:cs typeface="Perpetua"/>
              </a:rPr>
              <a:t>cortex.</a:t>
            </a:r>
            <a:endParaRPr sz="2000">
              <a:latin typeface="Perpetua"/>
              <a:cs typeface="Perpetua"/>
            </a:endParaRPr>
          </a:p>
          <a:p>
            <a:pPr marL="835025" lvl="1" indent="-228600">
              <a:lnSpc>
                <a:spcPct val="100000"/>
              </a:lnSpc>
              <a:spcBef>
                <a:spcPts val="175"/>
              </a:spcBef>
              <a:buClr>
                <a:srgbClr val="E6B0AB"/>
              </a:buClr>
              <a:buSzPct val="85000"/>
              <a:buFont typeface="Wingdings 2"/>
              <a:buChar char=""/>
              <a:tabLst>
                <a:tab pos="835660" algn="l"/>
              </a:tabLst>
            </a:pPr>
            <a:r>
              <a:rPr sz="2000" spc="-5" dirty="0">
                <a:latin typeface="Perpetua"/>
                <a:cs typeface="Perpetua"/>
              </a:rPr>
              <a:t>An inner</a:t>
            </a:r>
            <a:r>
              <a:rPr sz="2000" spc="-25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medulla.</a:t>
            </a:r>
            <a:endParaRPr sz="2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1591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spc="-5" dirty="0">
                <a:latin typeface="Franklin Gothic Book"/>
                <a:cs typeface="Franklin Gothic Book"/>
              </a:rPr>
              <a:t>Oviduct: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71346"/>
            <a:ext cx="7564120" cy="44342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409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Oviducts, </a:t>
            </a:r>
            <a:r>
              <a:rPr sz="2400" spc="0" dirty="0">
                <a:latin typeface="Perpetua"/>
                <a:cs typeface="Perpetua"/>
              </a:rPr>
              <a:t>uterus </a:t>
            </a:r>
            <a:r>
              <a:rPr sz="2400" spc="-5" dirty="0">
                <a:latin typeface="Perpetua"/>
                <a:cs typeface="Perpetua"/>
              </a:rPr>
              <a:t>and vagina </a:t>
            </a:r>
            <a:r>
              <a:rPr sz="2400" dirty="0">
                <a:latin typeface="Perpetua"/>
                <a:cs typeface="Perpetua"/>
              </a:rPr>
              <a:t>constitute </a:t>
            </a:r>
            <a:r>
              <a:rPr sz="2400" spc="-5" dirty="0">
                <a:latin typeface="Perpetua"/>
                <a:cs typeface="Perpetua"/>
              </a:rPr>
              <a:t>the </a:t>
            </a:r>
            <a:r>
              <a:rPr sz="2400" dirty="0">
                <a:latin typeface="Perpetua"/>
                <a:cs typeface="Perpetua"/>
              </a:rPr>
              <a:t>female </a:t>
            </a:r>
            <a:r>
              <a:rPr sz="2400" spc="-5" dirty="0">
                <a:latin typeface="Perpetua"/>
                <a:cs typeface="Perpetua"/>
              </a:rPr>
              <a:t>accessory</a:t>
            </a:r>
            <a:r>
              <a:rPr sz="2400" spc="-17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ducts.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ts val="274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5" dirty="0">
                <a:latin typeface="Perpetua"/>
                <a:cs typeface="Perpetua"/>
              </a:rPr>
              <a:t>Each </a:t>
            </a:r>
            <a:r>
              <a:rPr sz="2400" spc="-5" dirty="0">
                <a:latin typeface="Perpetua"/>
                <a:cs typeface="Perpetua"/>
              </a:rPr>
              <a:t>fallopian </a:t>
            </a:r>
            <a:r>
              <a:rPr sz="2400" dirty="0">
                <a:latin typeface="Perpetua"/>
                <a:cs typeface="Perpetua"/>
              </a:rPr>
              <a:t>tube is </a:t>
            </a:r>
            <a:r>
              <a:rPr sz="2400" spc="-5" dirty="0">
                <a:latin typeface="Perpetua"/>
                <a:cs typeface="Perpetua"/>
              </a:rPr>
              <a:t>about </a:t>
            </a:r>
            <a:r>
              <a:rPr sz="2400" dirty="0">
                <a:latin typeface="Perpetua"/>
                <a:cs typeface="Perpetua"/>
              </a:rPr>
              <a:t>10-12 cm </a:t>
            </a:r>
            <a:r>
              <a:rPr sz="2400" spc="-5" dirty="0">
                <a:latin typeface="Perpetua"/>
                <a:cs typeface="Perpetua"/>
              </a:rPr>
              <a:t>long and </a:t>
            </a:r>
            <a:r>
              <a:rPr sz="2400" dirty="0">
                <a:latin typeface="Perpetua"/>
                <a:cs typeface="Perpetua"/>
              </a:rPr>
              <a:t>extends </a:t>
            </a:r>
            <a:r>
              <a:rPr sz="2400" spc="-10" dirty="0">
                <a:latin typeface="Perpetua"/>
                <a:cs typeface="Perpetua"/>
              </a:rPr>
              <a:t>from</a:t>
            </a:r>
            <a:r>
              <a:rPr sz="2400" spc="-12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the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740"/>
              </a:lnSpc>
            </a:pPr>
            <a:r>
              <a:rPr sz="2400" spc="0" dirty="0">
                <a:latin typeface="Perpetua"/>
                <a:cs typeface="Perpetua"/>
              </a:rPr>
              <a:t>periphery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spc="0" dirty="0">
                <a:latin typeface="Perpetua"/>
                <a:cs typeface="Perpetua"/>
              </a:rPr>
              <a:t>each </a:t>
            </a:r>
            <a:r>
              <a:rPr sz="2400" spc="-20" dirty="0">
                <a:latin typeface="Perpetua"/>
                <a:cs typeface="Perpetua"/>
              </a:rPr>
              <a:t>ovary </a:t>
            </a:r>
            <a:r>
              <a:rPr sz="2400" spc="-10" dirty="0">
                <a:latin typeface="Perpetua"/>
                <a:cs typeface="Perpetua"/>
              </a:rPr>
              <a:t>to </a:t>
            </a:r>
            <a:r>
              <a:rPr sz="2400" dirty="0">
                <a:latin typeface="Perpetua"/>
                <a:cs typeface="Perpetua"/>
              </a:rPr>
              <a:t>the</a:t>
            </a:r>
            <a:r>
              <a:rPr sz="2400" spc="-3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uterus.</a:t>
            </a:r>
            <a:endParaRPr sz="2400">
              <a:latin typeface="Perpetua"/>
              <a:cs typeface="Perpetua"/>
            </a:endParaRPr>
          </a:p>
          <a:p>
            <a:pPr marL="286385" marR="739140" indent="-273685">
              <a:lnSpc>
                <a:spcPts val="2590"/>
              </a:lnSpc>
              <a:spcBef>
                <a:spcPts val="64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Close </a:t>
            </a:r>
            <a:r>
              <a:rPr sz="2400" dirty="0">
                <a:latin typeface="Perpetua"/>
                <a:cs typeface="Perpetua"/>
              </a:rPr>
              <a:t>to the </a:t>
            </a:r>
            <a:r>
              <a:rPr sz="2400" spc="-25" dirty="0">
                <a:latin typeface="Perpetua"/>
                <a:cs typeface="Perpetua"/>
              </a:rPr>
              <a:t>ovary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10" dirty="0">
                <a:latin typeface="Perpetua"/>
                <a:cs typeface="Perpetua"/>
              </a:rPr>
              <a:t>oviduct </a:t>
            </a:r>
            <a:r>
              <a:rPr sz="2400" dirty="0">
                <a:latin typeface="Perpetua"/>
                <a:cs typeface="Perpetua"/>
              </a:rPr>
              <a:t>has a </a:t>
            </a:r>
            <a:r>
              <a:rPr sz="2400" spc="-5" dirty="0">
                <a:latin typeface="Perpetua"/>
                <a:cs typeface="Perpetua"/>
              </a:rPr>
              <a:t>funnel shaped </a:t>
            </a:r>
            <a:r>
              <a:rPr sz="2400" dirty="0">
                <a:latin typeface="Perpetua"/>
                <a:cs typeface="Perpetua"/>
              </a:rPr>
              <a:t>structure  called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infundibulum?</a:t>
            </a:r>
            <a:endParaRPr sz="2400">
              <a:latin typeface="Perpetua"/>
              <a:cs typeface="Perpetua"/>
            </a:endParaRPr>
          </a:p>
          <a:p>
            <a:pPr marL="286385" marR="560070" indent="-273685" algn="just">
              <a:lnSpc>
                <a:spcPts val="259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edges </a:t>
            </a:r>
            <a:r>
              <a:rPr sz="2400" spc="-5" dirty="0">
                <a:latin typeface="Perpetua"/>
                <a:cs typeface="Perpetua"/>
              </a:rPr>
              <a:t>of the infundibulum possess finger-like </a:t>
            </a:r>
            <a:r>
              <a:rPr sz="2400" spc="-10" dirty="0">
                <a:latin typeface="Perpetua"/>
                <a:cs typeface="Perpetua"/>
              </a:rPr>
              <a:t>projections  </a:t>
            </a:r>
            <a:r>
              <a:rPr sz="2400" dirty="0">
                <a:latin typeface="Perpetua"/>
                <a:cs typeface="Perpetua"/>
              </a:rPr>
              <a:t>called </a:t>
            </a:r>
            <a:r>
              <a:rPr sz="2400" b="1" dirty="0">
                <a:latin typeface="Perpetua"/>
                <a:cs typeface="Perpetua"/>
              </a:rPr>
              <a:t>fimbriae, </a:t>
            </a:r>
            <a:r>
              <a:rPr sz="2400" spc="0" dirty="0">
                <a:latin typeface="Perpetua"/>
                <a:cs typeface="Perpetua"/>
              </a:rPr>
              <a:t>which </a:t>
            </a:r>
            <a:r>
              <a:rPr sz="2400" dirty="0">
                <a:latin typeface="Perpetua"/>
                <a:cs typeface="Perpetua"/>
              </a:rPr>
              <a:t>helps </a:t>
            </a:r>
            <a:r>
              <a:rPr sz="2400" spc="-5" dirty="0">
                <a:latin typeface="Perpetua"/>
                <a:cs typeface="Perpetua"/>
              </a:rPr>
              <a:t>in collection of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20" dirty="0">
                <a:latin typeface="Perpetua"/>
                <a:cs typeface="Perpetua"/>
              </a:rPr>
              <a:t>ovum </a:t>
            </a:r>
            <a:r>
              <a:rPr sz="2400" spc="-10" dirty="0">
                <a:latin typeface="Perpetua"/>
                <a:cs typeface="Perpetua"/>
              </a:rPr>
              <a:t>after  ovulation.</a:t>
            </a:r>
            <a:endParaRPr sz="2400">
              <a:latin typeface="Perpetua"/>
              <a:cs typeface="Perpetua"/>
            </a:endParaRPr>
          </a:p>
          <a:p>
            <a:pPr marL="286385" marR="1386840" indent="-273685">
              <a:lnSpc>
                <a:spcPts val="2590"/>
              </a:lnSpc>
              <a:spcBef>
                <a:spcPts val="61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infundibulum leads </a:t>
            </a:r>
            <a:r>
              <a:rPr sz="2400" dirty="0">
                <a:latin typeface="Perpetua"/>
                <a:cs typeface="Perpetua"/>
              </a:rPr>
              <a:t>to a wider </a:t>
            </a:r>
            <a:r>
              <a:rPr sz="2400" spc="10" dirty="0">
                <a:latin typeface="Perpetua"/>
                <a:cs typeface="Perpetua"/>
              </a:rPr>
              <a:t>part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dirty="0">
                <a:latin typeface="Perpetua"/>
                <a:cs typeface="Perpetua"/>
              </a:rPr>
              <a:t>the</a:t>
            </a:r>
            <a:r>
              <a:rPr sz="2400" spc="-14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oviduct  </a:t>
            </a:r>
            <a:r>
              <a:rPr sz="2400" dirty="0">
                <a:latin typeface="Perpetua"/>
                <a:cs typeface="Perpetua"/>
              </a:rPr>
              <a:t>called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ampulla.</a:t>
            </a:r>
            <a:endParaRPr sz="2400">
              <a:latin typeface="Perpetua"/>
              <a:cs typeface="Perpetua"/>
            </a:endParaRPr>
          </a:p>
          <a:p>
            <a:pPr marL="286385" marR="511809" indent="-273685">
              <a:lnSpc>
                <a:spcPts val="259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last </a:t>
            </a:r>
            <a:r>
              <a:rPr sz="2400" spc="10" dirty="0">
                <a:latin typeface="Perpetua"/>
                <a:cs typeface="Perpetua"/>
              </a:rPr>
              <a:t>part </a:t>
            </a:r>
            <a:r>
              <a:rPr sz="2400" spc="-5" dirty="0">
                <a:latin typeface="Perpetua"/>
                <a:cs typeface="Perpetua"/>
              </a:rPr>
              <a:t>of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10" dirty="0">
                <a:latin typeface="Perpetua"/>
                <a:cs typeface="Perpetua"/>
              </a:rPr>
              <a:t>oviduct </a:t>
            </a:r>
            <a:r>
              <a:rPr sz="2400" spc="-5" dirty="0">
                <a:latin typeface="Perpetua"/>
                <a:cs typeface="Perpetua"/>
              </a:rPr>
              <a:t>is </a:t>
            </a:r>
            <a:r>
              <a:rPr sz="2400" dirty="0">
                <a:latin typeface="Perpetua"/>
                <a:cs typeface="Perpetua"/>
              </a:rPr>
              <a:t>called </a:t>
            </a:r>
            <a:r>
              <a:rPr sz="2400" b="1" spc="-5" dirty="0">
                <a:latin typeface="Perpetua"/>
                <a:cs typeface="Perpetua"/>
              </a:rPr>
              <a:t>isthmus </a:t>
            </a:r>
            <a:r>
              <a:rPr sz="2400" spc="0" dirty="0">
                <a:latin typeface="Perpetua"/>
                <a:cs typeface="Perpetua"/>
              </a:rPr>
              <a:t>which </a:t>
            </a:r>
            <a:r>
              <a:rPr sz="2400" dirty="0">
                <a:latin typeface="Perpetua"/>
                <a:cs typeface="Perpetua"/>
              </a:rPr>
              <a:t>joined</a:t>
            </a:r>
            <a:r>
              <a:rPr sz="2400" spc="-14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to  </a:t>
            </a:r>
            <a:r>
              <a:rPr sz="2400" spc="-5" dirty="0">
                <a:latin typeface="Perpetua"/>
                <a:cs typeface="Perpetua"/>
              </a:rPr>
              <a:t>uterus.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2704</Words>
  <Application>Microsoft Office PowerPoint</Application>
  <PresentationFormat>On-screen Show (4:3)</PresentationFormat>
  <Paragraphs>306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          Chapter ; 03   HUMAN REPRODUCTION  </vt:lpstr>
      <vt:lpstr>THE MALE REPRODUCTIVE SYSTEM.</vt:lpstr>
      <vt:lpstr>Testes:</vt:lpstr>
      <vt:lpstr>Accessory ducts:</vt:lpstr>
      <vt:lpstr>Accessory glands:</vt:lpstr>
      <vt:lpstr>External genitalia:</vt:lpstr>
      <vt:lpstr>THE FEMALE REPRODUCTIVE SYSTEM</vt:lpstr>
      <vt:lpstr>Ovaries:</vt:lpstr>
      <vt:lpstr>Oviduct:</vt:lpstr>
      <vt:lpstr>Uterus:</vt:lpstr>
      <vt:lpstr>External genitalia:</vt:lpstr>
      <vt:lpstr>Mammary glands:</vt:lpstr>
      <vt:lpstr>GAMETOGENESIS: (formation of gametes)</vt:lpstr>
      <vt:lpstr>Slide 14</vt:lpstr>
      <vt:lpstr>Hormonal control of spermatogenesis:</vt:lpstr>
      <vt:lpstr>Structure of sperm:</vt:lpstr>
      <vt:lpstr>SPERM STRUCTURE</vt:lpstr>
      <vt:lpstr>Oogenesis:</vt:lpstr>
      <vt:lpstr>CONT….</vt:lpstr>
      <vt:lpstr>Menstrual cycle:</vt:lpstr>
      <vt:lpstr>Menstrual cycle has following phases:</vt:lpstr>
      <vt:lpstr>Follicular phase:</vt:lpstr>
      <vt:lpstr>Ovulatory phase:</vt:lpstr>
      <vt:lpstr>Luteal phase:</vt:lpstr>
      <vt:lpstr>Slide 25</vt:lpstr>
      <vt:lpstr>FERTILIZATION AND IMPLANTATION:</vt:lpstr>
      <vt:lpstr>CONT…</vt:lpstr>
      <vt:lpstr>Slide 28</vt:lpstr>
      <vt:lpstr>Slide 29</vt:lpstr>
      <vt:lpstr>Slide 30</vt:lpstr>
      <vt:lpstr>Slide 31</vt:lpstr>
      <vt:lpstr>Slide 32</vt:lpstr>
      <vt:lpstr>Sex determination:</vt:lpstr>
      <vt:lpstr>Cleavage:</vt:lpstr>
      <vt:lpstr>Pregnancy and embryonic development:</vt:lpstr>
      <vt:lpstr>Function of placenta:</vt:lpstr>
      <vt:lpstr>Slide 37</vt:lpstr>
      <vt:lpstr>Embryonic development:</vt:lpstr>
      <vt:lpstr>Organogenesis:</vt:lpstr>
      <vt:lpstr>Slide 40</vt:lpstr>
      <vt:lpstr>Slide 41</vt:lpstr>
      <vt:lpstr>PARTURATION AND LACTATION:</vt:lpstr>
      <vt:lpstr>Lactation:</vt:lpstr>
      <vt:lpstr>Thanking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REPRODUCTION</dc:title>
  <cp:lastModifiedBy>Acer</cp:lastModifiedBy>
  <cp:revision>2</cp:revision>
  <dcterms:created xsi:type="dcterms:W3CDTF">2018-08-16T15:52:09Z</dcterms:created>
  <dcterms:modified xsi:type="dcterms:W3CDTF">2020-05-14T05:29:13Z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2016-03-22T00:00:00Z</vt:filetime>
  </property>
  <property fmtid="{D5CDD505-2E9C-101B-9397-08002B2CF9AE}" pid="3" name="Creator">
    <vt:lpwstr>convertonlinefree.com</vt:lpwstr>
  </property>
  <property fmtid="{D5CDD505-2E9C-101B-9397-08002B2CF9AE}" pid="4" name="LastSaved">
    <vt:filetime>2018-08-16T00:00:00Z</vt:filetime>
  </property>
</Properties>
</file>