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0" r:id="rId4"/>
    <p:sldId id="271"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lstStyle/>
          <a:p>
            <a:r>
              <a:rPr lang="en-US" dirty="0" smtClean="0"/>
              <a:t>Chapter-1</a:t>
            </a:r>
            <a:endParaRPr lang="en-IN" dirty="0"/>
          </a:p>
        </p:txBody>
      </p:sp>
      <p:sp>
        <p:nvSpPr>
          <p:cNvPr id="3" name="Subtitle 2"/>
          <p:cNvSpPr>
            <a:spLocks noGrp="1"/>
          </p:cNvSpPr>
          <p:nvPr>
            <p:ph type="subTitle" idx="1"/>
          </p:nvPr>
        </p:nvSpPr>
        <p:spPr>
          <a:xfrm>
            <a:off x="1524000" y="2590800"/>
            <a:ext cx="6400800" cy="1752600"/>
          </a:xfrm>
        </p:spPr>
        <p:txBody>
          <a:bodyPr/>
          <a:lstStyle/>
          <a:p>
            <a:r>
              <a:rPr lang="en-US" dirty="0" smtClean="0"/>
              <a:t>Who Did Patrick’s Homework?</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43000" y="914400"/>
            <a:ext cx="7467600" cy="9848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565656"/>
                </a:solidFill>
                <a:effectLst/>
                <a:latin typeface="Source Sans Pro"/>
                <a:cs typeface="Arial" pitchFamily="34" charset="0"/>
              </a:rPr>
              <a:t>Page 11, Working with the text, Question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565656"/>
                </a:solidFill>
                <a:effectLst/>
                <a:latin typeface="Source Sans Pro"/>
                <a:cs typeface="Arial" pitchFamily="34" charset="0"/>
              </a:rPr>
              <a:t>What did Patrick think his cat was playing with? What was it really?</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2531" name="Rectangle 3"/>
          <p:cNvSpPr>
            <a:spLocks noChangeArrowheads="1"/>
          </p:cNvSpPr>
          <p:nvPr/>
        </p:nvSpPr>
        <p:spPr bwMode="auto">
          <a:xfrm>
            <a:off x="533400" y="1981200"/>
            <a:ext cx="8001000" cy="3462486"/>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565656"/>
              </a:solidFill>
              <a:effectLst/>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600" b="0" i="0" u="none" strike="noStrike" cap="none" normalizeH="0" baseline="0" dirty="0" smtClean="0">
                <a:ln>
                  <a:noFill/>
                </a:ln>
                <a:solidFill>
                  <a:srgbClr val="565656"/>
                </a:solidFill>
                <a:effectLst/>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thought that his cat was playing with his ball and grabbed it from her but later found that it was a wool ball.</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endParaRPr lang="en-US" dirty="0" smtClean="0">
              <a:solidFill>
                <a:srgbClr val="565656"/>
              </a:solidFill>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thought that his cat was playing with a little doll but it wasn't a doll really, it was a man of the tiniest size.</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endParaRPr kumimoji="0" lang="en-US" sz="1600" b="0" i="0" u="none" strike="noStrike" cap="none" normalizeH="0" baseline="0" dirty="0" smtClean="0">
              <a:ln>
                <a:noFill/>
              </a:ln>
              <a:solidFill>
                <a:srgbClr val="565656"/>
              </a:solidFill>
              <a:effectLst/>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thought that his cat was playing with his pencil but it was a pen instead.</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endParaRPr kumimoji="0" lang="en-US" sz="1600" b="0" i="0" u="none" strike="noStrike" cap="none" normalizeH="0" baseline="0" dirty="0" smtClean="0">
              <a:ln>
                <a:noFill/>
              </a:ln>
              <a:solidFill>
                <a:srgbClr val="565656"/>
              </a:solidFill>
              <a:effectLst/>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endParaRPr lang="en-US" sz="1600" dirty="0" smtClean="0">
              <a:solidFill>
                <a:srgbClr val="565656"/>
              </a:solidFill>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He thought that his cat was playing with a little doll but it was actually a teddy bear.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1"/>
            <a:ext cx="7696200" cy="1323439"/>
          </a:xfrm>
          <a:prstGeom prst="rect">
            <a:avLst/>
          </a:prstGeom>
        </p:spPr>
        <p:txBody>
          <a:bodyPr wrap="square">
            <a:spAutoFit/>
          </a:bodyPr>
          <a:lstStyle/>
          <a:p>
            <a:r>
              <a:rPr lang="en-IN" sz="2000" dirty="0" smtClean="0"/>
              <a:t>Page 11, Working with the text, Question 2</a:t>
            </a:r>
          </a:p>
          <a:p>
            <a:r>
              <a:rPr lang="en-IN" sz="2000" dirty="0" smtClean="0"/>
              <a:t>Q1. Why did the little man grant Patrick a wish?</a:t>
            </a:r>
          </a:p>
          <a:p>
            <a:r>
              <a:rPr lang="en-IN" sz="2000" dirty="0" smtClean="0"/>
              <a:t/>
            </a:r>
            <a:br>
              <a:rPr lang="en-IN" sz="2000" dirty="0" smtClean="0"/>
            </a:br>
            <a:endParaRPr lang="en-IN" sz="2000" dirty="0"/>
          </a:p>
        </p:txBody>
      </p:sp>
      <p:sp>
        <p:nvSpPr>
          <p:cNvPr id="2150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1507" name="Rectangle 3"/>
          <p:cNvSpPr>
            <a:spLocks noChangeArrowheads="1"/>
          </p:cNvSpPr>
          <p:nvPr/>
        </p:nvSpPr>
        <p:spPr bwMode="auto">
          <a:xfrm>
            <a:off x="762000" y="2057400"/>
            <a:ext cx="7543800" cy="4001095"/>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565656"/>
              </a:solidFill>
              <a:effectLst/>
              <a:latin typeface="Source Sans Pr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565656"/>
                </a:solidFill>
                <a:effectLst/>
                <a:latin typeface="Source Sans Pro"/>
                <a:cs typeface="Arial" pitchFamily="34" charset="0"/>
              </a:rPr>
              <a:t>The </a:t>
            </a:r>
            <a:r>
              <a:rPr kumimoji="0" lang="en-US" sz="2000" b="0" i="0" u="none" strike="noStrike" cap="none" normalizeH="0" baseline="0" dirty="0" smtClean="0">
                <a:ln>
                  <a:noFill/>
                </a:ln>
                <a:solidFill>
                  <a:srgbClr val="565656"/>
                </a:solidFill>
                <a:effectLst/>
                <a:latin typeface="Source Sans Pro"/>
                <a:cs typeface="Arial" pitchFamily="34" charset="0"/>
              </a:rPr>
              <a:t>little man granted Patrick a wish because Patrick was a very good boy.</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endParaRPr lang="en-US" sz="2000" dirty="0" smtClean="0">
              <a:solidFill>
                <a:srgbClr val="565656"/>
              </a:solidFill>
              <a:latin typeface="Source Sans Pr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565656"/>
                </a:solidFill>
                <a:effectLst/>
                <a:latin typeface="Source Sans Pro"/>
                <a:cs typeface="Arial" pitchFamily="34" charset="0"/>
              </a:rPr>
              <a:t>The </a:t>
            </a:r>
            <a:r>
              <a:rPr kumimoji="0" lang="en-US" sz="2000" b="0" i="0" u="none" strike="noStrike" cap="none" normalizeH="0" baseline="0" dirty="0" smtClean="0">
                <a:ln>
                  <a:noFill/>
                </a:ln>
                <a:solidFill>
                  <a:srgbClr val="565656"/>
                </a:solidFill>
                <a:effectLst/>
                <a:latin typeface="Source Sans Pro"/>
                <a:cs typeface="Arial" pitchFamily="34" charset="0"/>
              </a:rPr>
              <a:t>little man granted Patrick a wish because it was his birthday.</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endParaRPr kumimoji="0" lang="en-US" b="0" i="0" u="none" strike="noStrike" cap="none" normalizeH="0" baseline="0" dirty="0" smtClean="0">
              <a:ln>
                <a:noFill/>
              </a:ln>
              <a:solidFill>
                <a:srgbClr val="565656"/>
              </a:solidFill>
              <a:effectLst/>
              <a:latin typeface="Source Sans Pr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565656"/>
                </a:solidFill>
                <a:effectLst/>
                <a:latin typeface="Source Sans Pro"/>
                <a:cs typeface="Arial" pitchFamily="34" charset="0"/>
              </a:rPr>
              <a:t>The </a:t>
            </a:r>
            <a:r>
              <a:rPr kumimoji="0" lang="en-US" sz="2000" b="0" i="0" u="none" strike="noStrike" cap="none" normalizeH="0" baseline="0" dirty="0" smtClean="0">
                <a:ln>
                  <a:noFill/>
                </a:ln>
                <a:solidFill>
                  <a:srgbClr val="565656"/>
                </a:solidFill>
                <a:effectLst/>
                <a:latin typeface="Source Sans Pro"/>
                <a:cs typeface="Arial" pitchFamily="34" charset="0"/>
              </a:rPr>
              <a:t>little man granted Patrick a wish because he was afraid that the cat might eat him and promised to grant Patrick a wish if Patrick saved him from the cat.</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endParaRPr kumimoji="0" lang="en-US" b="0" i="0" u="none" strike="noStrike" cap="none" normalizeH="0" baseline="0" dirty="0" smtClean="0">
              <a:ln>
                <a:noFill/>
              </a:ln>
              <a:solidFill>
                <a:srgbClr val="565656"/>
              </a:solidFill>
              <a:effectLst/>
              <a:latin typeface="Source Sans Pr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sz="2000" b="0" i="0" u="none" strike="noStrike" cap="none" normalizeH="0" baseline="0" dirty="0" smtClean="0">
                <a:ln>
                  <a:noFill/>
                </a:ln>
                <a:solidFill>
                  <a:srgbClr val="565656"/>
                </a:solidFill>
                <a:effectLst/>
                <a:latin typeface="Source Sans Pro"/>
                <a:cs typeface="Arial" pitchFamily="34" charset="0"/>
              </a:rPr>
              <a:t>The </a:t>
            </a:r>
            <a:r>
              <a:rPr kumimoji="0" lang="en-US" sz="2000" b="0" i="0" u="none" strike="noStrike" cap="none" normalizeH="0" baseline="0" dirty="0" smtClean="0">
                <a:ln>
                  <a:noFill/>
                </a:ln>
                <a:solidFill>
                  <a:srgbClr val="565656"/>
                </a:solidFill>
                <a:effectLst/>
                <a:latin typeface="Source Sans Pro"/>
                <a:cs typeface="Arial" pitchFamily="34" charset="0"/>
              </a:rPr>
              <a:t>little man granted Patrick a wish because Patrick had done his homework.</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838200" y="990600"/>
            <a:ext cx="5791200" cy="92333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65656"/>
                </a:solidFill>
                <a:effectLst/>
                <a:latin typeface="Source Sans Pro"/>
                <a:cs typeface="Arial" pitchFamily="34" charset="0"/>
              </a:rPr>
              <a:t>Page</a:t>
            </a:r>
            <a:r>
              <a:rPr kumimoji="0" lang="en-US" sz="1600" b="0" i="0" u="none" strike="noStrike" cap="none" normalizeH="0" baseline="0" dirty="0" smtClean="0">
                <a:ln>
                  <a:noFill/>
                </a:ln>
                <a:solidFill>
                  <a:srgbClr val="565656"/>
                </a:solidFill>
                <a:effectLst/>
                <a:latin typeface="Source Sans Pro"/>
                <a:cs typeface="Arial" pitchFamily="34" charset="0"/>
              </a:rPr>
              <a:t> 11, Working with the text, Question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65656"/>
                </a:solidFill>
                <a:effectLst/>
                <a:latin typeface="Source Sans Pro"/>
                <a:cs typeface="Arial" pitchFamily="34" charset="0"/>
              </a:rPr>
              <a:t>Q2. What was Patrick’s wish?</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304800" y="1981200"/>
            <a:ext cx="8610600" cy="3416320"/>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LcPeriod"/>
              <a:tabLst/>
            </a:pPr>
            <a:endParaRPr kumimoji="0" lang="en-US" sz="1200" b="0" i="0" u="none" strike="noStrike" cap="none" normalizeH="0" baseline="0" dirty="0" smtClean="0">
              <a:ln>
                <a:noFill/>
              </a:ln>
              <a:solidFill>
                <a:srgbClr val="565656"/>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lang="en-US" sz="2400" dirty="0" smtClean="0">
                <a:solidFill>
                  <a:srgbClr val="565656"/>
                </a:solidFill>
                <a:latin typeface="Arial" pitchFamily="34" charset="0"/>
                <a:cs typeface="Arial" pitchFamily="34" charset="0"/>
              </a:rPr>
              <a:t>1</a:t>
            </a:r>
            <a:r>
              <a:rPr lang="en-US" sz="2800" dirty="0" smtClean="0">
                <a:solidFill>
                  <a:srgbClr val="565656"/>
                </a:solidFill>
                <a:latin typeface="Arial" pitchFamily="34" charset="0"/>
                <a:cs typeface="Arial" pitchFamily="34" charset="0"/>
              </a:rPr>
              <a:t>  </a:t>
            </a:r>
            <a:r>
              <a:rPr kumimoji="0" lang="en-US" sz="2800" b="0" i="0" u="none" strike="noStrike" cap="none" normalizeH="0" baseline="0" dirty="0" smtClean="0">
                <a:ln>
                  <a:noFill/>
                </a:ln>
                <a:solidFill>
                  <a:srgbClr val="565656"/>
                </a:solidFill>
                <a:effectLst/>
                <a:latin typeface="Arial" pitchFamily="34" charset="0"/>
                <a:cs typeface="Arial" pitchFamily="34" charset="0"/>
              </a:rPr>
              <a:t>He asked the little man for a new dress.</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sz="2400" b="0" i="0" u="none" strike="noStrike" cap="none" normalizeH="0" baseline="0" dirty="0" smtClean="0">
                <a:ln>
                  <a:noFill/>
                </a:ln>
                <a:solidFill>
                  <a:srgbClr val="565656"/>
                </a:solidFill>
                <a:effectLst/>
                <a:latin typeface="Arial" pitchFamily="34" charset="0"/>
                <a:cs typeface="Arial" pitchFamily="34" charset="0"/>
              </a:rPr>
              <a:t>2</a:t>
            </a:r>
            <a:r>
              <a:rPr lang="en-US" sz="2800" dirty="0" smtClean="0">
                <a:solidFill>
                  <a:srgbClr val="565656"/>
                </a:solidFill>
                <a:latin typeface="Arial" pitchFamily="34" charset="0"/>
                <a:cs typeface="Arial" pitchFamily="34" charset="0"/>
              </a:rPr>
              <a:t>  </a:t>
            </a:r>
            <a:r>
              <a:rPr kumimoji="0" lang="en-US" sz="2800" b="0" i="0" u="none" strike="noStrike" cap="none" normalizeH="0" baseline="0" dirty="0" smtClean="0">
                <a:ln>
                  <a:noFill/>
                </a:ln>
                <a:solidFill>
                  <a:srgbClr val="565656"/>
                </a:solidFill>
                <a:effectLst/>
                <a:latin typeface="Arial" pitchFamily="34" charset="0"/>
                <a:cs typeface="Arial" pitchFamily="34" charset="0"/>
              </a:rPr>
              <a:t>Patrick asked the little </a:t>
            </a:r>
            <a:r>
              <a:rPr kumimoji="0" lang="en-US" sz="3200" b="0" i="0" u="none" strike="noStrike" cap="none" normalizeH="0" baseline="0" dirty="0" smtClean="0">
                <a:ln>
                  <a:noFill/>
                </a:ln>
                <a:solidFill>
                  <a:srgbClr val="565656"/>
                </a:solidFill>
                <a:effectLst/>
                <a:latin typeface="Arial" pitchFamily="34" charset="0"/>
                <a:cs typeface="Arial" pitchFamily="34" charset="0"/>
              </a:rPr>
              <a:t>man</a:t>
            </a:r>
            <a:r>
              <a:rPr kumimoji="0" lang="en-US" sz="3600" b="0" i="0" u="none" strike="noStrike" cap="none" normalizeH="0" baseline="0" dirty="0" smtClean="0">
                <a:ln>
                  <a:noFill/>
                </a:ln>
                <a:solidFill>
                  <a:srgbClr val="565656"/>
                </a:solidFill>
                <a:effectLst/>
                <a:latin typeface="Arial" pitchFamily="34" charset="0"/>
                <a:cs typeface="Arial" pitchFamily="34" charset="0"/>
              </a:rPr>
              <a:t> </a:t>
            </a:r>
            <a:r>
              <a:rPr kumimoji="0" lang="en-US" sz="2800" b="0" i="0" u="none" strike="noStrike" cap="none" normalizeH="0" baseline="0" dirty="0" smtClean="0">
                <a:ln>
                  <a:noFill/>
                </a:ln>
                <a:solidFill>
                  <a:srgbClr val="565656"/>
                </a:solidFill>
                <a:effectLst/>
                <a:latin typeface="Arial" pitchFamily="34" charset="0"/>
                <a:cs typeface="Arial" pitchFamily="34" charset="0"/>
              </a:rPr>
              <a:t>to do his homework till the end of the semester.</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sz="2400" b="0" i="0" u="none" strike="noStrike" cap="none" normalizeH="0" baseline="0" dirty="0" smtClean="0">
                <a:ln>
                  <a:noFill/>
                </a:ln>
                <a:solidFill>
                  <a:srgbClr val="565656"/>
                </a:solidFill>
                <a:effectLst/>
                <a:latin typeface="Arial" pitchFamily="34" charset="0"/>
                <a:cs typeface="Arial" pitchFamily="34" charset="0"/>
              </a:rPr>
              <a:t>3</a:t>
            </a:r>
            <a:r>
              <a:rPr lang="en-US" sz="2800" dirty="0" smtClean="0">
                <a:solidFill>
                  <a:srgbClr val="565656"/>
                </a:solidFill>
                <a:latin typeface="Arial" pitchFamily="34" charset="0"/>
                <a:cs typeface="Arial" pitchFamily="34" charset="0"/>
              </a:rPr>
              <a:t>  </a:t>
            </a:r>
            <a:r>
              <a:rPr kumimoji="0" lang="en-US" sz="2800" b="0" i="0" u="none" strike="noStrike" cap="none" normalizeH="0" baseline="0" dirty="0" smtClean="0">
                <a:ln>
                  <a:noFill/>
                </a:ln>
                <a:solidFill>
                  <a:srgbClr val="565656"/>
                </a:solidFill>
                <a:effectLst/>
                <a:latin typeface="Arial" pitchFamily="34" charset="0"/>
                <a:cs typeface="Arial" pitchFamily="34" charset="0"/>
              </a:rPr>
              <a:t>Patrick asked the little man to give him a big toy car.</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sz="2400" b="0" i="0" u="none" strike="noStrike" cap="none" normalizeH="0" baseline="0" dirty="0" smtClean="0">
                <a:ln>
                  <a:noFill/>
                </a:ln>
                <a:solidFill>
                  <a:srgbClr val="565656"/>
                </a:solidFill>
                <a:effectLst/>
                <a:latin typeface="Arial" pitchFamily="34" charset="0"/>
                <a:cs typeface="Arial" pitchFamily="34" charset="0"/>
              </a:rPr>
              <a:t>4</a:t>
            </a:r>
            <a:r>
              <a:rPr lang="en-US" sz="2800" dirty="0" smtClean="0">
                <a:solidFill>
                  <a:srgbClr val="565656"/>
                </a:solidFill>
                <a:latin typeface="Arial" pitchFamily="34" charset="0"/>
                <a:cs typeface="Arial" pitchFamily="34" charset="0"/>
              </a:rPr>
              <a:t> </a:t>
            </a:r>
            <a:r>
              <a:rPr kumimoji="0" lang="en-US" sz="2800" b="0" i="0" u="none" strike="noStrike" cap="none" normalizeH="0" baseline="0" dirty="0" smtClean="0">
                <a:ln>
                  <a:noFill/>
                </a:ln>
                <a:solidFill>
                  <a:srgbClr val="565656"/>
                </a:solidFill>
                <a:effectLst/>
                <a:latin typeface="Arial" pitchFamily="34" charset="0"/>
                <a:cs typeface="Arial" pitchFamily="34" charset="0"/>
              </a:rPr>
              <a:t>Patrick asked the little man to make him invisible for a day.</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66800" y="1066800"/>
            <a:ext cx="6096000" cy="615553"/>
          </a:xfrm>
          <a:prstGeom prst="rect">
            <a:avLst/>
          </a:prstGeom>
          <a:noFill/>
          <a:ln w="9525">
            <a:noFill/>
            <a:miter lim="800000"/>
            <a:headEnd/>
            <a:tailEnd/>
          </a:ln>
          <a:effectLst/>
        </p:spPr>
        <p:txBody>
          <a:bodyPr vert="horz" wrap="square" lIns="99981" tIns="0" rIns="9998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65656"/>
                </a:solidFill>
                <a:effectLst/>
                <a:latin typeface="Source Sans Pro"/>
                <a:cs typeface="Arial" pitchFamily="34" charset="0"/>
              </a:rPr>
              <a:t>Page 11, Working with the text, Question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65656"/>
                </a:solidFill>
                <a:effectLst/>
                <a:latin typeface="Source Sans Pro"/>
                <a:cs typeface="Arial" pitchFamily="34" charset="0"/>
              </a:rPr>
              <a:t>Q3.   What was Patrick’s wish?</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1027" name="Rectangle 3"/>
          <p:cNvSpPr>
            <a:spLocks noChangeArrowheads="1"/>
          </p:cNvSpPr>
          <p:nvPr/>
        </p:nvSpPr>
        <p:spPr bwMode="auto">
          <a:xfrm>
            <a:off x="990600" y="2514600"/>
            <a:ext cx="6172200" cy="1938992"/>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LcPeriod"/>
              <a:tabLst/>
            </a:pPr>
            <a:endParaRPr kumimoji="0" lang="en-US" sz="1200" b="0" i="0" u="none" strike="noStrike" cap="none" normalizeH="0" baseline="0" dirty="0" smtClean="0">
              <a:ln>
                <a:noFill/>
              </a:ln>
              <a:solidFill>
                <a:srgbClr val="565656"/>
              </a:solidFill>
              <a:effectLst/>
              <a:latin typeface="Source Sans Pro"/>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US" b="0" i="0" u="none" strike="noStrike" cap="none" normalizeH="0" baseline="0" dirty="0" smtClean="0">
                <a:ln>
                  <a:noFill/>
                </a:ln>
                <a:solidFill>
                  <a:srgbClr val="565656"/>
                </a:solidFill>
                <a:effectLst/>
                <a:latin typeface="Source Sans Pro"/>
                <a:cs typeface="Arial" pitchFamily="34" charset="0"/>
              </a:rPr>
              <a:t>He asked the little man for a new dress.</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asked the little man to do his homework till the end of the semester.</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asked the little man to give him a big toy car.</a:t>
            </a:r>
          </a:p>
          <a:p>
            <a:pPr marL="342900" marR="0" lvl="0" indent="-342900" algn="l" defTabSz="914400" rtl="0" eaLnBrk="0" fontAlgn="base" latinLnBrk="0" hangingPunct="0">
              <a:lnSpc>
                <a:spcPct val="100000"/>
              </a:lnSpc>
              <a:spcBef>
                <a:spcPct val="0"/>
              </a:spcBef>
              <a:spcAft>
                <a:spcPct val="0"/>
              </a:spcAft>
              <a:buClrTx/>
              <a:buSzTx/>
              <a:buFont typeface="+mj-lt"/>
              <a:buAutoNum type="alphaLcPeriod"/>
              <a:tabLst/>
            </a:pPr>
            <a:r>
              <a:rPr lang="en-US" dirty="0" smtClean="0">
                <a:solidFill>
                  <a:srgbClr val="565656"/>
                </a:solidFill>
                <a:latin typeface="Source Sans Pro"/>
                <a:cs typeface="Arial" pitchFamily="34" charset="0"/>
              </a:rPr>
              <a:t> </a:t>
            </a:r>
            <a:r>
              <a:rPr kumimoji="0" lang="en-US" b="0" i="0" u="none" strike="noStrike" cap="none" normalizeH="0" baseline="0" dirty="0" smtClean="0">
                <a:ln>
                  <a:noFill/>
                </a:ln>
                <a:solidFill>
                  <a:srgbClr val="565656"/>
                </a:solidFill>
                <a:effectLst/>
                <a:latin typeface="Source Sans Pro"/>
                <a:cs typeface="Arial" pitchFamily="34" charset="0"/>
              </a:rPr>
              <a:t>Patrick asked the little man to make him invisible for a day.</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838200" y="1066800"/>
            <a:ext cx="6629400" cy="800219"/>
          </a:xfrm>
          <a:prstGeom prst="rect">
            <a:avLst/>
          </a:prstGeom>
          <a:noFill/>
          <a:ln w="9525">
            <a:noFill/>
            <a:miter lim="800000"/>
            <a:headEnd/>
            <a:tailEnd/>
          </a:ln>
          <a:effectLst/>
        </p:spPr>
        <p:txBody>
          <a:bodyPr vert="horz" wrap="square" lIns="99981" tIns="0" rIns="9998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65656"/>
                </a:solidFill>
                <a:effectLst/>
                <a:latin typeface="Source Sans Pro"/>
                <a:cs typeface="Arial" pitchFamily="34" charset="0"/>
              </a:rPr>
              <a:t>Page 11, Working with the text, Question 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65656"/>
                </a:solidFill>
                <a:effectLst/>
                <a:latin typeface="Source Sans Pro"/>
                <a:cs typeface="Arial" pitchFamily="34" charset="0"/>
              </a:rPr>
              <a:t>Q4.How did Patrick help him?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7D7D7D"/>
                </a:solidFill>
                <a:effectLst/>
                <a:latin typeface="Source Sans Pro"/>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3555" name="Rectangle 3"/>
          <p:cNvSpPr>
            <a:spLocks noChangeArrowheads="1"/>
          </p:cNvSpPr>
          <p:nvPr/>
        </p:nvSpPr>
        <p:spPr bwMode="auto">
          <a:xfrm>
            <a:off x="228600" y="2438400"/>
            <a:ext cx="8077200" cy="2246769"/>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lphaLcPeriod"/>
              <a:tabLst/>
            </a:pPr>
            <a:endParaRPr kumimoji="0" lang="en-US" sz="2000" b="0" i="0" u="none" strike="noStrike" cap="none" normalizeH="0" baseline="0" dirty="0" smtClean="0">
              <a:ln>
                <a:noFill/>
              </a:ln>
              <a:solidFill>
                <a:srgbClr val="565656"/>
              </a:solidFill>
              <a:effectLst/>
              <a:latin typeface="Source Sans Pro"/>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US" sz="2400" b="0" i="0" u="none" strike="noStrike" cap="none" normalizeH="0" baseline="0" dirty="0" smtClean="0">
                <a:ln>
                  <a:noFill/>
                </a:ln>
                <a:solidFill>
                  <a:srgbClr val="565656"/>
                </a:solidFill>
                <a:effectLst/>
                <a:latin typeface="Source Sans Pro"/>
                <a:cs typeface="Arial" pitchFamily="34" charset="0"/>
              </a:rPr>
              <a:t>Patrick helped the elf make some very good sketches.</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lang="en-US" sz="2400" dirty="0" smtClean="0">
                <a:solidFill>
                  <a:srgbClr val="565656"/>
                </a:solidFill>
                <a:latin typeface="Source Sans Pro"/>
                <a:cs typeface="Arial" pitchFamily="34" charset="0"/>
              </a:rPr>
              <a:t> </a:t>
            </a:r>
            <a:r>
              <a:rPr kumimoji="0" lang="en-US" sz="2400" b="0" i="0" u="none" strike="noStrike" cap="none" normalizeH="0" baseline="0" dirty="0" smtClean="0">
                <a:ln>
                  <a:noFill/>
                </a:ln>
                <a:solidFill>
                  <a:srgbClr val="565656"/>
                </a:solidFill>
                <a:effectLst/>
                <a:latin typeface="Source Sans Pro"/>
                <a:cs typeface="Arial" pitchFamily="34" charset="0"/>
              </a:rPr>
              <a:t>Patrick helped him by staying up all night and doing all the homework.</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lang="en-US" sz="2400" dirty="0" smtClean="0">
                <a:solidFill>
                  <a:srgbClr val="565656"/>
                </a:solidFill>
                <a:latin typeface="Source Sans Pro"/>
                <a:cs typeface="Arial" pitchFamily="34" charset="0"/>
              </a:rPr>
              <a:t> </a:t>
            </a:r>
            <a:r>
              <a:rPr kumimoji="0" lang="en-US" sz="2400" b="0" i="0" u="none" strike="noStrike" cap="none" normalizeH="0" baseline="0" dirty="0" smtClean="0">
                <a:ln>
                  <a:noFill/>
                </a:ln>
                <a:solidFill>
                  <a:srgbClr val="565656"/>
                </a:solidFill>
                <a:effectLst/>
                <a:latin typeface="Source Sans Pro"/>
                <a:cs typeface="Arial" pitchFamily="34" charset="0"/>
              </a:rPr>
              <a:t>He helped him by giving him his winter clothes.</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tabLst/>
            </a:pPr>
            <a:r>
              <a:rPr lang="en-US" sz="2400" dirty="0" smtClean="0">
                <a:solidFill>
                  <a:srgbClr val="565656"/>
                </a:solidFill>
                <a:latin typeface="Source Sans Pro"/>
                <a:cs typeface="Arial" pitchFamily="34" charset="0"/>
              </a:rPr>
              <a:t> </a:t>
            </a:r>
            <a:r>
              <a:rPr kumimoji="0" lang="en-US" sz="2400" b="0" i="0" u="none" strike="noStrike" cap="none" normalizeH="0" baseline="0" dirty="0" smtClean="0">
                <a:ln>
                  <a:noFill/>
                </a:ln>
                <a:solidFill>
                  <a:srgbClr val="565656"/>
                </a:solidFill>
                <a:effectLst/>
                <a:latin typeface="Source Sans Pro"/>
                <a:cs typeface="Arial" pitchFamily="34" charset="0"/>
              </a:rPr>
              <a:t>He helped him in finding a job.</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228600" y="685800"/>
            <a:ext cx="8153400" cy="738664"/>
          </a:xfrm>
          <a:prstGeom prst="rect">
            <a:avLst/>
          </a:prstGeom>
          <a:noFill/>
          <a:ln w="9525">
            <a:noFill/>
            <a:miter lim="800000"/>
            <a:headEnd/>
            <a:tailEnd/>
          </a:ln>
          <a:effectLst/>
        </p:spPr>
        <p:txBody>
          <a:bodyPr vert="horz" wrap="square" lIns="99981" tIns="0" rIns="99981"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65656"/>
                </a:solidFill>
                <a:effectLst/>
                <a:latin typeface="Source Sans Pro"/>
                <a:cs typeface="Arial" pitchFamily="34" charset="0"/>
              </a:rPr>
              <a:t>Page 11, Working with the text, Question 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565656"/>
                </a:solidFill>
                <a:effectLst/>
                <a:latin typeface="Source Sans Pro"/>
                <a:cs typeface="Arial" pitchFamily="34" charset="0"/>
              </a:rPr>
              <a:t>Q6. Who do you think did Patrick’s homework—the little man, or Patrick himself? Give reasons for your answer.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457200" y="2590800"/>
            <a:ext cx="8077200" cy="2215991"/>
          </a:xfrm>
          <a:prstGeom prst="rect">
            <a:avLst/>
          </a:prstGeom>
          <a:solidFill>
            <a:srgbClr val="F5F5F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LcPeriod"/>
              <a:tabLst/>
            </a:pPr>
            <a:endParaRPr kumimoji="0" lang="en-US" sz="1200" b="0" i="0" u="none" strike="noStrike" cap="none" normalizeH="0" baseline="0" dirty="0" smtClean="0">
              <a:ln>
                <a:noFill/>
              </a:ln>
              <a:solidFill>
                <a:srgbClr val="565656"/>
              </a:solidFill>
              <a:effectLst/>
              <a:latin typeface="Source Sans Pro"/>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sz="1400" b="0" i="0" u="none" strike="noStrike" cap="none" normalizeH="0" baseline="0" dirty="0" smtClean="0">
                <a:ln>
                  <a:noFill/>
                </a:ln>
                <a:solidFill>
                  <a:srgbClr val="565656"/>
                </a:solidFill>
                <a:effectLst/>
                <a:latin typeface="Source Sans Pro"/>
                <a:cs typeface="Arial" pitchFamily="34" charset="0"/>
              </a:rPr>
              <a:t>The little man did Patrick's homework because he stayed up till late in the night to complete all the work.</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sz="1200" dirty="0" smtClean="0">
                <a:solidFill>
                  <a:srgbClr val="565656"/>
                </a:solidFill>
                <a:latin typeface="Source Sans Pro"/>
                <a:cs typeface="Arial" pitchFamily="34" charset="0"/>
              </a:rPr>
              <a:t>  </a:t>
            </a:r>
            <a:r>
              <a:rPr kumimoji="0" lang="en-US" sz="1400" b="0" i="0" u="none" strike="noStrike" cap="none" normalizeH="0" baseline="0" dirty="0" smtClean="0">
                <a:ln>
                  <a:noFill/>
                </a:ln>
                <a:solidFill>
                  <a:srgbClr val="565656"/>
                </a:solidFill>
                <a:effectLst/>
                <a:latin typeface="Source Sans Pro"/>
                <a:cs typeface="Arial" pitchFamily="34" charset="0"/>
              </a:rPr>
              <a:t>Patrick himself did his homework because he was a bright student and had promised his parents to work hard that year.</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sz="1400" dirty="0" smtClean="0">
                <a:solidFill>
                  <a:srgbClr val="565656"/>
                </a:solidFill>
                <a:latin typeface="Source Sans Pro"/>
                <a:cs typeface="Arial" pitchFamily="34" charset="0"/>
              </a:rPr>
              <a:t> </a:t>
            </a:r>
            <a:r>
              <a:rPr kumimoji="0" lang="en-US" sz="1400" b="0" i="0" u="none" strike="noStrike" cap="none" normalizeH="0" baseline="0" dirty="0" smtClean="0">
                <a:ln>
                  <a:noFill/>
                </a:ln>
                <a:solidFill>
                  <a:srgbClr val="565656"/>
                </a:solidFill>
                <a:effectLst/>
                <a:latin typeface="Source Sans Pro"/>
                <a:cs typeface="Arial" pitchFamily="34" charset="0"/>
              </a:rPr>
              <a:t>Patrick himself did his homework because the elf did not know everything. He also asked Patrick to get some books from the library and refer the dictionary for hard words. All of this ultimately led Patrick to do his homework himself.</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lang="en-US" sz="1400" dirty="0" smtClean="0">
                <a:solidFill>
                  <a:srgbClr val="565656"/>
                </a:solidFill>
                <a:latin typeface="Source Sans Pro"/>
                <a:cs typeface="Arial" pitchFamily="34" charset="0"/>
              </a:rPr>
              <a:t>  </a:t>
            </a:r>
            <a:r>
              <a:rPr kumimoji="0" lang="en-US" sz="1400" b="0" i="0" u="none" strike="noStrike" cap="none" normalizeH="0" baseline="0" dirty="0" smtClean="0">
                <a:ln>
                  <a:noFill/>
                </a:ln>
                <a:solidFill>
                  <a:srgbClr val="565656"/>
                </a:solidFill>
                <a:effectLst/>
                <a:latin typeface="Source Sans Pro"/>
                <a:cs typeface="Arial" pitchFamily="34" charset="0"/>
              </a:rPr>
              <a:t>The little man did Patrick's homework because the elf knew everything that was in Patrick's course.</a:t>
            </a:r>
            <a:endParaRPr kumimoji="0" lang="en-US" sz="32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33400" y="1219200"/>
            <a:ext cx="80010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Did Patrick</a:t>
            </a:r>
            <a:r>
              <a:rPr kumimoji="0" lang="en-US" sz="28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n-US"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Homework Question and Answers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What did Patrick think his cat was playing with? What was it really?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A.Patrick</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thought that his cat was playing with a doll. Actually, it was a small man.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Why did the little man grant Patrick a wish?</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A:The little man granted him a wish because he saved him from the cat.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What was Patrick</a:t>
            </a: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wish?</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A.His</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wish was to get his homework done from the elf.</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In what subjects did the little man need help, to do Patrick</a:t>
            </a: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homework?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A.He</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needed his help in </a:t>
            </a: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Maths</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and history.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How did Patrick help him?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A. He helped him by getting books for </a:t>
            </a: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him,explaining</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and reading things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Who do you think did Patrick</a:t>
            </a: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homework </a:t>
            </a: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little </a:t>
            </a:r>
            <a:r>
              <a:rPr kumimoji="0" lang="en-US"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man,or</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Patrick himself? Give reasons for your answer.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A. I think Patrick himself did his homework as elf was just propelling him to do things. It was Patrick who was </a:t>
            </a:r>
            <a:r>
              <a:rPr kumimoji="0" lang="en-US" sz="1600" b="0" i="0" u="none" strike="noStrike" cap="none" normalizeH="0" baseline="0" dirty="0" err="1" smtClean="0">
                <a:ln>
                  <a:noFill/>
                </a:ln>
                <a:solidFill>
                  <a:srgbClr val="0033FF"/>
                </a:solidFill>
                <a:effectLst/>
                <a:latin typeface="Arial" pitchFamily="34" charset="0"/>
                <a:ea typeface="Times New Roman" pitchFamily="18" charset="0"/>
                <a:cs typeface="Arial" pitchFamily="34" charset="0"/>
              </a:rPr>
              <a:t>reading,explaining</a:t>
            </a:r>
            <a:r>
              <a:rPr kumimoji="0" lang="en-US" sz="16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and arranging different things and helping elf as well to understand the things.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00199"/>
          <a:ext cx="6781800" cy="2092834"/>
        </p:xfrm>
        <a:graphic>
          <a:graphicData uri="http://schemas.openxmlformats.org/drawingml/2006/table">
            <a:tbl>
              <a:tblPr/>
              <a:tblGrid>
                <a:gridCol w="1692610"/>
                <a:gridCol w="1692610"/>
                <a:gridCol w="1692610"/>
                <a:gridCol w="1703970"/>
              </a:tblGrid>
              <a:tr h="1046417">
                <a:tc>
                  <a:txBody>
                    <a:bodyPr/>
                    <a:lstStyle/>
                    <a:p>
                      <a:pPr>
                        <a:lnSpc>
                          <a:spcPct val="115000"/>
                        </a:lnSpc>
                        <a:spcAft>
                          <a:spcPts val="625"/>
                        </a:spcAft>
                      </a:pPr>
                      <a:r>
                        <a:rPr lang="en-IN" sz="2000" dirty="0">
                          <a:solidFill>
                            <a:srgbClr val="000000"/>
                          </a:solidFill>
                          <a:latin typeface="Arial"/>
                          <a:ea typeface="Times New Roman"/>
                          <a:cs typeface="Times New Roman"/>
                        </a:rPr>
                        <a:t>out of luck      </a:t>
                      </a:r>
                      <a:endParaRPr lang="en-IN" sz="2400" dirty="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a:solidFill>
                            <a:srgbClr val="000000"/>
                          </a:solidFill>
                          <a:latin typeface="Arial"/>
                          <a:ea typeface="Times New Roman"/>
                          <a:cs typeface="Times New Roman"/>
                        </a:rPr>
                        <a:t>mystery</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a:solidFill>
                            <a:srgbClr val="000000"/>
                          </a:solidFill>
                          <a:latin typeface="Arial"/>
                          <a:ea typeface="Times New Roman"/>
                          <a:cs typeface="Times New Roman"/>
                        </a:rPr>
                        <a:t>true to his word           </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a:solidFill>
                            <a:srgbClr val="000000"/>
                          </a:solidFill>
                          <a:latin typeface="Arial"/>
                          <a:ea typeface="Times New Roman"/>
                          <a:cs typeface="Times New Roman"/>
                        </a:rPr>
                        <a:t>chores</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r>
              <a:tr h="1046417">
                <a:tc>
                  <a:txBody>
                    <a:bodyPr/>
                    <a:lstStyle/>
                    <a:p>
                      <a:pPr>
                        <a:lnSpc>
                          <a:spcPct val="115000"/>
                        </a:lnSpc>
                        <a:spcAft>
                          <a:spcPts val="625"/>
                        </a:spcAft>
                      </a:pPr>
                      <a:r>
                        <a:rPr lang="en-IN" sz="2000">
                          <a:solidFill>
                            <a:srgbClr val="000000"/>
                          </a:solidFill>
                          <a:latin typeface="Arial"/>
                          <a:ea typeface="Times New Roman"/>
                          <a:cs typeface="Times New Roman"/>
                        </a:rPr>
                        <a:t>semester        </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a:solidFill>
                            <a:srgbClr val="000000"/>
                          </a:solidFill>
                          <a:latin typeface="Arial"/>
                          <a:ea typeface="Times New Roman"/>
                          <a:cs typeface="Times New Roman"/>
                        </a:rPr>
                        <a:t>between you and me</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a:solidFill>
                            <a:srgbClr val="000000"/>
                          </a:solidFill>
                          <a:latin typeface="Arial"/>
                          <a:ea typeface="Times New Roman"/>
                          <a:cs typeface="Times New Roman"/>
                        </a:rPr>
                        <a:t>look up</a:t>
                      </a:r>
                      <a:endParaRPr lang="en-IN" sz="2400">
                        <a:latin typeface="Calibri"/>
                        <a:ea typeface="Times New Roman"/>
                        <a:cs typeface="Times New Roman"/>
                      </a:endParaRPr>
                    </a:p>
                  </a:txBody>
                  <a:tcPr marL="40005" marR="40005" marT="40005" marB="40005">
                    <a:lnL>
                      <a:noFill/>
                    </a:lnL>
                    <a:lnR>
                      <a:noFill/>
                    </a:lnR>
                    <a:lnT>
                      <a:noFill/>
                    </a:lnT>
                    <a:lnB>
                      <a:noFill/>
                    </a:lnB>
                    <a:solidFill>
                      <a:srgbClr val="FFFFFF"/>
                    </a:solidFill>
                  </a:tcPr>
                </a:tc>
                <a:tc>
                  <a:txBody>
                    <a:bodyPr/>
                    <a:lstStyle/>
                    <a:p>
                      <a:pPr>
                        <a:lnSpc>
                          <a:spcPct val="115000"/>
                        </a:lnSpc>
                        <a:spcAft>
                          <a:spcPts val="625"/>
                        </a:spcAft>
                      </a:pPr>
                      <a:r>
                        <a:rPr lang="en-IN" sz="2000" b="1" dirty="0">
                          <a:solidFill>
                            <a:srgbClr val="000000"/>
                          </a:solidFill>
                          <a:latin typeface="Arial"/>
                          <a:ea typeface="Times New Roman"/>
                          <a:cs typeface="Times New Roman"/>
                        </a:rPr>
                        <a:t> </a:t>
                      </a:r>
                      <a:endParaRPr lang="en-IN" sz="2400" dirty="0">
                        <a:latin typeface="Calibri"/>
                        <a:ea typeface="Times New Roman"/>
                        <a:cs typeface="Times New Roman"/>
                      </a:endParaRPr>
                    </a:p>
                  </a:txBody>
                  <a:tcPr marL="40005" marR="40005" marT="40005" marB="40005">
                    <a:lnL>
                      <a:noFill/>
                    </a:lnL>
                    <a:lnR>
                      <a:noFill/>
                    </a:lnR>
                    <a:lnT>
                      <a:noFill/>
                    </a:lnT>
                    <a:lnB>
                      <a:noFill/>
                    </a:lnB>
                    <a:solidFill>
                      <a:srgbClr val="FFFFFF"/>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3400" y="1295400"/>
            <a:ext cx="7924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Some people find household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 bore, but I like to help at home.</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Who stole the diamond is still a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This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we are going to have a class exhibition.</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 elf began to help Patrick.</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Can you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this word in the dictionary?</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I started early to be on time, but I was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There was a traffic jam!</a:t>
            </a:r>
            <a:b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She says she</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 got a lot of books, but </a:t>
            </a:r>
            <a:r>
              <a:rPr kumimoji="0" lang="en-US" b="0" i="0" u="none" strike="noStrike" cap="none" normalizeH="0" baseline="0" dirty="0" smtClean="0">
                <a:ln>
                  <a:noFill/>
                </a:ln>
                <a:solidFill>
                  <a:srgbClr val="000000"/>
                </a:solidFill>
                <a:effectLst/>
                <a:latin typeface="Calibri"/>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 think most of them are borrowed.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Answers: 1- chores, 2- mystery, 3- semester, 4- true to his word, 5- look up, 6- out of luck, 7-between you and me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ssword puzzle"/>
          <p:cNvPicPr/>
          <p:nvPr/>
        </p:nvPicPr>
        <p:blipFill>
          <a:blip r:embed="rId2"/>
          <a:srcRect/>
          <a:stretch>
            <a:fillRect/>
          </a:stretch>
        </p:blipFill>
        <p:spPr bwMode="auto">
          <a:xfrm>
            <a:off x="1828800" y="1219200"/>
            <a:ext cx="5562600" cy="4343400"/>
          </a:xfrm>
          <a:prstGeom prst="rect">
            <a:avLst/>
          </a:prstGeom>
          <a:noFill/>
          <a:ln w="9525">
            <a:noFill/>
            <a:miter lim="800000"/>
            <a:headEnd/>
            <a:tailEnd/>
          </a:ln>
        </p:spPr>
      </p:pic>
      <p:sp>
        <p:nvSpPr>
          <p:cNvPr id="31745" name="Rectangle 1"/>
          <p:cNvSpPr>
            <a:spLocks noChangeArrowheads="1"/>
          </p:cNvSpPr>
          <p:nvPr/>
        </p:nvSpPr>
        <p:spPr bwMode="auto">
          <a:xfrm>
            <a:off x="762000" y="533400"/>
            <a:ext cx="7620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 Use the clues given below to complete this crossword puzzle.</a:t>
            </a:r>
            <a: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Across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7543800" cy="1143000"/>
          </a:xfrm>
        </p:spPr>
        <p:txBody>
          <a:bodyPr>
            <a:normAutofit fontScale="90000"/>
          </a:bodyPr>
          <a:lstStyle/>
          <a:p>
            <a:r>
              <a:rPr lang="en-US" dirty="0" smtClean="0"/>
              <a:t>Characters:</a:t>
            </a:r>
            <a:br>
              <a:rPr lang="en-US" dirty="0" smtClean="0"/>
            </a:br>
            <a:r>
              <a:rPr lang="en-US" dirty="0" smtClean="0"/>
              <a:t>Patrick</a:t>
            </a:r>
            <a:br>
              <a:rPr lang="en-US" dirty="0" smtClean="0"/>
            </a:br>
            <a:r>
              <a:rPr lang="en-US" dirty="0" smtClean="0"/>
              <a:t>Elf</a:t>
            </a:r>
            <a:br>
              <a:rPr lang="en-US" dirty="0" smtClean="0"/>
            </a:br>
            <a:r>
              <a:rPr lang="en-US" dirty="0" smtClean="0"/>
              <a:t>Cat</a:t>
            </a:r>
            <a:br>
              <a:rPr lang="en-US" dirty="0" smtClean="0"/>
            </a:br>
            <a:r>
              <a:rPr lang="en-US" dirty="0" smtClean="0"/>
              <a:t>Doll</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66800" y="990600"/>
            <a:ext cx="7239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Across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very tired</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had an angry look on the face</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 short trousers</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a fault in a machine that prevents it from working properly</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 a small and naughty boy-fairy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Down</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6. work that must be done everyday, often boring</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a basket with a lid</a:t>
            </a:r>
            <a:b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8. gave a short, high-pitched cry</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85800" y="1219200"/>
            <a:ext cx="6934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400" b="1"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Across</a:t>
            </a: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1. very tired : WEARY</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2. had an angry look on the face :SCOWLED</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3. short trousers :BREECHES</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4. a fault in a machine that prevents it from working properly : GLITCH</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5. a small and naughty boy-fairy</a:t>
            </a:r>
            <a:r>
              <a:rPr kumimoji="0" lang="en-US" sz="2400" b="0" i="0" u="none" strike="noStrike" cap="none" normalizeH="0" baseline="0" dirty="0" smtClean="0">
                <a:ln>
                  <a:noFill/>
                </a:ln>
                <a:solidFill>
                  <a:srgbClr val="0033FF"/>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 : ELF</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Down</a:t>
            </a:r>
            <a:r>
              <a:rPr kumimoji="0" lang="en-US" sz="2400" b="0" i="0" u="none" strike="noStrike" cap="none" normalizeH="0" baseline="0" dirty="0" smtClean="0">
                <a:ln>
                  <a:noFill/>
                </a:ln>
                <a:solidFill>
                  <a:srgbClr val="0033FF"/>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6. work that must be done everyday, often boring : CHORES</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7. a basket with a lid :HAMPER</a:t>
            </a:r>
            <a:b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rgbClr val="0033FF"/>
                </a:solidFill>
                <a:effectLst/>
                <a:latin typeface="Arial" pitchFamily="34" charset="0"/>
                <a:ea typeface="Times New Roman" pitchFamily="18" charset="0"/>
                <a:cs typeface="Arial" pitchFamily="34" charset="0"/>
              </a:rPr>
              <a:t>8. gave a short, high-pitched cry :SHRIEKED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457200"/>
            <a:ext cx="4876800" cy="1200329"/>
          </a:xfrm>
          <a:prstGeom prst="rect">
            <a:avLst/>
          </a:prstGeom>
        </p:spPr>
        <p:txBody>
          <a:bodyPr wrap="square">
            <a:spAutoFit/>
          </a:bodyPr>
          <a:lstStyle/>
          <a:p>
            <a:r>
              <a:rPr lang="en-US" b="1" i="1" u="sng" dirty="0" smtClean="0"/>
              <a:t>New Words:</a:t>
            </a:r>
            <a:endParaRPr lang="en-IN" b="1" i="1" u="sng" dirty="0" smtClean="0"/>
          </a:p>
          <a:p>
            <a:r>
              <a:rPr lang="en-IN" dirty="0" smtClean="0"/>
              <a:t>Nintendo: a video game</a:t>
            </a:r>
            <a:br>
              <a:rPr lang="en-IN" dirty="0" smtClean="0"/>
            </a:br>
            <a:r>
              <a:rPr lang="en-IN" dirty="0" smtClean="0"/>
              <a:t>Ignoramus:  an ignorant person, who lacks education</a:t>
            </a:r>
            <a:endParaRPr lang="en-IN" dirty="0"/>
          </a:p>
        </p:txBody>
      </p:sp>
      <p:sp>
        <p:nvSpPr>
          <p:cNvPr id="5" name="Rectangle 4"/>
          <p:cNvSpPr/>
          <p:nvPr/>
        </p:nvSpPr>
        <p:spPr>
          <a:xfrm>
            <a:off x="914400" y="1752600"/>
            <a:ext cx="6477000" cy="1200329"/>
          </a:xfrm>
          <a:prstGeom prst="rect">
            <a:avLst/>
          </a:prstGeom>
        </p:spPr>
        <p:txBody>
          <a:bodyPr wrap="square">
            <a:spAutoFit/>
          </a:bodyPr>
          <a:lstStyle/>
          <a:p>
            <a:r>
              <a:rPr lang="en-IN" dirty="0" smtClean="0"/>
              <a:t>britches: breeches, or short trousers. The writer here spells it, for fun, to rhyme with the word ‘witch’s’.</a:t>
            </a:r>
            <a:br>
              <a:rPr lang="en-IN" dirty="0" smtClean="0"/>
            </a:br>
            <a:r>
              <a:rPr lang="en-IN" dirty="0" smtClean="0"/>
              <a:t>grabbed :caught</a:t>
            </a:r>
            <a:br>
              <a:rPr lang="en-IN" dirty="0" smtClean="0"/>
            </a:br>
            <a:r>
              <a:rPr lang="en-IN" dirty="0" smtClean="0"/>
              <a:t>tiniest :smallest</a:t>
            </a:r>
            <a:endParaRPr lang="en-IN" dirty="0"/>
          </a:p>
        </p:txBody>
      </p:sp>
      <p:sp>
        <p:nvSpPr>
          <p:cNvPr id="6" name="Rectangle 5"/>
          <p:cNvSpPr/>
          <p:nvPr/>
        </p:nvSpPr>
        <p:spPr>
          <a:xfrm>
            <a:off x="914400" y="3048000"/>
            <a:ext cx="6400800" cy="923330"/>
          </a:xfrm>
          <a:prstGeom prst="rect">
            <a:avLst/>
          </a:prstGeom>
        </p:spPr>
        <p:txBody>
          <a:bodyPr wrap="square">
            <a:spAutoFit/>
          </a:bodyPr>
          <a:lstStyle/>
          <a:p>
            <a:r>
              <a:rPr lang="en-IN" dirty="0" smtClean="0"/>
              <a:t>Lucky::fortunate         </a:t>
            </a:r>
            <a:br>
              <a:rPr lang="en-IN" dirty="0" smtClean="0"/>
            </a:br>
            <a:r>
              <a:rPr lang="en-IN" dirty="0" smtClean="0"/>
              <a:t>problems: difficulties  </a:t>
            </a:r>
            <a:br>
              <a:rPr lang="en-IN" dirty="0" smtClean="0"/>
            </a:br>
            <a:r>
              <a:rPr lang="en-IN" dirty="0" err="1" smtClean="0"/>
              <a:t>semester:a</a:t>
            </a:r>
            <a:r>
              <a:rPr lang="en-IN" dirty="0" smtClean="0"/>
              <a:t> half or quarter term in school or university</a:t>
            </a:r>
            <a:endParaRPr lang="en-IN" dirty="0"/>
          </a:p>
        </p:txBody>
      </p:sp>
      <p:sp>
        <p:nvSpPr>
          <p:cNvPr id="7" name="Rectangle 6"/>
          <p:cNvSpPr/>
          <p:nvPr/>
        </p:nvSpPr>
        <p:spPr>
          <a:xfrm>
            <a:off x="990600" y="3962400"/>
            <a:ext cx="7315200" cy="1754326"/>
          </a:xfrm>
          <a:prstGeom prst="rect">
            <a:avLst/>
          </a:prstGeom>
        </p:spPr>
        <p:txBody>
          <a:bodyPr wrap="square">
            <a:spAutoFit/>
          </a:bodyPr>
          <a:lstStyle/>
          <a:p>
            <a:r>
              <a:rPr lang="en-IN" dirty="0" smtClean="0"/>
              <a:t>dishcloth: a cloth used for washing dishes</a:t>
            </a:r>
            <a:br>
              <a:rPr lang="en-IN" dirty="0" smtClean="0"/>
            </a:br>
            <a:r>
              <a:rPr lang="en-IN" dirty="0" smtClean="0"/>
              <a:t>hamper: a basket with a lid</a:t>
            </a:r>
            <a:br>
              <a:rPr lang="en-IN" dirty="0" smtClean="0"/>
            </a:br>
            <a:r>
              <a:rPr lang="en-IN" dirty="0" err="1" smtClean="0"/>
              <a:t>Grimaced,scowled</a:t>
            </a:r>
            <a:r>
              <a:rPr lang="en-IN" dirty="0" smtClean="0"/>
              <a:t>, pursed his </a:t>
            </a:r>
            <a:r>
              <a:rPr lang="en-IN" dirty="0" err="1" smtClean="0"/>
              <a:t>lips:his</a:t>
            </a:r>
            <a:r>
              <a:rPr lang="en-IN" dirty="0" smtClean="0"/>
              <a:t> face had these </a:t>
            </a:r>
            <a:r>
              <a:rPr lang="en-IN" dirty="0" err="1" smtClean="0"/>
              <a:t>expressions,showing</a:t>
            </a:r>
            <a:r>
              <a:rPr lang="en-IN" dirty="0" smtClean="0"/>
              <a:t> </a:t>
            </a:r>
            <a:r>
              <a:rPr lang="en-IN" dirty="0" err="1" smtClean="0"/>
              <a:t>disgust,anger</a:t>
            </a:r>
            <a:r>
              <a:rPr lang="en-IN" dirty="0" smtClean="0"/>
              <a:t> and disapproval</a:t>
            </a:r>
            <a:br>
              <a:rPr lang="en-IN" dirty="0" smtClean="0"/>
            </a:br>
            <a:r>
              <a:rPr lang="en-IN" dirty="0" smtClean="0"/>
              <a:t>Wrinkled : slight folds on skin because of old age</a:t>
            </a:r>
            <a:br>
              <a:rPr lang="en-IN" dirty="0" smtClean="0"/>
            </a:br>
            <a:r>
              <a:rPr lang="en-IN" dirty="0" err="1" smtClean="0"/>
              <a:t>Cursed:ill</a:t>
            </a:r>
            <a:r>
              <a:rPr lang="en-IN" dirty="0" smtClean="0"/>
              <a:t> fated</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4572000" cy="1477328"/>
          </a:xfrm>
          <a:prstGeom prst="rect">
            <a:avLst/>
          </a:prstGeom>
        </p:spPr>
        <p:txBody>
          <a:bodyPr>
            <a:spAutoFit/>
          </a:bodyPr>
          <a:lstStyle/>
          <a:p>
            <a:r>
              <a:rPr lang="en-IN" dirty="0" smtClean="0"/>
              <a:t>glitch (an informal word): a fault in a machine that prevents it from working properly;</a:t>
            </a:r>
            <a:br>
              <a:rPr lang="en-IN" dirty="0" smtClean="0"/>
            </a:br>
            <a:r>
              <a:rPr lang="en-IN" dirty="0" smtClean="0"/>
              <a:t>here, hitch or problem            </a:t>
            </a:r>
            <a:br>
              <a:rPr lang="en-IN" dirty="0" smtClean="0"/>
            </a:br>
            <a:r>
              <a:rPr lang="en-IN" dirty="0" smtClean="0"/>
              <a:t>elf : a super -natural creature            </a:t>
            </a:r>
            <a:br>
              <a:rPr lang="en-IN" dirty="0" smtClean="0"/>
            </a:br>
            <a:r>
              <a:rPr lang="en-IN" dirty="0" smtClean="0"/>
              <a:t>squeaked  : cried aloud</a:t>
            </a:r>
            <a:endParaRPr lang="en-IN" dirty="0"/>
          </a:p>
        </p:txBody>
      </p:sp>
      <p:sp>
        <p:nvSpPr>
          <p:cNvPr id="3" name="Rectangle 2"/>
          <p:cNvSpPr/>
          <p:nvPr/>
        </p:nvSpPr>
        <p:spPr>
          <a:xfrm>
            <a:off x="990600" y="1905001"/>
            <a:ext cx="4572000" cy="1200329"/>
          </a:xfrm>
          <a:prstGeom prst="rect">
            <a:avLst/>
          </a:prstGeom>
        </p:spPr>
        <p:txBody>
          <a:bodyPr wrap="square">
            <a:spAutoFit/>
          </a:bodyPr>
          <a:lstStyle/>
          <a:p>
            <a:r>
              <a:rPr lang="en-IN" dirty="0" smtClean="0"/>
              <a:t>shrieked: gave a short, high-pitched cry</a:t>
            </a:r>
            <a:br>
              <a:rPr lang="en-IN" dirty="0" smtClean="0"/>
            </a:br>
            <a:endParaRPr lang="en-IN" dirty="0" smtClean="0"/>
          </a:p>
          <a:p>
            <a:r>
              <a:rPr lang="en-IN" dirty="0" smtClean="0"/>
              <a:t/>
            </a:r>
            <a:br>
              <a:rPr lang="en-IN" dirty="0" smtClean="0"/>
            </a:br>
            <a:endParaRPr lang="en-IN" dirty="0"/>
          </a:p>
        </p:txBody>
      </p:sp>
      <p:sp>
        <p:nvSpPr>
          <p:cNvPr id="4" name="Rectangle 3"/>
          <p:cNvSpPr/>
          <p:nvPr/>
        </p:nvSpPr>
        <p:spPr>
          <a:xfrm>
            <a:off x="1143000" y="2362200"/>
            <a:ext cx="1702646" cy="369332"/>
          </a:xfrm>
          <a:prstGeom prst="rect">
            <a:avLst/>
          </a:prstGeom>
        </p:spPr>
        <p:txBody>
          <a:bodyPr wrap="none">
            <a:spAutoFit/>
          </a:bodyPr>
          <a:lstStyle/>
          <a:p>
            <a:r>
              <a:rPr lang="en-IN" dirty="0" smtClean="0"/>
              <a:t>slyly: secretively</a:t>
            </a:r>
            <a:endParaRPr lang="en-IN" dirty="0"/>
          </a:p>
        </p:txBody>
      </p:sp>
      <p:sp>
        <p:nvSpPr>
          <p:cNvPr id="5" name="Rectangle 4"/>
          <p:cNvSpPr/>
          <p:nvPr/>
        </p:nvSpPr>
        <p:spPr>
          <a:xfrm>
            <a:off x="1143000" y="2895600"/>
            <a:ext cx="4572000" cy="1477328"/>
          </a:xfrm>
          <a:prstGeom prst="rect">
            <a:avLst/>
          </a:prstGeom>
        </p:spPr>
        <p:txBody>
          <a:bodyPr>
            <a:spAutoFit/>
          </a:bodyPr>
          <a:lstStyle/>
          <a:p>
            <a:r>
              <a:rPr lang="en-IN" dirty="0" smtClean="0"/>
              <a:t>kid (an informal word): a child chores: work that must be done everyday, often boring</a:t>
            </a:r>
            <a:br>
              <a:rPr lang="en-IN" dirty="0" smtClean="0"/>
            </a:br>
            <a:r>
              <a:rPr lang="en-IN" dirty="0" smtClean="0"/>
              <a:t>attitude: a feeling about someone or something        </a:t>
            </a:r>
            <a:br>
              <a:rPr lang="en-IN" dirty="0" smtClean="0"/>
            </a:br>
            <a:r>
              <a:rPr lang="en-IN" dirty="0" smtClean="0"/>
              <a:t>amazed: surprised</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3.amazonaws.com/learnapt/uploads/item_image/image/2037/compressed/Untitled-1.jpg"/>
          <p:cNvPicPr>
            <a:picLocks noChangeAspect="1" noChangeArrowheads="1"/>
          </p:cNvPicPr>
          <p:nvPr/>
        </p:nvPicPr>
        <p:blipFill>
          <a:blip r:embed="rId2"/>
          <a:srcRect/>
          <a:stretch>
            <a:fillRect/>
          </a:stretch>
        </p:blipFill>
        <p:spPr bwMode="auto">
          <a:xfrm>
            <a:off x="0" y="0"/>
            <a:ext cx="9144000" cy="67532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learnapt/uploads/item_image/image/2038/compressed/Untitled-2.jpg"/>
          <p:cNvPicPr>
            <a:picLocks noChangeAspect="1" noChangeArrowheads="1"/>
          </p:cNvPicPr>
          <p:nvPr/>
        </p:nvPicPr>
        <p:blipFill>
          <a:blip r:embed="rId2"/>
          <a:srcRect/>
          <a:stretch>
            <a:fillRect/>
          </a:stretch>
        </p:blipFill>
        <p:spPr bwMode="auto">
          <a:xfrm>
            <a:off x="0" y="116870"/>
            <a:ext cx="9144000" cy="674112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3.amazonaws.com/learnapt/uploads/item_image/image/2039/compressed/Untitled-3.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learnapt/uploads/item_image/image/2040/compressed/Untitled-4.jpg"/>
          <p:cNvPicPr>
            <a:picLocks noChangeAspect="1" noChangeArrowheads="1"/>
          </p:cNvPicPr>
          <p:nvPr/>
        </p:nvPicPr>
        <p:blipFill>
          <a:blip r:embed="rId2"/>
          <a:srcRect/>
          <a:stretch>
            <a:fillRect/>
          </a:stretch>
        </p:blipFill>
        <p:spPr bwMode="auto">
          <a:xfrm>
            <a:off x="0" y="53339"/>
            <a:ext cx="9144000" cy="680466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s3.amazonaws.com/learnapt/uploads/item_image/image/2041/compressed/Untitled-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737</Words>
  <Application>Microsoft Office PowerPoint</Application>
  <PresentationFormat>On-screen Show (4:3)</PresentationFormat>
  <Paragraphs>95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Chapter-1</vt:lpstr>
      <vt:lpstr>Characters: Patrick Elf Cat Doll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student</cp:lastModifiedBy>
  <cp:revision>16</cp:revision>
  <dcterms:created xsi:type="dcterms:W3CDTF">2006-08-16T00:00:00Z</dcterms:created>
  <dcterms:modified xsi:type="dcterms:W3CDTF">2020-08-05T11:12:58Z</dcterms:modified>
</cp:coreProperties>
</file>