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Chapter-3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Taro’s Reward </a:t>
            </a:r>
            <a:endParaRPr lang="en-IN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9600" y="762000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981" tIns="0" rIns="9998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Source Sans Pro"/>
                <a:cs typeface="Arial" pitchFamily="34" charset="0"/>
              </a:rPr>
              <a:t>Page 34, Working with the text, Question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Source Sans Pro"/>
                <a:cs typeface="Arial" pitchFamily="34" charset="0"/>
              </a:rPr>
              <a:t>Why did Taro run in the direction of the stream?</a:t>
            </a:r>
            <a:endParaRPr kumimoji="0" lang="en-US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dirty="0" smtClean="0">
                <a:latin typeface="Source Sans Pro"/>
                <a:cs typeface="Arial" pitchFamily="34" charset="0"/>
              </a:rPr>
              <a:t>Taro ran in the direction of the stream to wash his clothes.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endParaRPr lang="en-US" sz="1600" dirty="0" smtClean="0">
              <a:latin typeface="Source Sans Pro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dirty="0" smtClean="0">
                <a:latin typeface="Source Sans Pro"/>
                <a:cs typeface="Arial" pitchFamily="34" charset="0"/>
              </a:rPr>
              <a:t>Taro ran in the direction of the stream to take a bath.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endParaRPr lang="en-US" sz="1600" dirty="0" smtClean="0">
              <a:latin typeface="Source Sans Pro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dirty="0" smtClean="0">
                <a:latin typeface="Source Sans Pro"/>
                <a:cs typeface="Arial" pitchFamily="34" charset="0"/>
              </a:rPr>
              <a:t>He did so because he had never seen a rushing stream in that part of the forest so he was surprised when he heard the sound of a waterfall.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endParaRPr lang="en-US" dirty="0" smtClean="0">
              <a:latin typeface="Source Sans Pro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dirty="0" smtClean="0">
                <a:latin typeface="Source Sans Pro"/>
                <a:cs typeface="Arial" pitchFamily="34" charset="0"/>
              </a:rPr>
              <a:t>Taro ran in the direction of the stream to meet an old friend.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81000" y="1219200"/>
            <a:ext cx="8001000" cy="72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981" tIns="44436" rIns="9998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B0B0B0"/>
                </a:solidFill>
                <a:effectLst/>
                <a:latin typeface="Source Sans Pro"/>
                <a:cs typeface="Arial" pitchFamily="34" charset="0"/>
              </a:rPr>
              <a:t>QUESTION 2 / 5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Source Sans Pro"/>
                <a:cs typeface="Arial" pitchFamily="34" charset="0"/>
              </a:rPr>
              <a:t>Page 34, Working with the text, Question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Source Sans Pro"/>
                <a:cs typeface="Arial" pitchFamily="34" charset="0"/>
              </a:rPr>
              <a:t>How did Taro’s father show his happiness after drinking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565656"/>
                </a:solidFill>
                <a:effectLst/>
                <a:latin typeface="Source Sans Pro"/>
                <a:cs typeface="Arial" pitchFamily="34" charset="0"/>
              </a:rPr>
              <a:t>saké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Source Sans Pro"/>
                <a:cs typeface="Arial" pitchFamily="34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860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IN" sz="2000" dirty="0" smtClean="0"/>
              <a:t>He showed his happiness by buying a new jacket for Taro.</a:t>
            </a:r>
          </a:p>
          <a:p>
            <a:pPr marL="342900" indent="-342900"/>
            <a:endParaRPr lang="en-IN" sz="2000" dirty="0" smtClean="0"/>
          </a:p>
          <a:p>
            <a:pPr marL="342900" indent="-342900">
              <a:buFont typeface="+mj-lt"/>
              <a:buAutoNum type="alphaLcPeriod"/>
            </a:pPr>
            <a:r>
              <a:rPr lang="en-IN" sz="2000" dirty="0" smtClean="0"/>
              <a:t>Taro's father showed his happiness by giving him some old coins.</a:t>
            </a:r>
          </a:p>
          <a:p>
            <a:pPr marL="342900" indent="-342900">
              <a:buFont typeface="+mj-lt"/>
              <a:buAutoNum type="alphaLcPeriod"/>
            </a:pPr>
            <a:endParaRPr lang="en-IN" sz="2000" dirty="0" smtClean="0"/>
          </a:p>
          <a:p>
            <a:pPr marL="342900" indent="-342900">
              <a:buFont typeface="+mj-lt"/>
              <a:buAutoNum type="alphaLcPeriod"/>
            </a:pPr>
            <a:r>
              <a:rPr lang="en-IN" sz="2000" dirty="0" smtClean="0"/>
              <a:t>He showed his happiness by singing him a sweet melody.</a:t>
            </a:r>
          </a:p>
          <a:p>
            <a:pPr marL="342900" indent="-342900">
              <a:buFont typeface="+mj-lt"/>
              <a:buAutoNum type="alphaLcPeriod"/>
            </a:pPr>
            <a:endParaRPr lang="en-IN" sz="2000" dirty="0" smtClean="0"/>
          </a:p>
          <a:p>
            <a:pPr marL="342900" indent="-342900">
              <a:buFont typeface="+mj-lt"/>
              <a:buAutoNum type="alphaLcPeriod"/>
            </a:pPr>
            <a:r>
              <a:rPr lang="en-IN" sz="2000" dirty="0" smtClean="0"/>
              <a:t>Taro's father stopped shivering after only one swallow of the </a:t>
            </a:r>
            <a:r>
              <a:rPr lang="en-IN" sz="2000" dirty="0" err="1" smtClean="0"/>
              <a:t>saké</a:t>
            </a:r>
            <a:r>
              <a:rPr lang="en-IN" sz="2000" dirty="0" smtClean="0"/>
              <a:t> and it made him happy because he did a little dance in the middle of the floor.</a:t>
            </a:r>
            <a:endParaRPr lang="en-IN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Page 34, Working with the text, Question 3</a:t>
            </a:r>
          </a:p>
          <a:p>
            <a:r>
              <a:rPr lang="en-IN" sz="2400" dirty="0" smtClean="0"/>
              <a:t>Why did the waterfall give Taro </a:t>
            </a:r>
            <a:r>
              <a:rPr lang="en-IN" sz="2400" dirty="0" err="1" smtClean="0"/>
              <a:t>saké</a:t>
            </a:r>
            <a:r>
              <a:rPr lang="en-IN" sz="2400" dirty="0" smtClean="0"/>
              <a:t> and others water?</a:t>
            </a:r>
            <a:endParaRPr lang="en-IN" sz="2400" dirty="0"/>
          </a:p>
        </p:txBody>
      </p:sp>
      <p:sp>
        <p:nvSpPr>
          <p:cNvPr id="3" name="Rectangle 2"/>
          <p:cNvSpPr/>
          <p:nvPr/>
        </p:nvSpPr>
        <p:spPr>
          <a:xfrm>
            <a:off x="381000" y="172084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IN" sz="2400" dirty="0" smtClean="0"/>
              <a:t>The waterfall did that because Taro was a thoughtful son and wanted the sake not for himself but for his old father.</a:t>
            </a:r>
          </a:p>
          <a:p>
            <a:pPr marL="457200" indent="-457200">
              <a:buFont typeface="+mj-lt"/>
              <a:buAutoNum type="alphaLcPeriod"/>
            </a:pPr>
            <a:endParaRPr lang="en-IN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IN" sz="2400" dirty="0" smtClean="0"/>
              <a:t>The waterfall gave Taro </a:t>
            </a:r>
            <a:r>
              <a:rPr lang="en-IN" sz="2400" dirty="0" err="1" smtClean="0"/>
              <a:t>saké</a:t>
            </a:r>
            <a:r>
              <a:rPr lang="en-IN" sz="2400" dirty="0" smtClean="0"/>
              <a:t> and others water because Taro did not waste water.</a:t>
            </a:r>
          </a:p>
          <a:p>
            <a:pPr marL="457200" indent="-457200">
              <a:buFont typeface="+mj-lt"/>
              <a:buAutoNum type="alphaLcPeriod"/>
            </a:pPr>
            <a:endParaRPr lang="en-IN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IN" sz="2400" dirty="0" smtClean="0"/>
              <a:t>The waterfall gave Taro </a:t>
            </a:r>
            <a:r>
              <a:rPr lang="en-IN" sz="2400" dirty="0" err="1" smtClean="0"/>
              <a:t>saké</a:t>
            </a:r>
            <a:r>
              <a:rPr lang="en-IN" sz="2400" dirty="0" smtClean="0"/>
              <a:t> and others water because Taro paid the waterfall for the sake.</a:t>
            </a:r>
          </a:p>
          <a:p>
            <a:pPr marL="457200" indent="-457200">
              <a:buFont typeface="+mj-lt"/>
              <a:buAutoNum type="alphaLcPeriod"/>
            </a:pPr>
            <a:r>
              <a:rPr lang="en-IN" sz="2400" dirty="0" smtClean="0"/>
              <a:t>4The waterfall did so because it did not like the villagers.</a:t>
            </a:r>
            <a:endParaRPr lang="en-IN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Page 34, Working with the text, Question 4</a:t>
            </a:r>
          </a:p>
          <a:p>
            <a:r>
              <a:rPr lang="en-IN" dirty="0" smtClean="0"/>
              <a:t>Why did the villagers wanted to drown Taro?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IN" dirty="0" smtClean="0"/>
              <a:t>The villagers wanted to drown taro because they felt that Taro had tricked them with a false story about the </a:t>
            </a:r>
            <a:r>
              <a:rPr lang="en-IN" dirty="0" err="1" smtClean="0"/>
              <a:t>saké</a:t>
            </a:r>
            <a:r>
              <a:rPr lang="en-IN" dirty="0" smtClean="0"/>
              <a:t>.</a:t>
            </a:r>
          </a:p>
          <a:p>
            <a:pPr marL="342900" indent="-342900">
              <a:buFont typeface="+mj-lt"/>
              <a:buAutoNum type="alphaLcPeriod"/>
            </a:pPr>
            <a:endParaRPr lang="en-IN" dirty="0" smtClean="0"/>
          </a:p>
          <a:p>
            <a:pPr marL="342900" indent="-342900">
              <a:buFont typeface="+mj-lt"/>
              <a:buAutoNum type="alphaLcPeriod"/>
            </a:pPr>
            <a:r>
              <a:rPr lang="en-IN" dirty="0" smtClean="0"/>
              <a:t>The villagers wanted to drown taro because taro had stolen their chopped wood from the forest.</a:t>
            </a:r>
          </a:p>
          <a:p>
            <a:pPr marL="342900" indent="-342900">
              <a:buFont typeface="+mj-lt"/>
              <a:buAutoNum type="alphaLcPeriod"/>
            </a:pPr>
            <a:endParaRPr lang="en-IN" dirty="0" smtClean="0"/>
          </a:p>
          <a:p>
            <a:pPr marL="342900" indent="-342900">
              <a:buFont typeface="+mj-lt"/>
              <a:buAutoNum type="alphaLcPeriod"/>
            </a:pPr>
            <a:r>
              <a:rPr lang="en-IN" dirty="0" smtClean="0"/>
              <a:t>Taro had murdered his parents and the news had spread like wild fire in the entire village. So the villagers decided to punish taro by drowning him.</a:t>
            </a:r>
          </a:p>
          <a:p>
            <a:pPr marL="342900" indent="-342900">
              <a:buFont typeface="+mj-lt"/>
              <a:buAutoNum type="alphaLcPeriod"/>
            </a:pPr>
            <a:endParaRPr lang="en-IN" dirty="0" smtClean="0"/>
          </a:p>
          <a:p>
            <a:pPr marL="342900" indent="-342900">
              <a:buFont typeface="+mj-lt"/>
              <a:buAutoNum type="alphaLcPeriod"/>
            </a:pPr>
            <a:r>
              <a:rPr lang="en-IN" dirty="0" smtClean="0"/>
              <a:t>The villagers wanted to drown taro because they thought that sacrificing his life will bring good fortune to the village.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Page 34, Working with the text, Question 5</a:t>
            </a:r>
          </a:p>
          <a:p>
            <a:r>
              <a:rPr lang="en-IN" dirty="0" smtClean="0"/>
              <a:t>Why did the Emperor reward Taro?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IN" sz="2800" dirty="0" smtClean="0"/>
              <a:t>The Emperor rewarded taro for saving his life.</a:t>
            </a:r>
          </a:p>
          <a:p>
            <a:pPr marL="514350" indent="-514350">
              <a:buFont typeface="+mj-lt"/>
              <a:buAutoNum type="alphaLcPeriod"/>
            </a:pPr>
            <a:endParaRPr lang="en-IN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IN" sz="2800" dirty="0" smtClean="0"/>
              <a:t>The Emperor rewarded taro for writing inspirational stories.</a:t>
            </a:r>
          </a:p>
          <a:p>
            <a:pPr marL="514350" indent="-514350">
              <a:buFont typeface="+mj-lt"/>
              <a:buAutoNum type="alphaLcPeriod"/>
            </a:pPr>
            <a:endParaRPr lang="en-IN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IN" sz="2800" dirty="0" smtClean="0"/>
              <a:t>He rewarded Taro for saving his daughter's life.</a:t>
            </a:r>
          </a:p>
          <a:p>
            <a:pPr marL="514350" indent="-514350">
              <a:buFont typeface="+mj-lt"/>
              <a:buAutoNum type="alphaLcPeriod"/>
            </a:pPr>
            <a:endParaRPr lang="en-IN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IN" sz="2800" dirty="0" smtClean="0"/>
              <a:t>The Emperor rewarded taro for being good and kind.</a:t>
            </a:r>
            <a:endParaRPr lang="en-IN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learnapt/uploads/item_image/image/2054/compressed/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2"/>
            <a:ext cx="9448800" cy="684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3.amazonaws.com/learnapt/uploads/item_image/image/2055/compressed/Untitle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144000" cy="695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3.amazonaws.com/learnapt/uploads/item_image/image/2056/compressed/Untitled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3.amazonaws.com/learnapt/uploads/item_image/image/2057/compressed/Untitle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3.amazonaws.com/learnapt/uploads/item_image/image/2058/compressed/Untitle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3.amazonaws.com/learnapt/uploads/item_image/image/2059/compressed/Untitled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3.amazonaws.com/learnapt/uploads/item_image/image/2060/compressed/Untitled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3.amazonaws.com/learnapt/uploads/item_image/image/2061/compressed/Untitle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775"/>
            <a:ext cx="9144000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433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Chapter-3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wc</cp:lastModifiedBy>
  <cp:revision>6</cp:revision>
  <dcterms:created xsi:type="dcterms:W3CDTF">2006-08-16T00:00:00Z</dcterms:created>
  <dcterms:modified xsi:type="dcterms:W3CDTF">2020-08-13T05:19:17Z</dcterms:modified>
</cp:coreProperties>
</file>