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650" y="141223"/>
            <a:ext cx="732469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185" y="1398777"/>
            <a:ext cx="7907629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22"/>
            <a:ext cx="9013408" cy="66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6999" y="3523483"/>
            <a:ext cx="2667209" cy="48923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endParaRPr lang="en-US" sz="26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4000" spc="-15" dirty="0">
                <a:solidFill>
                  <a:srgbClr val="92D050"/>
                </a:solidFill>
              </a:rPr>
              <a:t>EVOLUTION</a:t>
            </a:r>
            <a:endParaRPr sz="4000" dirty="0"/>
          </a:p>
        </p:txBody>
      </p:sp>
      <p:sp>
        <p:nvSpPr>
          <p:cNvPr id="10" name="object 10"/>
          <p:cNvSpPr/>
          <p:nvPr/>
        </p:nvSpPr>
        <p:spPr>
          <a:xfrm>
            <a:off x="304800" y="3276600"/>
            <a:ext cx="6400800" cy="2581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703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Challenge </a:t>
            </a:r>
            <a:r>
              <a:rPr spc="-30" dirty="0"/>
              <a:t>to </a:t>
            </a:r>
            <a:r>
              <a:rPr spc="-5" dirty="0"/>
              <a:t>special creation</a:t>
            </a:r>
            <a:r>
              <a:rPr spc="-65" dirty="0"/>
              <a:t> </a:t>
            </a:r>
            <a:r>
              <a:rPr spc="10" dirty="0"/>
              <a:t>theory: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93977"/>
            <a:ext cx="8227695" cy="50869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marR="119380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Observation </a:t>
            </a:r>
            <a:r>
              <a:rPr sz="2000" spc="-5" dirty="0">
                <a:latin typeface="Perpetua"/>
                <a:cs typeface="Perpetua"/>
              </a:rPr>
              <a:t>made </a:t>
            </a:r>
            <a:r>
              <a:rPr sz="2000" dirty="0">
                <a:latin typeface="Perpetua"/>
                <a:cs typeface="Perpetua"/>
              </a:rPr>
              <a:t>during a sea </a:t>
            </a:r>
            <a:r>
              <a:rPr sz="2000" spc="-25" dirty="0">
                <a:latin typeface="Perpetua"/>
                <a:cs typeface="Perpetua"/>
              </a:rPr>
              <a:t>voyage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5" dirty="0">
                <a:latin typeface="Perpetua"/>
                <a:cs typeface="Perpetua"/>
              </a:rPr>
              <a:t>sail ship </a:t>
            </a:r>
            <a:r>
              <a:rPr sz="2000" dirty="0">
                <a:latin typeface="Perpetua"/>
                <a:cs typeface="Perpetua"/>
              </a:rPr>
              <a:t>called H.M.S. Beagle </a:t>
            </a:r>
            <a:r>
              <a:rPr sz="2000" spc="-15" dirty="0">
                <a:latin typeface="Perpetua"/>
                <a:cs typeface="Perpetua"/>
              </a:rPr>
              <a:t>round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20" dirty="0">
                <a:latin typeface="Perpetua"/>
                <a:cs typeface="Perpetua"/>
              </a:rPr>
              <a:t>world. </a:t>
            </a:r>
            <a:r>
              <a:rPr sz="2000" spc="-5" dirty="0">
                <a:latin typeface="Perpetua"/>
                <a:cs typeface="Perpetua"/>
              </a:rPr>
              <a:t>Charles Darwin concluded </a:t>
            </a:r>
            <a:r>
              <a:rPr sz="2000" spc="-10" dirty="0">
                <a:latin typeface="Perpetua"/>
                <a:cs typeface="Perpetua"/>
              </a:rPr>
              <a:t>that </a:t>
            </a:r>
            <a:r>
              <a:rPr sz="2000" spc="-5" dirty="0">
                <a:latin typeface="Perpetua"/>
                <a:cs typeface="Perpetua"/>
              </a:rPr>
              <a:t>existing life </a:t>
            </a:r>
            <a:r>
              <a:rPr sz="2000" spc="0" dirty="0">
                <a:latin typeface="Perpetua"/>
                <a:cs typeface="Perpetua"/>
              </a:rPr>
              <a:t>forms </a:t>
            </a:r>
            <a:r>
              <a:rPr sz="2000" spc="-10" dirty="0">
                <a:latin typeface="Perpetua"/>
                <a:cs typeface="Perpetua"/>
              </a:rPr>
              <a:t>share </a:t>
            </a:r>
            <a:r>
              <a:rPr sz="2000" spc="-5" dirty="0">
                <a:latin typeface="Perpetua"/>
                <a:cs typeface="Perpetua"/>
              </a:rPr>
              <a:t>similarities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varying  degrees </a:t>
            </a:r>
            <a:r>
              <a:rPr sz="2000" spc="-10" dirty="0">
                <a:latin typeface="Perpetua"/>
                <a:cs typeface="Perpetua"/>
              </a:rPr>
              <a:t>not </a:t>
            </a:r>
            <a:r>
              <a:rPr sz="2000" spc="-15" dirty="0">
                <a:latin typeface="Perpetua"/>
                <a:cs typeface="Perpetua"/>
              </a:rPr>
              <a:t>only </a:t>
            </a:r>
            <a:r>
              <a:rPr sz="2000" spc="-5" dirty="0">
                <a:latin typeface="Perpetua"/>
                <a:cs typeface="Perpetua"/>
              </a:rPr>
              <a:t>among themselves </a:t>
            </a:r>
            <a:r>
              <a:rPr sz="2000" spc="-10" dirty="0">
                <a:latin typeface="Perpetua"/>
                <a:cs typeface="Perpetua"/>
              </a:rPr>
              <a:t>but </a:t>
            </a:r>
            <a:r>
              <a:rPr sz="2000" spc="-5" dirty="0">
                <a:latin typeface="Perpetua"/>
                <a:cs typeface="Perpetua"/>
              </a:rPr>
              <a:t>also with life </a:t>
            </a:r>
            <a:r>
              <a:rPr sz="2000" spc="0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that millions of years</a:t>
            </a:r>
            <a:r>
              <a:rPr sz="2000" spc="90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287020" marR="24765" indent="-274320">
              <a:lnSpc>
                <a:spcPct val="80100"/>
              </a:lnSpc>
              <a:spcBef>
                <a:spcPts val="59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Many </a:t>
            </a:r>
            <a:r>
              <a:rPr sz="2000" spc="0" dirty="0">
                <a:latin typeface="Perpetua"/>
                <a:cs typeface="Perpetua"/>
              </a:rPr>
              <a:t>such </a:t>
            </a:r>
            <a:r>
              <a:rPr sz="2000" spc="-5" dirty="0">
                <a:latin typeface="Perpetua"/>
                <a:cs typeface="Perpetua"/>
              </a:rPr>
              <a:t>life </a:t>
            </a:r>
            <a:r>
              <a:rPr sz="2000" spc="0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exist </a:t>
            </a:r>
            <a:r>
              <a:rPr sz="2000" spc="-20" dirty="0">
                <a:latin typeface="Perpetua"/>
                <a:cs typeface="Perpetua"/>
              </a:rPr>
              <a:t>any </a:t>
            </a:r>
            <a:r>
              <a:rPr sz="2000" dirty="0">
                <a:latin typeface="Perpetua"/>
                <a:cs typeface="Perpetua"/>
              </a:rPr>
              <a:t>more.There had been </a:t>
            </a:r>
            <a:r>
              <a:rPr sz="2000" spc="-5" dirty="0">
                <a:latin typeface="Perpetua"/>
                <a:cs typeface="Perpetua"/>
              </a:rPr>
              <a:t>extinctions of different life </a:t>
            </a:r>
            <a:r>
              <a:rPr sz="2000" spc="0" dirty="0">
                <a:latin typeface="Perpetua"/>
                <a:cs typeface="Perpetua"/>
              </a:rPr>
              <a:t>forms  </a:t>
            </a:r>
            <a:r>
              <a:rPr sz="2000" dirty="0">
                <a:latin typeface="Perpetua"/>
                <a:cs typeface="Perpetua"/>
              </a:rPr>
              <a:t>in the years </a:t>
            </a:r>
            <a:r>
              <a:rPr sz="2000" spc="-5" dirty="0">
                <a:latin typeface="Perpetua"/>
                <a:cs typeface="Perpetua"/>
              </a:rPr>
              <a:t>gone </a:t>
            </a:r>
            <a:r>
              <a:rPr sz="2000" spc="-15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just as </a:t>
            </a:r>
            <a:r>
              <a:rPr sz="2000" spc="-15" dirty="0">
                <a:latin typeface="Perpetua"/>
                <a:cs typeface="Perpetua"/>
              </a:rPr>
              <a:t>new </a:t>
            </a:r>
            <a:r>
              <a:rPr sz="2000" spc="0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of life </a:t>
            </a:r>
            <a:r>
              <a:rPr sz="2000" spc="-10" dirty="0">
                <a:latin typeface="Perpetua"/>
                <a:cs typeface="Perpetua"/>
              </a:rPr>
              <a:t>arose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spc="-5" dirty="0">
                <a:latin typeface="Perpetua"/>
                <a:cs typeface="Perpetua"/>
              </a:rPr>
              <a:t>different </a:t>
            </a:r>
            <a:r>
              <a:rPr sz="2000" dirty="0">
                <a:latin typeface="Perpetua"/>
                <a:cs typeface="Perpetua"/>
              </a:rPr>
              <a:t>periods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history </a:t>
            </a:r>
            <a:r>
              <a:rPr sz="2000" spc="-5" dirty="0">
                <a:latin typeface="Perpetua"/>
                <a:cs typeface="Perpetua"/>
              </a:rPr>
              <a:t>of  </a:t>
            </a:r>
            <a:r>
              <a:rPr sz="2000" spc="5" dirty="0">
                <a:latin typeface="Perpetua"/>
                <a:cs typeface="Perpetua"/>
              </a:rPr>
              <a:t>earth.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There </a:t>
            </a:r>
            <a:r>
              <a:rPr sz="2000" dirty="0">
                <a:latin typeface="Perpetua"/>
                <a:cs typeface="Perpetua"/>
              </a:rPr>
              <a:t>has been gradual </a:t>
            </a:r>
            <a:r>
              <a:rPr sz="2000" spc="-15" dirty="0">
                <a:latin typeface="Perpetua"/>
                <a:cs typeface="Perpetua"/>
              </a:rPr>
              <a:t>evolution </a:t>
            </a:r>
            <a:r>
              <a:rPr sz="2000" spc="-5" dirty="0">
                <a:latin typeface="Perpetua"/>
                <a:cs typeface="Perpetua"/>
              </a:rPr>
              <a:t>of life</a:t>
            </a:r>
            <a:r>
              <a:rPr sz="2000" spc="-6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forms.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Perpetua"/>
                <a:cs typeface="Perpetua"/>
              </a:rPr>
              <a:t>Any </a:t>
            </a:r>
            <a:r>
              <a:rPr sz="2000" spc="-10" dirty="0">
                <a:latin typeface="Perpetua"/>
                <a:cs typeface="Perpetua"/>
              </a:rPr>
              <a:t>population </a:t>
            </a:r>
            <a:r>
              <a:rPr sz="2000" dirty="0">
                <a:latin typeface="Perpetua"/>
                <a:cs typeface="Perpetua"/>
              </a:rPr>
              <a:t>has </a:t>
            </a:r>
            <a:r>
              <a:rPr sz="2000" spc="-10" dirty="0">
                <a:latin typeface="Perpetua"/>
                <a:cs typeface="Perpetua"/>
              </a:rPr>
              <a:t>built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variation in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characteristics.</a:t>
            </a:r>
            <a:endParaRPr sz="2000">
              <a:latin typeface="Perpetua"/>
              <a:cs typeface="Perpetua"/>
            </a:endParaRPr>
          </a:p>
          <a:p>
            <a:pPr marL="287020" marR="243204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Those </a:t>
            </a:r>
            <a:r>
              <a:rPr sz="2000" dirty="0">
                <a:latin typeface="Perpetua"/>
                <a:cs typeface="Perpetua"/>
              </a:rPr>
              <a:t>characteristics which </a:t>
            </a:r>
            <a:r>
              <a:rPr sz="2000" spc="-10" dirty="0">
                <a:latin typeface="Perpetua"/>
                <a:cs typeface="Perpetua"/>
              </a:rPr>
              <a:t>enable </a:t>
            </a:r>
            <a:r>
              <a:rPr sz="2000" spc="-5" dirty="0">
                <a:latin typeface="Perpetua"/>
                <a:cs typeface="Perpetua"/>
              </a:rPr>
              <a:t>some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0" dirty="0">
                <a:latin typeface="Perpetua"/>
                <a:cs typeface="Perpetua"/>
              </a:rPr>
              <a:t>survive </a:t>
            </a:r>
            <a:r>
              <a:rPr sz="2000" dirty="0">
                <a:latin typeface="Perpetua"/>
                <a:cs typeface="Perpetua"/>
              </a:rPr>
              <a:t>better in </a:t>
            </a:r>
            <a:r>
              <a:rPr sz="2000" spc="-5" dirty="0">
                <a:latin typeface="Perpetua"/>
                <a:cs typeface="Perpetua"/>
              </a:rPr>
              <a:t>natural conditions  </a:t>
            </a:r>
            <a:r>
              <a:rPr sz="2000" spc="-10" dirty="0">
                <a:latin typeface="Perpetua"/>
                <a:cs typeface="Perpetua"/>
              </a:rPr>
              <a:t>(climate, </a:t>
            </a:r>
            <a:r>
              <a:rPr sz="2000" spc="-5" dirty="0">
                <a:latin typeface="Perpetua"/>
                <a:cs typeface="Perpetua"/>
              </a:rPr>
              <a:t>food, </a:t>
            </a:r>
            <a:r>
              <a:rPr sz="2000" spc="-10" dirty="0">
                <a:latin typeface="Perpetua"/>
                <a:cs typeface="Perpetua"/>
              </a:rPr>
              <a:t>physical </a:t>
            </a:r>
            <a:r>
              <a:rPr sz="2000" spc="-5" dirty="0">
                <a:latin typeface="Perpetua"/>
                <a:cs typeface="Perpetua"/>
              </a:rPr>
              <a:t>factors, </a:t>
            </a:r>
            <a:r>
              <a:rPr sz="2000" dirty="0">
                <a:latin typeface="Perpetua"/>
                <a:cs typeface="Perpetua"/>
              </a:rPr>
              <a:t>etc) </a:t>
            </a:r>
            <a:r>
              <a:rPr sz="2000" spc="-20" dirty="0">
                <a:latin typeface="Perpetua"/>
                <a:cs typeface="Perpetua"/>
              </a:rPr>
              <a:t>would </a:t>
            </a:r>
            <a:r>
              <a:rPr sz="2000" spc="-5" dirty="0">
                <a:latin typeface="Perpetua"/>
                <a:cs typeface="Perpetua"/>
              </a:rPr>
              <a:t>outbreed </a:t>
            </a:r>
            <a:r>
              <a:rPr sz="2000" dirty="0">
                <a:latin typeface="Perpetua"/>
                <a:cs typeface="Perpetua"/>
              </a:rPr>
              <a:t>others </a:t>
            </a:r>
            <a:r>
              <a:rPr sz="2000" spc="-5" dirty="0">
                <a:latin typeface="Perpetua"/>
                <a:cs typeface="Perpetua"/>
              </a:rPr>
              <a:t>that </a:t>
            </a:r>
            <a:r>
              <a:rPr sz="2000" spc="-15" dirty="0">
                <a:latin typeface="Perpetua"/>
                <a:cs typeface="Perpetua"/>
              </a:rPr>
              <a:t>are less-endowed </a:t>
            </a:r>
            <a:r>
              <a:rPr sz="2000" dirty="0">
                <a:latin typeface="Perpetua"/>
                <a:cs typeface="Perpetua"/>
              </a:rPr>
              <a:t>to  </a:t>
            </a:r>
            <a:r>
              <a:rPr sz="2000" spc="0" dirty="0">
                <a:latin typeface="Perpetua"/>
                <a:cs typeface="Perpetua"/>
              </a:rPr>
              <a:t>survive </a:t>
            </a:r>
            <a:r>
              <a:rPr sz="2000" spc="-5" dirty="0">
                <a:latin typeface="Perpetua"/>
                <a:cs typeface="Perpetua"/>
              </a:rPr>
              <a:t>under </a:t>
            </a:r>
            <a:r>
              <a:rPr sz="2000" spc="0" dirty="0">
                <a:latin typeface="Perpetua"/>
                <a:cs typeface="Perpetua"/>
              </a:rPr>
              <a:t>such </a:t>
            </a:r>
            <a:r>
              <a:rPr sz="2000" spc="-10" dirty="0">
                <a:latin typeface="Perpetua"/>
                <a:cs typeface="Perpetua"/>
              </a:rPr>
              <a:t>natural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condition.</a:t>
            </a:r>
            <a:endParaRPr sz="2000">
              <a:latin typeface="Perpetua"/>
              <a:cs typeface="Perpetua"/>
            </a:endParaRPr>
          </a:p>
          <a:p>
            <a:pPr marL="287020" marR="508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Survival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5" dirty="0">
                <a:latin typeface="Perpetua"/>
                <a:cs typeface="Perpetua"/>
              </a:rPr>
              <a:t>fittest.The </a:t>
            </a:r>
            <a:r>
              <a:rPr sz="2000" spc="-5" dirty="0">
                <a:latin typeface="Perpetua"/>
                <a:cs typeface="Perpetua"/>
              </a:rPr>
              <a:t>fitness </a:t>
            </a:r>
            <a:r>
              <a:rPr sz="2000" spc="-10" dirty="0">
                <a:latin typeface="Perpetua"/>
                <a:cs typeface="Perpetua"/>
              </a:rPr>
              <a:t>according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Darwin refers </a:t>
            </a:r>
            <a:r>
              <a:rPr sz="2000" spc="-10" dirty="0">
                <a:latin typeface="Perpetua"/>
                <a:cs typeface="Perpetua"/>
              </a:rPr>
              <a:t>ultimately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15" dirty="0">
                <a:latin typeface="Perpetua"/>
                <a:cs typeface="Perpetua"/>
              </a:rPr>
              <a:t>only </a:t>
            </a:r>
            <a:r>
              <a:rPr sz="2000" spc="-20" dirty="0">
                <a:latin typeface="Perpetua"/>
                <a:cs typeface="Perpetua"/>
              </a:rPr>
              <a:t>leaves  </a:t>
            </a:r>
            <a:r>
              <a:rPr sz="2000" spc="-15" dirty="0">
                <a:latin typeface="Perpetua"/>
                <a:cs typeface="Perpetua"/>
              </a:rPr>
              <a:t>more progeny </a:t>
            </a:r>
            <a:r>
              <a:rPr sz="2000" dirty="0">
                <a:latin typeface="Perpetua"/>
                <a:cs typeface="Perpetua"/>
              </a:rPr>
              <a:t>than</a:t>
            </a:r>
            <a:r>
              <a:rPr sz="2000" spc="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others.</a:t>
            </a:r>
            <a:endParaRPr sz="2000">
              <a:latin typeface="Perpetua"/>
              <a:cs typeface="Perpetua"/>
            </a:endParaRPr>
          </a:p>
          <a:p>
            <a:pPr marL="287020" marR="518159" indent="-274320">
              <a:lnSpc>
                <a:spcPct val="80000"/>
              </a:lnSpc>
              <a:spcBef>
                <a:spcPts val="61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These, therefore, </a:t>
            </a:r>
            <a:r>
              <a:rPr sz="2000" dirty="0">
                <a:latin typeface="Perpetua"/>
                <a:cs typeface="Perpetua"/>
              </a:rPr>
              <a:t>will </a:t>
            </a:r>
            <a:r>
              <a:rPr sz="2000" spc="0" dirty="0">
                <a:latin typeface="Perpetua"/>
                <a:cs typeface="Perpetua"/>
              </a:rPr>
              <a:t>survive </a:t>
            </a:r>
            <a:r>
              <a:rPr sz="2000" spc="-15" dirty="0">
                <a:latin typeface="Perpetua"/>
                <a:cs typeface="Perpetua"/>
              </a:rPr>
              <a:t>more </a:t>
            </a:r>
            <a:r>
              <a:rPr sz="2000" spc="-5" dirty="0">
                <a:latin typeface="Perpetua"/>
                <a:cs typeface="Perpetua"/>
              </a:rPr>
              <a:t>and hence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dirty="0">
                <a:latin typeface="Perpetua"/>
                <a:cs typeface="Perpetua"/>
              </a:rPr>
              <a:t>selected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15" dirty="0">
                <a:latin typeface="Perpetua"/>
                <a:cs typeface="Perpetua"/>
              </a:rPr>
              <a:t>nature. </a:t>
            </a:r>
            <a:r>
              <a:rPr sz="2000" dirty="0">
                <a:latin typeface="Perpetua"/>
                <a:cs typeface="Perpetua"/>
              </a:rPr>
              <a:t>He called</a:t>
            </a:r>
            <a:r>
              <a:rPr sz="2000" spc="-19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it  </a:t>
            </a:r>
            <a:r>
              <a:rPr sz="2000" dirty="0">
                <a:latin typeface="Perpetua"/>
                <a:cs typeface="Perpetua"/>
              </a:rPr>
              <a:t>as </a:t>
            </a:r>
            <a:r>
              <a:rPr sz="2000" b="1" spc="-10" dirty="0">
                <a:latin typeface="Perpetua"/>
                <a:cs typeface="Perpetua"/>
              </a:rPr>
              <a:t>natural</a:t>
            </a:r>
            <a:r>
              <a:rPr sz="2000" b="1" spc="-3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selection.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Perpetua"/>
                <a:cs typeface="Perpetua"/>
              </a:rPr>
              <a:t>Alfred</a:t>
            </a:r>
            <a:r>
              <a:rPr sz="2000" b="1" spc="-350" dirty="0">
                <a:latin typeface="Perpetua"/>
                <a:cs typeface="Perpetua"/>
              </a:rPr>
              <a:t> </a:t>
            </a:r>
            <a:r>
              <a:rPr sz="2000" b="1" spc="-30" dirty="0">
                <a:latin typeface="Perpetua"/>
                <a:cs typeface="Perpetua"/>
              </a:rPr>
              <a:t>Wallace</a:t>
            </a:r>
            <a:r>
              <a:rPr sz="2000" spc="-30" dirty="0">
                <a:latin typeface="Perpetua"/>
                <a:cs typeface="Perpetua"/>
              </a:rPr>
              <a:t>,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spc="-10" dirty="0">
                <a:latin typeface="Perpetua"/>
                <a:cs typeface="Perpetua"/>
              </a:rPr>
              <a:t>naturalist </a:t>
            </a:r>
            <a:r>
              <a:rPr sz="2000" dirty="0">
                <a:latin typeface="Perpetua"/>
                <a:cs typeface="Perpetua"/>
              </a:rPr>
              <a:t>who </a:t>
            </a:r>
            <a:r>
              <a:rPr sz="2000" spc="-25" dirty="0">
                <a:latin typeface="Perpetua"/>
                <a:cs typeface="Perpetua"/>
              </a:rPr>
              <a:t>worked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b="1" spc="-20" dirty="0">
                <a:latin typeface="Perpetua"/>
                <a:cs typeface="Perpetua"/>
              </a:rPr>
              <a:t>Malay </a:t>
            </a:r>
            <a:r>
              <a:rPr sz="2000" b="1" dirty="0">
                <a:latin typeface="Perpetua"/>
                <a:cs typeface="Perpetua"/>
              </a:rPr>
              <a:t>Archipelago </a:t>
            </a:r>
            <a:r>
              <a:rPr sz="2000" dirty="0">
                <a:latin typeface="Perpetua"/>
                <a:cs typeface="Perpetua"/>
              </a:rPr>
              <a:t>had </a:t>
            </a:r>
            <a:r>
              <a:rPr sz="2000" spc="-5" dirty="0">
                <a:latin typeface="Perpetua"/>
                <a:cs typeface="Perpetua"/>
              </a:rPr>
              <a:t>also come </a:t>
            </a:r>
            <a:r>
              <a:rPr sz="2000" dirty="0">
                <a:latin typeface="Perpetua"/>
                <a:cs typeface="Perpetua"/>
              </a:rPr>
              <a:t>to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similar </a:t>
            </a:r>
            <a:r>
              <a:rPr sz="2000" spc="-10" dirty="0">
                <a:latin typeface="Perpetua"/>
                <a:cs typeface="Perpetua"/>
              </a:rPr>
              <a:t>conclusions around </a:t>
            </a:r>
            <a:r>
              <a:rPr sz="2000" dirty="0">
                <a:latin typeface="Perpetua"/>
                <a:cs typeface="Perpetua"/>
              </a:rPr>
              <a:t>the same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time.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geological history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5" dirty="0">
                <a:latin typeface="Perpetua"/>
                <a:cs typeface="Perpetua"/>
              </a:rPr>
              <a:t>earth </a:t>
            </a:r>
            <a:r>
              <a:rPr sz="2000" spc="-10" dirty="0">
                <a:latin typeface="Perpetua"/>
                <a:cs typeface="Perpetua"/>
              </a:rPr>
              <a:t>closely </a:t>
            </a:r>
            <a:r>
              <a:rPr sz="2000" spc="-5" dirty="0">
                <a:latin typeface="Perpetua"/>
                <a:cs typeface="Perpetua"/>
              </a:rPr>
              <a:t>correlates with </a:t>
            </a:r>
            <a:r>
              <a:rPr sz="2000" dirty="0">
                <a:latin typeface="Perpetua"/>
                <a:cs typeface="Perpetua"/>
              </a:rPr>
              <a:t>the biological history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25" dirty="0">
                <a:latin typeface="Perpetua"/>
                <a:cs typeface="Perpetua"/>
              </a:rPr>
              <a:t> </a:t>
            </a:r>
            <a:r>
              <a:rPr sz="2000" spc="5" dirty="0">
                <a:latin typeface="Perpetua"/>
                <a:cs typeface="Perpetua"/>
              </a:rPr>
              <a:t>earth.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64998"/>
            <a:ext cx="75952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6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WHAT </a:t>
            </a:r>
            <a:r>
              <a:rPr sz="3200" u="heavy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ARE </a:t>
            </a:r>
            <a:r>
              <a:rPr sz="3200" u="heavy" spc="-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EVIDENCES </a:t>
            </a:r>
            <a:r>
              <a:rPr sz="3200" u="heavy" spc="-2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FOR</a:t>
            </a:r>
            <a:r>
              <a:rPr sz="3200" u="heavy" spc="-10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2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EVOLUTION?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47966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Paleontological evidence: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Perpetua"/>
                <a:cs typeface="Perpetua"/>
              </a:rPr>
              <a:t>Fossils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remained of hard </a:t>
            </a:r>
            <a:r>
              <a:rPr sz="2400" spc="5" dirty="0">
                <a:latin typeface="Perpetua"/>
                <a:cs typeface="Perpetua"/>
              </a:rPr>
              <a:t>parts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0" dirty="0">
                <a:latin typeface="Perpetua"/>
                <a:cs typeface="Perpetua"/>
              </a:rPr>
              <a:t>life-forms </a:t>
            </a:r>
            <a:r>
              <a:rPr sz="2400" spc="-5" dirty="0">
                <a:latin typeface="Perpetua"/>
                <a:cs typeface="Perpetua"/>
              </a:rPr>
              <a:t>found in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rocks.</a:t>
            </a:r>
            <a:endParaRPr sz="2400">
              <a:latin typeface="Perpetua"/>
              <a:cs typeface="Perpetua"/>
            </a:endParaRPr>
          </a:p>
          <a:p>
            <a:pPr marL="286385" marR="213995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Different-aged </a:t>
            </a:r>
            <a:r>
              <a:rPr sz="2400" dirty="0">
                <a:latin typeface="Perpetua"/>
                <a:cs typeface="Perpetua"/>
              </a:rPr>
              <a:t>rock sediments contain </a:t>
            </a:r>
            <a:r>
              <a:rPr sz="2400" spc="-5" dirty="0">
                <a:latin typeface="Perpetua"/>
                <a:cs typeface="Perpetua"/>
              </a:rPr>
              <a:t>fossils of different life- 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dirty="0">
                <a:latin typeface="Perpetua"/>
                <a:cs typeface="Perpetua"/>
              </a:rPr>
              <a:t>who </a:t>
            </a:r>
            <a:r>
              <a:rPr sz="2400" spc="-15" dirty="0">
                <a:latin typeface="Perpetua"/>
                <a:cs typeface="Perpetua"/>
              </a:rPr>
              <a:t>probably </a:t>
            </a:r>
            <a:r>
              <a:rPr sz="2400" spc="-5" dirty="0">
                <a:latin typeface="Perpetua"/>
                <a:cs typeface="Perpetua"/>
              </a:rPr>
              <a:t>died </a:t>
            </a:r>
            <a:r>
              <a:rPr sz="2400" dirty="0">
                <a:latin typeface="Perpetua"/>
                <a:cs typeface="Perpetua"/>
              </a:rPr>
              <a:t>during the formation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0" dirty="0">
                <a:latin typeface="Perpetua"/>
                <a:cs typeface="Perpetua"/>
              </a:rPr>
              <a:t>particular  </a:t>
            </a:r>
            <a:r>
              <a:rPr sz="2400" dirty="0">
                <a:latin typeface="Perpetua"/>
                <a:cs typeface="Perpetua"/>
              </a:rPr>
              <a:t>sediment.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They </a:t>
            </a:r>
            <a:r>
              <a:rPr sz="2400" spc="-5" dirty="0">
                <a:latin typeface="Perpetua"/>
                <a:cs typeface="Perpetua"/>
              </a:rPr>
              <a:t>represent </a:t>
            </a:r>
            <a:r>
              <a:rPr sz="2400" dirty="0">
                <a:latin typeface="Perpetua"/>
                <a:cs typeface="Perpetua"/>
              </a:rPr>
              <a:t>the extinct </a:t>
            </a:r>
            <a:r>
              <a:rPr sz="2400" spc="-5" dirty="0">
                <a:latin typeface="Perpetua"/>
                <a:cs typeface="Perpetua"/>
              </a:rPr>
              <a:t>organisms </a:t>
            </a:r>
            <a:r>
              <a:rPr sz="2400" spc="-60" dirty="0">
                <a:latin typeface="Perpetua"/>
                <a:cs typeface="Perpetua"/>
              </a:rPr>
              <a:t>(e.g.</a:t>
            </a:r>
            <a:r>
              <a:rPr sz="2400" spc="-14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Dinosaurs).</a:t>
            </a:r>
            <a:endParaRPr sz="2400">
              <a:latin typeface="Perpetua"/>
              <a:cs typeface="Perpetua"/>
            </a:endParaRPr>
          </a:p>
          <a:p>
            <a:pPr marL="286385" marR="513715" indent="-273685">
              <a:lnSpc>
                <a:spcPts val="2310"/>
              </a:lnSpc>
              <a:spcBef>
                <a:spcPts val="5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A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fossils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0" dirty="0">
                <a:latin typeface="Perpetua"/>
                <a:cs typeface="Perpetua"/>
              </a:rPr>
              <a:t>different </a:t>
            </a:r>
            <a:r>
              <a:rPr sz="2400" spc="-5" dirty="0">
                <a:latin typeface="Perpetua"/>
                <a:cs typeface="Perpetua"/>
              </a:rPr>
              <a:t>sedimentary </a:t>
            </a:r>
            <a:r>
              <a:rPr sz="2400" spc="-20" dirty="0">
                <a:latin typeface="Perpetua"/>
                <a:cs typeface="Perpetua"/>
              </a:rPr>
              <a:t>layers </a:t>
            </a:r>
            <a:r>
              <a:rPr sz="2400" spc="-5" dirty="0">
                <a:latin typeface="Perpetua"/>
                <a:cs typeface="Perpetua"/>
              </a:rPr>
              <a:t>indicates </a:t>
            </a:r>
            <a:r>
              <a:rPr sz="2400" dirty="0">
                <a:latin typeface="Perpetua"/>
                <a:cs typeface="Perpetua"/>
              </a:rPr>
              <a:t>the  geological </a:t>
            </a:r>
            <a:r>
              <a:rPr sz="2400" spc="0" dirty="0">
                <a:latin typeface="Perpetua"/>
                <a:cs typeface="Perpetua"/>
              </a:rPr>
              <a:t>period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spc="-15" dirty="0">
                <a:latin typeface="Perpetua"/>
                <a:cs typeface="Perpetua"/>
              </a:rPr>
              <a:t>they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existed.</a:t>
            </a:r>
            <a:endParaRPr sz="2400">
              <a:latin typeface="Perpetua"/>
              <a:cs typeface="Perpetua"/>
            </a:endParaRPr>
          </a:p>
          <a:p>
            <a:pPr marL="286385" marR="5080" indent="-273685">
              <a:lnSpc>
                <a:spcPts val="2300"/>
              </a:lnSpc>
              <a:spcBef>
                <a:spcPts val="5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spc="-30" dirty="0">
                <a:latin typeface="Perpetua"/>
                <a:cs typeface="Perpetua"/>
              </a:rPr>
              <a:t>showed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0" dirty="0">
                <a:latin typeface="Perpetua"/>
                <a:cs typeface="Perpetua"/>
              </a:rPr>
              <a:t>life-forms </a:t>
            </a:r>
            <a:r>
              <a:rPr sz="2400" spc="-5" dirty="0">
                <a:latin typeface="Perpetua"/>
                <a:cs typeface="Perpetua"/>
              </a:rPr>
              <a:t>varied </a:t>
            </a:r>
            <a:r>
              <a:rPr sz="2400" spc="-30" dirty="0">
                <a:latin typeface="Perpetua"/>
                <a:cs typeface="Perpetua"/>
              </a:rPr>
              <a:t>over </a:t>
            </a:r>
            <a:r>
              <a:rPr sz="2400" dirty="0">
                <a:latin typeface="Perpetua"/>
                <a:cs typeface="Perpetua"/>
              </a:rPr>
              <a:t>time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spc="5" dirty="0">
                <a:latin typeface="Perpetua"/>
                <a:cs typeface="Perpetua"/>
              </a:rPr>
              <a:t>certain </a:t>
            </a:r>
            <a:r>
              <a:rPr sz="2400" spc="-5" dirty="0">
                <a:latin typeface="Perpetua"/>
                <a:cs typeface="Perpetua"/>
              </a:rPr>
              <a:t>life 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restricted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5" dirty="0">
                <a:latin typeface="Perpetua"/>
                <a:cs typeface="Perpetua"/>
              </a:rPr>
              <a:t>certain </a:t>
            </a:r>
            <a:r>
              <a:rPr sz="2400" dirty="0">
                <a:latin typeface="Perpetua"/>
                <a:cs typeface="Perpetua"/>
              </a:rPr>
              <a:t>geological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time-span.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Hence </a:t>
            </a:r>
            <a:r>
              <a:rPr sz="2400" spc="-15" dirty="0">
                <a:latin typeface="Perpetua"/>
                <a:cs typeface="Perpetua"/>
              </a:rPr>
              <a:t>new lives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0" dirty="0">
                <a:latin typeface="Perpetua"/>
                <a:cs typeface="Perpetua"/>
              </a:rPr>
              <a:t>arisen </a:t>
            </a:r>
            <a:r>
              <a:rPr sz="2400" spc="-15" dirty="0">
                <a:latin typeface="Perpetua"/>
                <a:cs typeface="Perpetua"/>
              </a:rPr>
              <a:t>at </a:t>
            </a:r>
            <a:r>
              <a:rPr sz="2400" spc="-10" dirty="0">
                <a:latin typeface="Perpetua"/>
                <a:cs typeface="Perpetua"/>
              </a:rPr>
              <a:t>different </a:t>
            </a:r>
            <a:r>
              <a:rPr sz="2400" dirty="0">
                <a:latin typeface="Perpetua"/>
                <a:cs typeface="Perpetua"/>
              </a:rPr>
              <a:t>times in the history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of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5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this called </a:t>
            </a:r>
            <a:r>
              <a:rPr sz="2400" b="1" spc="-5" dirty="0">
                <a:latin typeface="Perpetua"/>
                <a:cs typeface="Perpetua"/>
              </a:rPr>
              <a:t>Paleontological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evidence.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952" rIns="0" bIns="0" rtlCol="0">
            <a:spAutoFit/>
          </a:bodyPr>
          <a:lstStyle/>
          <a:p>
            <a:pPr marL="95885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Comparative </a:t>
            </a:r>
            <a:r>
              <a:rPr sz="2800" spc="-15" dirty="0"/>
              <a:t>anatomy </a:t>
            </a:r>
            <a:r>
              <a:rPr sz="2800" spc="-5" dirty="0"/>
              <a:t>and morphological  </a:t>
            </a:r>
            <a:r>
              <a:rPr sz="2800" spc="-10" dirty="0"/>
              <a:t>evidence: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1398777"/>
            <a:ext cx="7553959" cy="41109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607060" indent="-273685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Comparative </a:t>
            </a:r>
            <a:r>
              <a:rPr sz="2000" spc="-20" dirty="0">
                <a:latin typeface="Perpetua"/>
                <a:cs typeface="Perpetua"/>
              </a:rPr>
              <a:t>anatomy </a:t>
            </a:r>
            <a:r>
              <a:rPr sz="2000" spc="-5" dirty="0">
                <a:latin typeface="Perpetua"/>
                <a:cs typeface="Perpetua"/>
              </a:rPr>
              <a:t>and morphology </a:t>
            </a:r>
            <a:r>
              <a:rPr sz="2000" spc="-15" dirty="0">
                <a:latin typeface="Perpetua"/>
                <a:cs typeface="Perpetua"/>
              </a:rPr>
              <a:t>shows </a:t>
            </a:r>
            <a:r>
              <a:rPr sz="2000" spc="-5" dirty="0">
                <a:latin typeface="Perpetua"/>
                <a:cs typeface="Perpetua"/>
              </a:rPr>
              <a:t>similarities and differences  among organisms of </a:t>
            </a:r>
            <a:r>
              <a:rPr sz="2000" spc="-20" dirty="0">
                <a:latin typeface="Perpetua"/>
                <a:cs typeface="Perpetua"/>
              </a:rPr>
              <a:t>today </a:t>
            </a:r>
            <a:r>
              <a:rPr sz="2000" spc="-5" dirty="0">
                <a:latin typeface="Perpetua"/>
                <a:cs typeface="Perpetua"/>
              </a:rPr>
              <a:t>and those that existed years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10" dirty="0">
                <a:latin typeface="Perpetua"/>
                <a:cs typeface="Perpetua"/>
              </a:rPr>
              <a:t>Divergent</a:t>
            </a:r>
            <a:r>
              <a:rPr sz="2000" b="1" spc="-3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evolution:</a:t>
            </a:r>
            <a:endParaRPr sz="2000">
              <a:latin typeface="Perpetua"/>
              <a:cs typeface="Perpetua"/>
            </a:endParaRPr>
          </a:p>
          <a:p>
            <a:pPr marL="286385" marR="358140" indent="-273685">
              <a:lnSpc>
                <a:spcPts val="1920"/>
              </a:lnSpc>
              <a:spcBef>
                <a:spcPts val="59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Whale, bats, </a:t>
            </a:r>
            <a:r>
              <a:rPr sz="2000" spc="0" dirty="0">
                <a:latin typeface="Perpetua"/>
                <a:cs typeface="Perpetua"/>
              </a:rPr>
              <a:t>cheetah </a:t>
            </a:r>
            <a:r>
              <a:rPr sz="2000" spc="-5" dirty="0">
                <a:latin typeface="Perpetua"/>
                <a:cs typeface="Perpetua"/>
              </a:rPr>
              <a:t>and human </a:t>
            </a:r>
            <a:r>
              <a:rPr sz="2000" spc="-10" dirty="0">
                <a:latin typeface="Perpetua"/>
                <a:cs typeface="Perpetua"/>
              </a:rPr>
              <a:t>share </a:t>
            </a:r>
            <a:r>
              <a:rPr sz="2000" spc="-5" dirty="0">
                <a:latin typeface="Perpetua"/>
                <a:cs typeface="Perpetua"/>
              </a:rPr>
              <a:t>similarities </a:t>
            </a:r>
            <a:r>
              <a:rPr sz="2000" dirty="0">
                <a:latin typeface="Perpetua"/>
                <a:cs typeface="Perpetua"/>
              </a:rPr>
              <a:t>in the pattern </a:t>
            </a:r>
            <a:r>
              <a:rPr sz="2000" spc="-5" dirty="0">
                <a:latin typeface="Perpetua"/>
                <a:cs typeface="Perpetua"/>
              </a:rPr>
              <a:t>of bones of  </a:t>
            </a:r>
            <a:r>
              <a:rPr sz="2000" spc="-10" dirty="0">
                <a:latin typeface="Perpetua"/>
                <a:cs typeface="Perpetua"/>
              </a:rPr>
              <a:t>forelimbs.</a:t>
            </a:r>
            <a:endParaRPr sz="2000">
              <a:latin typeface="Perpetua"/>
              <a:cs typeface="Perpetua"/>
            </a:endParaRPr>
          </a:p>
          <a:p>
            <a:pPr marL="286385" marR="83185" indent="-273685">
              <a:lnSpc>
                <a:spcPct val="80000"/>
              </a:lnSpc>
              <a:spcBef>
                <a:spcPts val="61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These </a:t>
            </a:r>
            <a:r>
              <a:rPr sz="2000" spc="-5" dirty="0">
                <a:latin typeface="Perpetua"/>
                <a:cs typeface="Perpetua"/>
              </a:rPr>
              <a:t>forelimbs </a:t>
            </a:r>
            <a:r>
              <a:rPr sz="2000" dirty="0">
                <a:latin typeface="Perpetua"/>
                <a:cs typeface="Perpetua"/>
              </a:rPr>
              <a:t>perform </a:t>
            </a:r>
            <a:r>
              <a:rPr sz="2000" spc="-5" dirty="0">
                <a:latin typeface="Perpetua"/>
                <a:cs typeface="Perpetua"/>
              </a:rPr>
              <a:t>different functions </a:t>
            </a:r>
            <a:r>
              <a:rPr sz="2000" dirty="0">
                <a:latin typeface="Perpetua"/>
                <a:cs typeface="Perpetua"/>
              </a:rPr>
              <a:t>in these </a:t>
            </a:r>
            <a:r>
              <a:rPr sz="2000" spc="-5" dirty="0">
                <a:latin typeface="Perpetua"/>
                <a:cs typeface="Perpetua"/>
              </a:rPr>
              <a:t>animals, </a:t>
            </a:r>
            <a:r>
              <a:rPr sz="2000" spc="-10" dirty="0">
                <a:latin typeface="Perpetua"/>
                <a:cs typeface="Perpetua"/>
              </a:rPr>
              <a:t>they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spc="-5" dirty="0">
                <a:latin typeface="Perpetua"/>
                <a:cs typeface="Perpetua"/>
              </a:rPr>
              <a:t>similar  anatomical structure </a:t>
            </a:r>
            <a:r>
              <a:rPr sz="2000" dirty="0">
                <a:latin typeface="Perpetua"/>
                <a:cs typeface="Perpetua"/>
              </a:rPr>
              <a:t>– </a:t>
            </a:r>
            <a:r>
              <a:rPr sz="2000" spc="-5" dirty="0">
                <a:latin typeface="Perpetua"/>
                <a:cs typeface="Perpetua"/>
              </a:rPr>
              <a:t>all of </a:t>
            </a:r>
            <a:r>
              <a:rPr sz="2000" dirty="0">
                <a:latin typeface="Perpetua"/>
                <a:cs typeface="Perpetua"/>
              </a:rPr>
              <a:t>them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dirty="0">
                <a:latin typeface="Perpetua"/>
                <a:cs typeface="Perpetua"/>
              </a:rPr>
              <a:t>humerus, </a:t>
            </a:r>
            <a:r>
              <a:rPr sz="2000" spc="-10" dirty="0">
                <a:latin typeface="Perpetua"/>
                <a:cs typeface="Perpetua"/>
              </a:rPr>
              <a:t>radius, </a:t>
            </a:r>
            <a:r>
              <a:rPr sz="2000" spc="-5" dirty="0">
                <a:latin typeface="Perpetua"/>
                <a:cs typeface="Perpetua"/>
              </a:rPr>
              <a:t>ulna, </a:t>
            </a:r>
            <a:r>
              <a:rPr sz="2000" dirty="0">
                <a:latin typeface="Perpetua"/>
                <a:cs typeface="Perpetua"/>
              </a:rPr>
              <a:t>carpals,  </a:t>
            </a:r>
            <a:r>
              <a:rPr sz="2000" spc="-5" dirty="0">
                <a:latin typeface="Perpetua"/>
                <a:cs typeface="Perpetua"/>
              </a:rPr>
              <a:t>metacarpals and phalanges </a:t>
            </a:r>
            <a:r>
              <a:rPr sz="2000" dirty="0">
                <a:latin typeface="Perpetua"/>
                <a:cs typeface="Perpetua"/>
              </a:rPr>
              <a:t>in their</a:t>
            </a:r>
            <a:r>
              <a:rPr sz="2000" spc="-8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forelimbs.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Hence </a:t>
            </a:r>
            <a:r>
              <a:rPr sz="2000" dirty="0">
                <a:latin typeface="Perpetua"/>
                <a:cs typeface="Perpetua"/>
              </a:rPr>
              <a:t>in these </a:t>
            </a:r>
            <a:r>
              <a:rPr sz="2000" spc="-5" dirty="0">
                <a:latin typeface="Perpetua"/>
                <a:cs typeface="Perpetua"/>
              </a:rPr>
              <a:t>animals, </a:t>
            </a:r>
            <a:r>
              <a:rPr sz="2000" dirty="0">
                <a:latin typeface="Perpetua"/>
                <a:cs typeface="Perpetua"/>
              </a:rPr>
              <a:t>the same </a:t>
            </a:r>
            <a:r>
              <a:rPr sz="2000" spc="-5" dirty="0">
                <a:latin typeface="Perpetua"/>
                <a:cs typeface="Perpetua"/>
              </a:rPr>
              <a:t>structure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along different</a:t>
            </a:r>
            <a:r>
              <a:rPr sz="2000" spc="-7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directions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due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adaptation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different</a:t>
            </a:r>
            <a:r>
              <a:rPr sz="2000" spc="-15" dirty="0">
                <a:latin typeface="Perpetua"/>
                <a:cs typeface="Perpetua"/>
              </a:rPr>
              <a:t> needs.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This is </a:t>
            </a:r>
            <a:r>
              <a:rPr sz="2000" b="1" spc="-10" dirty="0">
                <a:latin typeface="Perpetua"/>
                <a:cs typeface="Perpetua"/>
              </a:rPr>
              <a:t>divergent evolution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these </a:t>
            </a:r>
            <a:r>
              <a:rPr sz="2000" spc="-5" dirty="0">
                <a:latin typeface="Perpetua"/>
                <a:cs typeface="Perpetua"/>
              </a:rPr>
              <a:t>structures </a:t>
            </a:r>
            <a:r>
              <a:rPr sz="2000" spc="-15" dirty="0">
                <a:latin typeface="Perpetua"/>
                <a:cs typeface="Perpetua"/>
              </a:rPr>
              <a:t>are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homologous.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Homology indicates common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spc="-25" dirty="0">
                <a:latin typeface="Perpetua"/>
                <a:cs typeface="Perpetua"/>
              </a:rPr>
              <a:t>ancestry.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Other </a:t>
            </a:r>
            <a:r>
              <a:rPr sz="2000" spc="-5" dirty="0">
                <a:latin typeface="Perpetua"/>
                <a:cs typeface="Perpetua"/>
              </a:rPr>
              <a:t>examples of homologous organ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dirty="0">
                <a:latin typeface="Perpetua"/>
                <a:cs typeface="Perpetua"/>
              </a:rPr>
              <a:t>vertebrate </a:t>
            </a:r>
            <a:r>
              <a:rPr sz="2000" spc="5" dirty="0">
                <a:latin typeface="Perpetua"/>
                <a:cs typeface="Perpetua"/>
              </a:rPr>
              <a:t>hearts </a:t>
            </a:r>
            <a:r>
              <a:rPr sz="2000" spc="-5" dirty="0">
                <a:latin typeface="Perpetua"/>
                <a:cs typeface="Perpetua"/>
              </a:rPr>
              <a:t>and</a:t>
            </a:r>
            <a:r>
              <a:rPr sz="2000" spc="-7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brains.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5" dirty="0">
                <a:latin typeface="Perpetua"/>
                <a:cs typeface="Perpetua"/>
              </a:rPr>
              <a:t>Thorn </a:t>
            </a:r>
            <a:r>
              <a:rPr sz="2000" b="1" dirty="0">
                <a:latin typeface="Perpetua"/>
                <a:cs typeface="Perpetua"/>
              </a:rPr>
              <a:t>of </a:t>
            </a:r>
            <a:r>
              <a:rPr sz="2000" b="1" i="1" spc="-10" dirty="0">
                <a:latin typeface="Perpetua"/>
                <a:cs typeface="Perpetua"/>
              </a:rPr>
              <a:t>Bougainvillea</a:t>
            </a:r>
            <a:r>
              <a:rPr sz="2000" spc="-10" dirty="0">
                <a:latin typeface="Perpetua"/>
                <a:cs typeface="Perpetua"/>
              </a:rPr>
              <a:t>and </a:t>
            </a:r>
            <a:r>
              <a:rPr sz="2000" b="1" dirty="0">
                <a:latin typeface="Perpetua"/>
                <a:cs typeface="Perpetua"/>
              </a:rPr>
              <a:t>tendrils of </a:t>
            </a:r>
            <a:r>
              <a:rPr sz="2000" b="1" i="1" spc="-5" dirty="0">
                <a:latin typeface="Perpetua"/>
                <a:cs typeface="Perpetua"/>
              </a:rPr>
              <a:t>Cucurbita</a:t>
            </a:r>
            <a:r>
              <a:rPr sz="2000" spc="-5" dirty="0">
                <a:latin typeface="Perpetua"/>
                <a:cs typeface="Perpetua"/>
              </a:rPr>
              <a:t>represent</a:t>
            </a:r>
            <a:r>
              <a:rPr sz="2000" spc="-90" dirty="0">
                <a:latin typeface="Perpetua"/>
                <a:cs typeface="Perpetua"/>
              </a:rPr>
              <a:t> </a:t>
            </a:r>
            <a:r>
              <a:rPr sz="2000" spc="-25" dirty="0">
                <a:latin typeface="Perpetua"/>
                <a:cs typeface="Perpetua"/>
              </a:rPr>
              <a:t>homology.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200"/>
            <a:ext cx="3963102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457200"/>
            <a:ext cx="3657600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9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Convergent</a:t>
            </a:r>
            <a:r>
              <a:rPr spc="-60" dirty="0"/>
              <a:t> </a:t>
            </a:r>
            <a:r>
              <a:rPr spc="-15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359650" cy="4049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Wings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-10" dirty="0">
                <a:latin typeface="Perpetua"/>
                <a:cs typeface="Perpetua"/>
              </a:rPr>
              <a:t>butterfly </a:t>
            </a:r>
            <a:r>
              <a:rPr sz="2600" spc="-5" dirty="0">
                <a:latin typeface="Perpetua"/>
                <a:cs typeface="Perpetua"/>
              </a:rPr>
              <a:t>and of birds look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20" dirty="0">
                <a:latin typeface="Perpetua"/>
                <a:cs typeface="Perpetua"/>
              </a:rPr>
              <a:t>alike.</a:t>
            </a:r>
            <a:endParaRPr sz="2600">
              <a:latin typeface="Perpetua"/>
              <a:cs typeface="Perpetua"/>
            </a:endParaRPr>
          </a:p>
          <a:p>
            <a:pPr marL="286385" marR="93599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They are </a:t>
            </a:r>
            <a:r>
              <a:rPr sz="2600" spc="-15" dirty="0">
                <a:latin typeface="Perpetua"/>
                <a:cs typeface="Perpetua"/>
              </a:rPr>
              <a:t>anatomically </a:t>
            </a:r>
            <a:r>
              <a:rPr sz="2600" spc="-5" dirty="0">
                <a:latin typeface="Perpetua"/>
                <a:cs typeface="Perpetua"/>
              </a:rPr>
              <a:t>similar </a:t>
            </a:r>
            <a:r>
              <a:rPr sz="2600" dirty="0">
                <a:latin typeface="Perpetua"/>
                <a:cs typeface="Perpetua"/>
              </a:rPr>
              <a:t>structure </a:t>
            </a:r>
            <a:r>
              <a:rPr sz="2600" spc="-5" dirty="0">
                <a:latin typeface="Perpetua"/>
                <a:cs typeface="Perpetua"/>
              </a:rPr>
              <a:t>though </a:t>
            </a:r>
            <a:r>
              <a:rPr sz="2600" spc="-10" dirty="0">
                <a:latin typeface="Perpetua"/>
                <a:cs typeface="Perpetua"/>
              </a:rPr>
              <a:t>they  </a:t>
            </a:r>
            <a:r>
              <a:rPr sz="2600" spc="0" dirty="0">
                <a:latin typeface="Perpetua"/>
                <a:cs typeface="Perpetua"/>
              </a:rPr>
              <a:t>perform </a:t>
            </a:r>
            <a:r>
              <a:rPr sz="2600" b="1" spc="-5" dirty="0">
                <a:latin typeface="Perpetua"/>
                <a:cs typeface="Perpetua"/>
              </a:rPr>
              <a:t>similar</a:t>
            </a:r>
            <a:r>
              <a:rPr sz="2600" b="1" spc="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function.</a:t>
            </a:r>
            <a:endParaRPr sz="2600">
              <a:latin typeface="Perpetua"/>
              <a:cs typeface="Perpetua"/>
            </a:endParaRPr>
          </a:p>
          <a:p>
            <a:pPr marL="286385" marR="18542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Hence </a:t>
            </a:r>
            <a:r>
              <a:rPr sz="2600" b="1" spc="-5" dirty="0">
                <a:latin typeface="Perpetua"/>
                <a:cs typeface="Perpetua"/>
              </a:rPr>
              <a:t>analogous </a:t>
            </a:r>
            <a:r>
              <a:rPr sz="2600" dirty="0">
                <a:latin typeface="Perpetua"/>
                <a:cs typeface="Perpetua"/>
              </a:rPr>
              <a:t>structures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result of </a:t>
            </a:r>
            <a:r>
              <a:rPr sz="2600" b="1" spc="-15" dirty="0">
                <a:latin typeface="Perpetua"/>
                <a:cs typeface="Perpetua"/>
              </a:rPr>
              <a:t>convergent  </a:t>
            </a:r>
            <a:r>
              <a:rPr sz="2600" b="1" spc="-10" dirty="0">
                <a:latin typeface="Perpetua"/>
                <a:cs typeface="Perpetua"/>
              </a:rPr>
              <a:t>evolution.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20" dirty="0">
                <a:latin typeface="Perpetua"/>
                <a:cs typeface="Perpetua"/>
              </a:rPr>
              <a:t>Eye </a:t>
            </a:r>
            <a:r>
              <a:rPr sz="2600" b="1" dirty="0">
                <a:latin typeface="Perpetua"/>
                <a:cs typeface="Perpetua"/>
              </a:rPr>
              <a:t>of octopus </a:t>
            </a:r>
            <a:r>
              <a:rPr sz="2600" b="1" spc="-5" dirty="0">
                <a:latin typeface="Perpetua"/>
                <a:cs typeface="Perpetua"/>
              </a:rPr>
              <a:t>and </a:t>
            </a:r>
            <a:r>
              <a:rPr sz="2600" b="1" spc="-35" dirty="0">
                <a:latin typeface="Perpetua"/>
                <a:cs typeface="Perpetua"/>
              </a:rPr>
              <a:t>eye </a:t>
            </a:r>
            <a:r>
              <a:rPr sz="2600" b="1" dirty="0">
                <a:latin typeface="Perpetua"/>
                <a:cs typeface="Perpetua"/>
              </a:rPr>
              <a:t>of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mammals.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Flippers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-20" dirty="0">
                <a:latin typeface="Perpetua"/>
                <a:cs typeface="Perpetua"/>
              </a:rPr>
              <a:t>Penguins </a:t>
            </a:r>
            <a:r>
              <a:rPr sz="2600" b="1" spc="-5" dirty="0">
                <a:latin typeface="Perpetua"/>
                <a:cs typeface="Perpetua"/>
              </a:rPr>
              <a:t>and</a:t>
            </a:r>
            <a:r>
              <a:rPr sz="2600" b="1" spc="1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Dolphins.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25" dirty="0">
                <a:latin typeface="Perpetua"/>
                <a:cs typeface="Perpetua"/>
              </a:rPr>
              <a:t>Sweat </a:t>
            </a:r>
            <a:r>
              <a:rPr sz="2600" b="1" spc="-5" dirty="0">
                <a:latin typeface="Perpetua"/>
                <a:cs typeface="Perpetua"/>
              </a:rPr>
              <a:t>potato (root modification) and potato (stem  modification).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547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Biochemical</a:t>
            </a:r>
            <a:r>
              <a:rPr spc="-60" dirty="0"/>
              <a:t> </a:t>
            </a:r>
            <a:r>
              <a:rPr spc="-10" dirty="0"/>
              <a:t>evidences: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439659" cy="4318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394970" indent="-273685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Similarities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0" dirty="0">
                <a:latin typeface="Perpetua"/>
                <a:cs typeface="Perpetua"/>
              </a:rPr>
              <a:t>proteins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genes performing a </a:t>
            </a:r>
            <a:r>
              <a:rPr sz="2400" spc="-5" dirty="0">
                <a:latin typeface="Perpetua"/>
                <a:cs typeface="Perpetua"/>
              </a:rPr>
              <a:t>given function  among diverse organisms give </a:t>
            </a:r>
            <a:r>
              <a:rPr sz="2400" dirty="0">
                <a:latin typeface="Perpetua"/>
                <a:cs typeface="Perpetua"/>
              </a:rPr>
              <a:t>clues to </a:t>
            </a:r>
            <a:r>
              <a:rPr sz="2400" spc="-5" dirty="0">
                <a:latin typeface="Perpetua"/>
                <a:cs typeface="Perpetua"/>
              </a:rPr>
              <a:t>common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ancestry.</a:t>
            </a:r>
            <a:endParaRPr sz="2400">
              <a:latin typeface="Perpetua"/>
              <a:cs typeface="Perpetua"/>
            </a:endParaRPr>
          </a:p>
          <a:p>
            <a:pPr marL="353695" indent="-340995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Perpetua"/>
                <a:cs typeface="Perpetua"/>
              </a:rPr>
              <a:t>Embryological </a:t>
            </a:r>
            <a:r>
              <a:rPr sz="2400" b="1" spc="0" dirty="0">
                <a:latin typeface="Perpetua"/>
                <a:cs typeface="Perpetua"/>
              </a:rPr>
              <a:t>support </a:t>
            </a:r>
            <a:r>
              <a:rPr sz="2400" b="1" dirty="0">
                <a:latin typeface="Perpetua"/>
                <a:cs typeface="Perpetua"/>
              </a:rPr>
              <a:t>for</a:t>
            </a:r>
            <a:r>
              <a:rPr sz="2400" b="1" spc="-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evolution:</a:t>
            </a:r>
            <a:endParaRPr sz="2400">
              <a:latin typeface="Perpetua"/>
              <a:cs typeface="Perpetua"/>
            </a:endParaRPr>
          </a:p>
          <a:p>
            <a:pPr marL="286385" marR="180975" indent="-273685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Proposed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b="1" spc="5" dirty="0">
                <a:latin typeface="Perpetua"/>
                <a:cs typeface="Perpetua"/>
              </a:rPr>
              <a:t>Ernst </a:t>
            </a:r>
            <a:r>
              <a:rPr sz="2400" b="1" spc="-10" dirty="0">
                <a:latin typeface="Perpetua"/>
                <a:cs typeface="Perpetua"/>
              </a:rPr>
              <a:t>Heckel </a:t>
            </a:r>
            <a:r>
              <a:rPr sz="2400" dirty="0">
                <a:latin typeface="Perpetua"/>
                <a:cs typeface="Perpetua"/>
              </a:rPr>
              <a:t>based </a:t>
            </a:r>
            <a:r>
              <a:rPr sz="2400" spc="-5" dirty="0">
                <a:latin typeface="Perpetua"/>
                <a:cs typeface="Perpetua"/>
              </a:rPr>
              <a:t>upon </a:t>
            </a:r>
            <a:r>
              <a:rPr sz="2400" dirty="0">
                <a:latin typeface="Perpetua"/>
                <a:cs typeface="Perpetua"/>
              </a:rPr>
              <a:t>observation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5" dirty="0">
                <a:latin typeface="Perpetua"/>
                <a:cs typeface="Perpetua"/>
              </a:rPr>
              <a:t>certain  </a:t>
            </a:r>
            <a:r>
              <a:rPr sz="2400" spc="-10" dirty="0">
                <a:latin typeface="Perpetua"/>
                <a:cs typeface="Perpetua"/>
              </a:rPr>
              <a:t>features </a:t>
            </a:r>
            <a:r>
              <a:rPr sz="2400" dirty="0">
                <a:latin typeface="Perpetua"/>
                <a:cs typeface="Perpetua"/>
              </a:rPr>
              <a:t>during </a:t>
            </a:r>
            <a:r>
              <a:rPr sz="2400" spc="-5" dirty="0">
                <a:latin typeface="Perpetua"/>
                <a:cs typeface="Perpetua"/>
              </a:rPr>
              <a:t>embryonic </a:t>
            </a:r>
            <a:r>
              <a:rPr sz="2400" dirty="0">
                <a:latin typeface="Perpetua"/>
                <a:cs typeface="Perpetua"/>
              </a:rPr>
              <a:t>stage </a:t>
            </a:r>
            <a:r>
              <a:rPr sz="2400" spc="-5" dirty="0">
                <a:latin typeface="Perpetua"/>
                <a:cs typeface="Perpetua"/>
              </a:rPr>
              <a:t>common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all vertebrates </a:t>
            </a:r>
            <a:r>
              <a:rPr sz="2400" spc="-10" dirty="0">
                <a:latin typeface="Perpetua"/>
                <a:cs typeface="Perpetua"/>
              </a:rPr>
              <a:t>that  are </a:t>
            </a:r>
            <a:r>
              <a:rPr sz="2400" spc="-5" dirty="0">
                <a:latin typeface="Perpetua"/>
                <a:cs typeface="Perpetua"/>
              </a:rPr>
              <a:t>absent in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adult.</a:t>
            </a:r>
            <a:endParaRPr sz="2400">
              <a:latin typeface="Perpetua"/>
              <a:cs typeface="Perpetua"/>
            </a:endParaRPr>
          </a:p>
          <a:p>
            <a:pPr marL="286385" marR="5080" indent="-273685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embryos of all vertebrates </a:t>
            </a:r>
            <a:r>
              <a:rPr sz="2400" dirty="0">
                <a:latin typeface="Perpetua"/>
                <a:cs typeface="Perpetua"/>
              </a:rPr>
              <a:t>including </a:t>
            </a:r>
            <a:r>
              <a:rPr sz="2400" spc="-5" dirty="0">
                <a:latin typeface="Perpetua"/>
                <a:cs typeface="Perpetua"/>
              </a:rPr>
              <a:t>human </a:t>
            </a:r>
            <a:r>
              <a:rPr sz="2400" spc="-15" dirty="0">
                <a:latin typeface="Perpetua"/>
                <a:cs typeface="Perpetua"/>
              </a:rPr>
              <a:t>develop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35" dirty="0">
                <a:latin typeface="Perpetua"/>
                <a:cs typeface="Perpetua"/>
              </a:rPr>
              <a:t>row </a:t>
            </a:r>
            <a:r>
              <a:rPr sz="2400" spc="-5" dirty="0">
                <a:latin typeface="Perpetua"/>
                <a:cs typeface="Perpetua"/>
              </a:rPr>
              <a:t>of  vestigial </a:t>
            </a:r>
            <a:r>
              <a:rPr sz="2400" spc="0" dirty="0">
                <a:latin typeface="Perpetua"/>
                <a:cs typeface="Perpetua"/>
              </a:rPr>
              <a:t>gill </a:t>
            </a:r>
            <a:r>
              <a:rPr sz="2400" spc="-5" dirty="0">
                <a:latin typeface="Perpetua"/>
                <a:cs typeface="Perpetua"/>
              </a:rPr>
              <a:t>slits </a:t>
            </a:r>
            <a:r>
              <a:rPr sz="2400" dirty="0">
                <a:latin typeface="Perpetua"/>
                <a:cs typeface="Perpetua"/>
              </a:rPr>
              <a:t>just behind the head </a:t>
            </a:r>
            <a:r>
              <a:rPr sz="2400" spc="-15" dirty="0">
                <a:latin typeface="Perpetua"/>
                <a:cs typeface="Perpetua"/>
              </a:rPr>
              <a:t>but </a:t>
            </a:r>
            <a:r>
              <a:rPr sz="2400" spc="-5" dirty="0">
                <a:latin typeface="Perpetua"/>
                <a:cs typeface="Perpetua"/>
              </a:rPr>
              <a:t>it is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5" dirty="0">
                <a:latin typeface="Perpetua"/>
                <a:cs typeface="Perpetua"/>
              </a:rPr>
              <a:t>functional organ  </a:t>
            </a:r>
            <a:r>
              <a:rPr sz="2400" spc="-15" dirty="0">
                <a:latin typeface="Perpetua"/>
                <a:cs typeface="Perpetua"/>
              </a:rPr>
              <a:t>only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dirty="0">
                <a:latin typeface="Perpetua"/>
                <a:cs typeface="Perpetua"/>
              </a:rPr>
              <a:t>fish </a:t>
            </a:r>
            <a:r>
              <a:rPr sz="2400" spc="-5" dirty="0">
                <a:latin typeface="Perpetua"/>
                <a:cs typeface="Perpetua"/>
              </a:rPr>
              <a:t>and not </a:t>
            </a:r>
            <a:r>
              <a:rPr sz="2400" dirty="0">
                <a:latin typeface="Perpetua"/>
                <a:cs typeface="Perpetua"/>
              </a:rPr>
              <a:t>found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5" dirty="0">
                <a:latin typeface="Perpetua"/>
                <a:cs typeface="Perpetua"/>
              </a:rPr>
              <a:t>any </a:t>
            </a:r>
            <a:r>
              <a:rPr sz="2400" spc="-5" dirty="0">
                <a:latin typeface="Perpetua"/>
                <a:cs typeface="Perpetua"/>
              </a:rPr>
              <a:t>other adult</a:t>
            </a:r>
            <a:r>
              <a:rPr sz="2400" spc="-9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vertebrates.</a:t>
            </a:r>
            <a:endParaRPr sz="2400">
              <a:latin typeface="Perpetua"/>
              <a:cs typeface="Perpetua"/>
            </a:endParaRPr>
          </a:p>
          <a:p>
            <a:pPr marL="286385" marR="176530" indent="-273685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is </a:t>
            </a:r>
            <a:r>
              <a:rPr sz="2400" b="1" spc="-15" dirty="0">
                <a:latin typeface="Perpetua"/>
                <a:cs typeface="Perpetua"/>
              </a:rPr>
              <a:t>disproved </a:t>
            </a:r>
            <a:r>
              <a:rPr sz="2400" spc="-5" dirty="0">
                <a:latin typeface="Perpetua"/>
                <a:cs typeface="Perpetua"/>
              </a:rPr>
              <a:t>on careful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dirty="0">
                <a:latin typeface="Perpetua"/>
                <a:cs typeface="Perpetua"/>
              </a:rPr>
              <a:t>performed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b="1" dirty="0">
                <a:latin typeface="Perpetua"/>
                <a:cs typeface="Perpetua"/>
              </a:rPr>
              <a:t>Karl </a:t>
            </a:r>
            <a:r>
              <a:rPr sz="2400" b="1" spc="5" dirty="0">
                <a:latin typeface="Perpetua"/>
                <a:cs typeface="Perpetua"/>
              </a:rPr>
              <a:t>Ernst  </a:t>
            </a:r>
            <a:r>
              <a:rPr sz="2400" b="1" spc="-20" dirty="0">
                <a:latin typeface="Perpetua"/>
                <a:cs typeface="Perpetua"/>
              </a:rPr>
              <a:t>von </a:t>
            </a:r>
            <a:r>
              <a:rPr sz="2400" b="1" spc="-5" dirty="0">
                <a:latin typeface="Perpetua"/>
                <a:cs typeface="Perpetua"/>
              </a:rPr>
              <a:t>Baer</a:t>
            </a:r>
            <a:r>
              <a:rPr sz="2400" spc="-5" dirty="0">
                <a:latin typeface="Perpetua"/>
                <a:cs typeface="Perpetua"/>
              </a:rPr>
              <a:t>. </a:t>
            </a:r>
            <a:r>
              <a:rPr sz="2400" dirty="0">
                <a:latin typeface="Perpetua"/>
                <a:cs typeface="Perpetua"/>
              </a:rPr>
              <a:t>He </a:t>
            </a:r>
            <a:r>
              <a:rPr sz="2400" spc="-5" dirty="0">
                <a:latin typeface="Perpetua"/>
                <a:cs typeface="Perpetua"/>
              </a:rPr>
              <a:t>noted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embryos </a:t>
            </a:r>
            <a:r>
              <a:rPr sz="2400" spc="-20" dirty="0">
                <a:latin typeface="Perpetua"/>
                <a:cs typeface="Perpetua"/>
              </a:rPr>
              <a:t>never </a:t>
            </a:r>
            <a:r>
              <a:rPr sz="2400" spc="-5" dirty="0">
                <a:latin typeface="Perpetua"/>
                <a:cs typeface="Perpetua"/>
              </a:rPr>
              <a:t>pass through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adult  stages of other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animals.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580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Evolution </a:t>
            </a:r>
            <a:r>
              <a:rPr spc="-30" dirty="0"/>
              <a:t>by </a:t>
            </a:r>
            <a:r>
              <a:rPr spc="-5" dirty="0"/>
              <a:t>natural</a:t>
            </a:r>
            <a:r>
              <a:rPr spc="-10" dirty="0"/>
              <a:t> </a:t>
            </a:r>
            <a:r>
              <a:rPr spc="-5" dirty="0"/>
              <a:t>selection: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4"/>
            <a:ext cx="7695565" cy="2715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965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Based </a:t>
            </a:r>
            <a:r>
              <a:rPr sz="2600" spc="-5" dirty="0">
                <a:latin typeface="Perpetua"/>
                <a:cs typeface="Perpetua"/>
              </a:rPr>
              <a:t>on </a:t>
            </a:r>
            <a:r>
              <a:rPr sz="2600" dirty="0">
                <a:latin typeface="Perpetua"/>
                <a:cs typeface="Perpetua"/>
              </a:rPr>
              <a:t>observation </a:t>
            </a:r>
            <a:r>
              <a:rPr sz="2600" spc="-5" dirty="0">
                <a:latin typeface="Perpetua"/>
                <a:cs typeface="Perpetua"/>
              </a:rPr>
              <a:t>of moth population in </a:t>
            </a:r>
            <a:r>
              <a:rPr sz="2600" dirty="0">
                <a:latin typeface="Perpetua"/>
                <a:cs typeface="Perpetua"/>
              </a:rPr>
              <a:t>England </a:t>
            </a:r>
            <a:r>
              <a:rPr sz="2600" spc="-5" dirty="0">
                <a:latin typeface="Perpetua"/>
                <a:cs typeface="Perpetua"/>
              </a:rPr>
              <a:t>made</a:t>
            </a:r>
            <a:r>
              <a:rPr sz="2600" spc="-8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in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10" dirty="0">
                <a:latin typeface="Perpetua"/>
                <a:cs typeface="Perpetua"/>
              </a:rPr>
              <a:t>1850.</a:t>
            </a:r>
            <a:endParaRPr sz="2600">
              <a:latin typeface="Perpetua"/>
              <a:cs typeface="Perpetua"/>
            </a:endParaRPr>
          </a:p>
          <a:p>
            <a:pPr marL="287020" marR="33655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Before industrialization </a:t>
            </a:r>
            <a:r>
              <a:rPr sz="2600" dirty="0">
                <a:latin typeface="Perpetua"/>
                <a:cs typeface="Perpetua"/>
              </a:rPr>
              <a:t>set </a:t>
            </a:r>
            <a:r>
              <a:rPr sz="2600" spc="-5" dirty="0">
                <a:latin typeface="Perpetua"/>
                <a:cs typeface="Perpetua"/>
              </a:rPr>
              <a:t>in, it </a:t>
            </a:r>
            <a:r>
              <a:rPr sz="2600" spc="-10" dirty="0">
                <a:latin typeface="Perpetua"/>
                <a:cs typeface="Perpetua"/>
              </a:rPr>
              <a:t>was </a:t>
            </a:r>
            <a:r>
              <a:rPr sz="2600" dirty="0">
                <a:latin typeface="Perpetua"/>
                <a:cs typeface="Perpetua"/>
              </a:rPr>
              <a:t>observed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5" dirty="0">
                <a:latin typeface="Perpetua"/>
                <a:cs typeface="Perpetua"/>
              </a:rPr>
              <a:t>there </a:t>
            </a:r>
            <a:r>
              <a:rPr sz="2600" spc="-30" dirty="0">
                <a:latin typeface="Perpetua"/>
                <a:cs typeface="Perpetua"/>
              </a:rPr>
              <a:t>were 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white-winged </a:t>
            </a:r>
            <a:r>
              <a:rPr sz="2600" spc="-5" dirty="0">
                <a:latin typeface="Perpetua"/>
                <a:cs typeface="Perpetua"/>
              </a:rPr>
              <a:t>moths on </a:t>
            </a:r>
            <a:r>
              <a:rPr sz="2600" spc="-10" dirty="0">
                <a:latin typeface="Perpetua"/>
                <a:cs typeface="Perpetua"/>
              </a:rPr>
              <a:t>trees </a:t>
            </a:r>
            <a:r>
              <a:rPr sz="2600" dirty="0">
                <a:latin typeface="Perpetua"/>
                <a:cs typeface="Perpetua"/>
              </a:rPr>
              <a:t>than dark-winged </a:t>
            </a:r>
            <a:r>
              <a:rPr sz="2600" spc="-5" dirty="0">
                <a:latin typeface="Perpetua"/>
                <a:cs typeface="Perpetua"/>
              </a:rPr>
              <a:t>or  melanised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moths.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After industrialization </a:t>
            </a:r>
            <a:r>
              <a:rPr sz="2600" spc="-15" dirty="0">
                <a:latin typeface="Perpetua"/>
                <a:cs typeface="Perpetua"/>
              </a:rPr>
              <a:t>i.e. </a:t>
            </a:r>
            <a:r>
              <a:rPr sz="2600" spc="-5" dirty="0">
                <a:latin typeface="Perpetua"/>
                <a:cs typeface="Perpetua"/>
              </a:rPr>
              <a:t>1920 </a:t>
            </a:r>
            <a:r>
              <a:rPr sz="2600" spc="-10" dirty="0">
                <a:latin typeface="Perpetua"/>
                <a:cs typeface="Perpetua"/>
              </a:rPr>
              <a:t>there </a:t>
            </a:r>
            <a:r>
              <a:rPr sz="2600" spc="-30" dirty="0">
                <a:latin typeface="Perpetua"/>
                <a:cs typeface="Perpetua"/>
              </a:rPr>
              <a:t>were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dark-winged  </a:t>
            </a:r>
            <a:r>
              <a:rPr sz="2600" spc="-5" dirty="0">
                <a:latin typeface="Perpetua"/>
                <a:cs typeface="Perpetua"/>
              </a:rPr>
              <a:t>moths in </a:t>
            </a:r>
            <a:r>
              <a:rPr sz="2600" dirty="0">
                <a:latin typeface="Perpetua"/>
                <a:cs typeface="Perpetua"/>
              </a:rPr>
              <a:t>the same </a:t>
            </a:r>
            <a:r>
              <a:rPr sz="2600" spc="-10" dirty="0">
                <a:latin typeface="Perpetua"/>
                <a:cs typeface="Perpetua"/>
              </a:rPr>
              <a:t>area </a:t>
            </a:r>
            <a:r>
              <a:rPr sz="2600" spc="-15" dirty="0">
                <a:latin typeface="Perpetua"/>
                <a:cs typeface="Perpetua"/>
              </a:rPr>
              <a:t>i.e. </a:t>
            </a:r>
            <a:r>
              <a:rPr sz="2600" dirty="0">
                <a:latin typeface="Perpetua"/>
                <a:cs typeface="Perpetua"/>
              </a:rPr>
              <a:t>the proportion </a:t>
            </a:r>
            <a:r>
              <a:rPr sz="2600" spc="-10" dirty="0">
                <a:latin typeface="Perpetua"/>
                <a:cs typeface="Perpetua"/>
              </a:rPr>
              <a:t>was</a:t>
            </a:r>
            <a:r>
              <a:rPr sz="2600" spc="-11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reversed.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648200"/>
            <a:ext cx="7315200" cy="203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64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Evolution </a:t>
            </a:r>
            <a:r>
              <a:rPr spc="-30" dirty="0"/>
              <a:t>by </a:t>
            </a:r>
            <a:r>
              <a:rPr spc="-5" dirty="0"/>
              <a:t>anthropogenic</a:t>
            </a:r>
            <a:r>
              <a:rPr spc="-35" dirty="0"/>
              <a:t> </a:t>
            </a:r>
            <a:r>
              <a:rPr spc="-5" dirty="0"/>
              <a:t>action: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420609" cy="42945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3685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Excess use of </a:t>
            </a:r>
            <a:r>
              <a:rPr sz="2600" dirty="0">
                <a:latin typeface="Perpetua"/>
                <a:cs typeface="Perpetua"/>
              </a:rPr>
              <a:t>herbicides, </a:t>
            </a:r>
            <a:r>
              <a:rPr sz="2600" spc="-5" dirty="0">
                <a:latin typeface="Perpetua"/>
                <a:cs typeface="Perpetua"/>
              </a:rPr>
              <a:t>pesticides </a:t>
            </a:r>
            <a:r>
              <a:rPr sz="2600" spc="-10" dirty="0">
                <a:latin typeface="Perpetua"/>
                <a:cs typeface="Perpetua"/>
              </a:rPr>
              <a:t>etc., </a:t>
            </a:r>
            <a:r>
              <a:rPr sz="2600" dirty="0">
                <a:latin typeface="Perpetua"/>
                <a:cs typeface="Perpetua"/>
              </a:rPr>
              <a:t>has </a:t>
            </a:r>
            <a:r>
              <a:rPr sz="2600" spc="-20" dirty="0">
                <a:latin typeface="Perpetua"/>
                <a:cs typeface="Perpetua"/>
              </a:rPr>
              <a:t>only </a:t>
            </a:r>
            <a:r>
              <a:rPr sz="2600" spc="-5" dirty="0">
                <a:latin typeface="Perpetua"/>
                <a:cs typeface="Perpetua"/>
              </a:rPr>
              <a:t>resulted</a:t>
            </a:r>
            <a:r>
              <a:rPr sz="2600" spc="-23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in  </a:t>
            </a:r>
            <a:r>
              <a:rPr sz="2600" dirty="0">
                <a:latin typeface="Perpetua"/>
                <a:cs typeface="Perpetua"/>
              </a:rPr>
              <a:t>selection </a:t>
            </a:r>
            <a:r>
              <a:rPr sz="2600" spc="-5" dirty="0">
                <a:latin typeface="Perpetua"/>
                <a:cs typeface="Perpetua"/>
              </a:rPr>
              <a:t>of resistant varieties in </a:t>
            </a:r>
            <a:r>
              <a:rPr sz="2600" dirty="0">
                <a:latin typeface="Perpetua"/>
                <a:cs typeface="Perpetua"/>
              </a:rPr>
              <a:t>a much </a:t>
            </a:r>
            <a:r>
              <a:rPr sz="2600" spc="-5" dirty="0">
                <a:latin typeface="Perpetua"/>
                <a:cs typeface="Perpetua"/>
              </a:rPr>
              <a:t>lesser time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scale.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ts val="2965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This </a:t>
            </a:r>
            <a:r>
              <a:rPr sz="2600" spc="-5" dirty="0">
                <a:latin typeface="Perpetua"/>
                <a:cs typeface="Perpetua"/>
              </a:rPr>
              <a:t>is also </a:t>
            </a:r>
            <a:r>
              <a:rPr sz="2600" spc="5" dirty="0">
                <a:latin typeface="Perpetua"/>
                <a:cs typeface="Perpetua"/>
              </a:rPr>
              <a:t>true </a:t>
            </a:r>
            <a:r>
              <a:rPr sz="2600" spc="-5" dirty="0">
                <a:latin typeface="Perpetua"/>
                <a:cs typeface="Perpetua"/>
              </a:rPr>
              <a:t>for microbes against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45" dirty="0">
                <a:latin typeface="Perpetua"/>
                <a:cs typeface="Perpetua"/>
              </a:rPr>
              <a:t>we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employ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5" dirty="0">
                <a:latin typeface="Perpetua"/>
                <a:cs typeface="Perpetua"/>
              </a:rPr>
              <a:t>antibiotics or </a:t>
            </a:r>
            <a:r>
              <a:rPr sz="2600" spc="0" dirty="0">
                <a:latin typeface="Perpetua"/>
                <a:cs typeface="Perpetua"/>
              </a:rPr>
              <a:t>drugs </a:t>
            </a:r>
            <a:r>
              <a:rPr sz="2600" spc="-5" dirty="0">
                <a:latin typeface="Perpetua"/>
                <a:cs typeface="Perpetua"/>
              </a:rPr>
              <a:t>against eukaryotic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organisms/cell.</a:t>
            </a:r>
            <a:endParaRPr sz="2600">
              <a:latin typeface="Perpetua"/>
              <a:cs typeface="Perpetua"/>
            </a:endParaRPr>
          </a:p>
          <a:p>
            <a:pPr marL="286385" marR="38100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Hence resistance organisms/cells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appearing in a time  </a:t>
            </a:r>
            <a:r>
              <a:rPr sz="2600" spc="-5" dirty="0">
                <a:latin typeface="Perpetua"/>
                <a:cs typeface="Perpetua"/>
              </a:rPr>
              <a:t>scale of months or </a:t>
            </a:r>
            <a:r>
              <a:rPr sz="2600" dirty="0">
                <a:latin typeface="Perpetua"/>
                <a:cs typeface="Perpetua"/>
              </a:rPr>
              <a:t>years </a:t>
            </a:r>
            <a:r>
              <a:rPr sz="2600" spc="-5" dirty="0">
                <a:latin typeface="Perpetua"/>
                <a:cs typeface="Perpetua"/>
              </a:rPr>
              <a:t>and not in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centuries.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ts val="2965"/>
              </a:lnSpc>
              <a:spcBef>
                <a:spcPts val="25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These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examples of </a:t>
            </a:r>
            <a:r>
              <a:rPr sz="2600" spc="-15" dirty="0">
                <a:latin typeface="Perpetua"/>
                <a:cs typeface="Perpetua"/>
              </a:rPr>
              <a:t>evolution </a:t>
            </a:r>
            <a:r>
              <a:rPr sz="2600" spc="-25" dirty="0">
                <a:latin typeface="Perpetua"/>
                <a:cs typeface="Perpetua"/>
              </a:rPr>
              <a:t>by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anthropogenic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b="1" spc="-5" dirty="0">
                <a:latin typeface="Perpetua"/>
                <a:cs typeface="Perpetua"/>
              </a:rPr>
              <a:t>action</a:t>
            </a:r>
            <a:r>
              <a:rPr sz="2600" spc="-5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marR="270510" indent="-273685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Evolution </a:t>
            </a:r>
            <a:r>
              <a:rPr sz="2600" b="1" dirty="0">
                <a:latin typeface="Perpetua"/>
                <a:cs typeface="Perpetua"/>
              </a:rPr>
              <a:t>is a </a:t>
            </a:r>
            <a:r>
              <a:rPr sz="2600" b="1" spc="-5" dirty="0">
                <a:latin typeface="Perpetua"/>
                <a:cs typeface="Perpetua"/>
              </a:rPr>
              <a:t>stochastic </a:t>
            </a:r>
            <a:r>
              <a:rPr sz="2600" b="1" dirty="0">
                <a:latin typeface="Perpetua"/>
                <a:cs typeface="Perpetua"/>
              </a:rPr>
              <a:t>process based on </a:t>
            </a:r>
            <a:r>
              <a:rPr sz="2600" b="1" spc="-5" dirty="0">
                <a:latin typeface="Perpetua"/>
                <a:cs typeface="Perpetua"/>
              </a:rPr>
              <a:t>chance  </a:t>
            </a:r>
            <a:r>
              <a:rPr sz="2600" b="1" spc="-15" dirty="0">
                <a:latin typeface="Perpetua"/>
                <a:cs typeface="Perpetua"/>
              </a:rPr>
              <a:t>events </a:t>
            </a:r>
            <a:r>
              <a:rPr sz="2600" b="1" dirty="0">
                <a:latin typeface="Perpetua"/>
                <a:cs typeface="Perpetua"/>
              </a:rPr>
              <a:t>in </a:t>
            </a:r>
            <a:r>
              <a:rPr sz="2600" b="1" spc="-10" dirty="0">
                <a:latin typeface="Perpetua"/>
                <a:cs typeface="Perpetua"/>
              </a:rPr>
              <a:t>nature </a:t>
            </a:r>
            <a:r>
              <a:rPr sz="2600" b="1" spc="-5" dirty="0">
                <a:latin typeface="Perpetua"/>
                <a:cs typeface="Perpetua"/>
              </a:rPr>
              <a:t>and chance </a:t>
            </a:r>
            <a:r>
              <a:rPr sz="2600" b="1" spc="-10" dirty="0">
                <a:latin typeface="Perpetua"/>
                <a:cs typeface="Perpetua"/>
              </a:rPr>
              <a:t>mutation </a:t>
            </a:r>
            <a:r>
              <a:rPr sz="2600" b="1" dirty="0">
                <a:latin typeface="Perpetua"/>
                <a:cs typeface="Perpetua"/>
              </a:rPr>
              <a:t>in </a:t>
            </a:r>
            <a:r>
              <a:rPr sz="2600" b="1" spc="-5" dirty="0">
                <a:latin typeface="Perpetua"/>
                <a:cs typeface="Perpetua"/>
              </a:rPr>
              <a:t>the  organisms.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015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65" dirty="0">
                <a:uFill>
                  <a:solidFill>
                    <a:srgbClr val="FF0000"/>
                  </a:solidFill>
                </a:uFill>
              </a:rPr>
              <a:t>WHAT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IS 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ADAPTIVE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RADIATION?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184"/>
            <a:ext cx="7994650" cy="35007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30" dirty="0">
                <a:latin typeface="Perpetua"/>
                <a:cs typeface="Perpetua"/>
              </a:rPr>
              <a:t>Darwin’s</a:t>
            </a:r>
            <a:r>
              <a:rPr sz="2200" b="1" spc="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Finches: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In Galapagos Islands Darwin observed small black birds </a:t>
            </a:r>
            <a:r>
              <a:rPr sz="2200" spc="-10" dirty="0">
                <a:latin typeface="Perpetua"/>
                <a:cs typeface="Perpetua"/>
              </a:rPr>
              <a:t>later </a:t>
            </a:r>
            <a:r>
              <a:rPr sz="2200" spc="-5" dirty="0">
                <a:latin typeface="Perpetua"/>
                <a:cs typeface="Perpetua"/>
              </a:rPr>
              <a:t>called </a:t>
            </a:r>
            <a:r>
              <a:rPr sz="2200" spc="-30" dirty="0">
                <a:latin typeface="Perpetua"/>
                <a:cs typeface="Perpetua"/>
              </a:rPr>
              <a:t>Darwin’s  </a:t>
            </a:r>
            <a:r>
              <a:rPr sz="2200" spc="-10" dirty="0">
                <a:latin typeface="Perpetua"/>
                <a:cs typeface="Perpetua"/>
              </a:rPr>
              <a:t>Finches.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He realized </a:t>
            </a:r>
            <a:r>
              <a:rPr sz="2200" spc="-15" dirty="0">
                <a:latin typeface="Perpetua"/>
                <a:cs typeface="Perpetua"/>
              </a:rPr>
              <a:t>that </a:t>
            </a:r>
            <a:r>
              <a:rPr sz="2200" spc="-10" dirty="0">
                <a:latin typeface="Perpetua"/>
                <a:cs typeface="Perpetua"/>
              </a:rPr>
              <a:t>there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20" dirty="0">
                <a:latin typeface="Perpetua"/>
                <a:cs typeface="Perpetua"/>
              </a:rPr>
              <a:t>many </a:t>
            </a:r>
            <a:r>
              <a:rPr sz="2200" spc="-5" dirty="0">
                <a:latin typeface="Perpetua"/>
                <a:cs typeface="Perpetua"/>
              </a:rPr>
              <a:t>varieties of </a:t>
            </a:r>
            <a:r>
              <a:rPr sz="2200" dirty="0">
                <a:latin typeface="Perpetua"/>
                <a:cs typeface="Perpetua"/>
              </a:rPr>
              <a:t>finches </a:t>
            </a:r>
            <a:r>
              <a:rPr sz="2200" spc="-5" dirty="0">
                <a:latin typeface="Perpetua"/>
                <a:cs typeface="Perpetua"/>
              </a:rPr>
              <a:t>in the same</a:t>
            </a:r>
            <a:r>
              <a:rPr sz="2200" spc="13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island.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All the varieties, he came </a:t>
            </a:r>
            <a:r>
              <a:rPr sz="2200" spc="-10" dirty="0">
                <a:latin typeface="Perpetua"/>
                <a:cs typeface="Perpetua"/>
              </a:rPr>
              <a:t>across,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5" dirty="0">
                <a:latin typeface="Perpetua"/>
                <a:cs typeface="Perpetua"/>
              </a:rPr>
              <a:t>on the island</a:t>
            </a:r>
            <a:r>
              <a:rPr sz="2200" spc="-6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itself.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51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Form the </a:t>
            </a:r>
            <a:r>
              <a:rPr sz="2200" spc="0" dirty="0">
                <a:latin typeface="Perpetua"/>
                <a:cs typeface="Perpetua"/>
              </a:rPr>
              <a:t>original </a:t>
            </a:r>
            <a:r>
              <a:rPr sz="2200" spc="-10" dirty="0">
                <a:latin typeface="Perpetua"/>
                <a:cs typeface="Perpetua"/>
              </a:rPr>
              <a:t>seed-eating features, </a:t>
            </a:r>
            <a:r>
              <a:rPr sz="2200" spc="-20" dirty="0">
                <a:latin typeface="Perpetua"/>
                <a:cs typeface="Perpetua"/>
              </a:rPr>
              <a:t>many </a:t>
            </a:r>
            <a:r>
              <a:rPr sz="2200" spc="-5" dirty="0">
                <a:latin typeface="Perpetua"/>
                <a:cs typeface="Perpetua"/>
              </a:rPr>
              <a:t>other </a:t>
            </a:r>
            <a:r>
              <a:rPr sz="2200" spc="0" dirty="0">
                <a:latin typeface="Perpetua"/>
                <a:cs typeface="Perpetua"/>
              </a:rPr>
              <a:t>forms </a:t>
            </a:r>
            <a:r>
              <a:rPr sz="2200" spc="-5" dirty="0">
                <a:latin typeface="Perpetua"/>
                <a:cs typeface="Perpetua"/>
              </a:rPr>
              <a:t>with </a:t>
            </a:r>
            <a:r>
              <a:rPr sz="2200" spc="-10" dirty="0">
                <a:latin typeface="Perpetua"/>
                <a:cs typeface="Perpetua"/>
              </a:rPr>
              <a:t>altered</a:t>
            </a:r>
            <a:r>
              <a:rPr sz="2200" spc="11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beaks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510"/>
              </a:lnSpc>
            </a:pPr>
            <a:r>
              <a:rPr sz="2200" spc="-20" dirty="0">
                <a:latin typeface="Perpetua"/>
                <a:cs typeface="Perpetua"/>
              </a:rPr>
              <a:t>arose, </a:t>
            </a:r>
            <a:r>
              <a:rPr sz="2200" spc="-10" dirty="0">
                <a:latin typeface="Perpetua"/>
                <a:cs typeface="Perpetua"/>
              </a:rPr>
              <a:t>enabling </a:t>
            </a:r>
            <a:r>
              <a:rPr sz="2200" spc="-5" dirty="0">
                <a:latin typeface="Perpetua"/>
                <a:cs typeface="Perpetua"/>
              </a:rPr>
              <a:t>them to become </a:t>
            </a:r>
            <a:r>
              <a:rPr sz="2200" spc="-10" dirty="0">
                <a:latin typeface="Perpetua"/>
                <a:cs typeface="Perpetua"/>
              </a:rPr>
              <a:t>insectivorous </a:t>
            </a:r>
            <a:r>
              <a:rPr sz="2200" spc="-5" dirty="0">
                <a:latin typeface="Perpetua"/>
                <a:cs typeface="Perpetua"/>
              </a:rPr>
              <a:t>and </a:t>
            </a:r>
            <a:r>
              <a:rPr sz="2200" spc="-10" dirty="0">
                <a:latin typeface="Perpetua"/>
                <a:cs typeface="Perpetua"/>
              </a:rPr>
              <a:t>vegetarian</a:t>
            </a:r>
            <a:r>
              <a:rPr sz="2200" spc="7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finches</a:t>
            </a:r>
            <a:endParaRPr sz="2200">
              <a:latin typeface="Perpetua"/>
              <a:cs typeface="Perpetua"/>
            </a:endParaRPr>
          </a:p>
          <a:p>
            <a:pPr marL="287020" marR="407034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This </a:t>
            </a:r>
            <a:r>
              <a:rPr sz="2200" spc="-10" dirty="0">
                <a:latin typeface="Perpetua"/>
                <a:cs typeface="Perpetua"/>
              </a:rPr>
              <a:t>process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20" dirty="0">
                <a:latin typeface="Perpetua"/>
                <a:cs typeface="Perpetua"/>
              </a:rPr>
              <a:t>evolution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0" dirty="0">
                <a:latin typeface="Perpetua"/>
                <a:cs typeface="Perpetua"/>
              </a:rPr>
              <a:t>different </a:t>
            </a:r>
            <a:r>
              <a:rPr sz="2200" spc="-5" dirty="0">
                <a:latin typeface="Perpetua"/>
                <a:cs typeface="Perpetua"/>
              </a:rPr>
              <a:t>species in a </a:t>
            </a:r>
            <a:r>
              <a:rPr sz="2200" spc="-10" dirty="0">
                <a:latin typeface="Perpetua"/>
                <a:cs typeface="Perpetua"/>
              </a:rPr>
              <a:t>given </a:t>
            </a:r>
            <a:r>
              <a:rPr sz="2200" spc="-5" dirty="0">
                <a:latin typeface="Perpetua"/>
                <a:cs typeface="Perpetua"/>
              </a:rPr>
              <a:t>geographical </a:t>
            </a:r>
            <a:r>
              <a:rPr sz="2200" spc="-10" dirty="0">
                <a:latin typeface="Perpetua"/>
                <a:cs typeface="Perpetua"/>
              </a:rPr>
              <a:t>area  </a:t>
            </a:r>
            <a:r>
              <a:rPr sz="2200" dirty="0">
                <a:latin typeface="Perpetua"/>
                <a:cs typeface="Perpetua"/>
              </a:rPr>
              <a:t>starting </a:t>
            </a:r>
            <a:r>
              <a:rPr sz="2200" spc="-10" dirty="0">
                <a:latin typeface="Perpetua"/>
                <a:cs typeface="Perpetua"/>
              </a:rPr>
              <a:t>from </a:t>
            </a:r>
            <a:r>
              <a:rPr sz="2200" spc="-5" dirty="0">
                <a:latin typeface="Perpetua"/>
                <a:cs typeface="Perpetua"/>
              </a:rPr>
              <a:t>a point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literally </a:t>
            </a:r>
            <a:r>
              <a:rPr sz="2200" spc="-10" dirty="0">
                <a:latin typeface="Perpetua"/>
                <a:cs typeface="Perpetua"/>
              </a:rPr>
              <a:t>radiating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10" dirty="0">
                <a:latin typeface="Perpetua"/>
                <a:cs typeface="Perpetua"/>
              </a:rPr>
              <a:t>other areas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0" dirty="0">
                <a:latin typeface="Perpetua"/>
                <a:cs typeface="Perpetua"/>
              </a:rPr>
              <a:t>geography  </a:t>
            </a:r>
            <a:r>
              <a:rPr sz="2200" spc="-5" dirty="0">
                <a:latin typeface="Perpetua"/>
                <a:cs typeface="Perpetua"/>
              </a:rPr>
              <a:t>(ha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4272" y="4729818"/>
            <a:ext cx="378967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sz="2200" spc="-10" dirty="0">
                <a:latin typeface="Perpetua"/>
                <a:cs typeface="Perpetua"/>
              </a:rPr>
              <a:t>bitats) </a:t>
            </a:r>
            <a:r>
              <a:rPr sz="2200" spc="-5" dirty="0">
                <a:latin typeface="Perpetua"/>
                <a:cs typeface="Perpetua"/>
              </a:rPr>
              <a:t>is called </a:t>
            </a:r>
            <a:r>
              <a:rPr sz="2200" b="1" spc="-20" dirty="0">
                <a:latin typeface="Perpetua"/>
                <a:cs typeface="Perpetua"/>
              </a:rPr>
              <a:t>adaptive</a:t>
            </a:r>
            <a:r>
              <a:rPr sz="2200" b="1" spc="5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radiation.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4876800"/>
            <a:ext cx="6153150" cy="176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1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Australian</a:t>
            </a:r>
            <a:r>
              <a:rPr spc="-85" dirty="0"/>
              <a:t> </a:t>
            </a:r>
            <a:r>
              <a:rPr dirty="0"/>
              <a:t>marsupial: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611109" cy="414210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116205" indent="-273685">
              <a:lnSpc>
                <a:spcPct val="90000"/>
              </a:lnSpc>
              <a:spcBef>
                <a:spcPts val="41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number of </a:t>
            </a:r>
            <a:r>
              <a:rPr sz="2600" dirty="0">
                <a:latin typeface="Perpetua"/>
                <a:cs typeface="Perpetua"/>
              </a:rPr>
              <a:t>marsupials </a:t>
            </a:r>
            <a:r>
              <a:rPr sz="2600" spc="0" dirty="0">
                <a:latin typeface="Perpetua"/>
                <a:cs typeface="Perpetua"/>
              </a:rPr>
              <a:t>each </a:t>
            </a:r>
            <a:r>
              <a:rPr sz="2600" spc="-5" dirty="0">
                <a:latin typeface="Perpetua"/>
                <a:cs typeface="Perpetua"/>
              </a:rPr>
              <a:t>different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other  </a:t>
            </a:r>
            <a:r>
              <a:rPr sz="2600" spc="-25" dirty="0">
                <a:latin typeface="Perpetua"/>
                <a:cs typeface="Perpetua"/>
              </a:rPr>
              <a:t>evolved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spc="-5" dirty="0">
                <a:latin typeface="Perpetua"/>
                <a:cs typeface="Perpetua"/>
              </a:rPr>
              <a:t>an ancestral </a:t>
            </a:r>
            <a:r>
              <a:rPr sz="2600" spc="0" dirty="0">
                <a:latin typeface="Perpetua"/>
                <a:cs typeface="Perpetua"/>
              </a:rPr>
              <a:t>stock. </a:t>
            </a:r>
            <a:r>
              <a:rPr sz="2600" dirty="0">
                <a:latin typeface="Perpetua"/>
                <a:cs typeface="Perpetua"/>
              </a:rPr>
              <a:t>But </a:t>
            </a:r>
            <a:r>
              <a:rPr sz="2600" spc="-5" dirty="0">
                <a:latin typeface="Perpetua"/>
                <a:cs typeface="Perpetua"/>
              </a:rPr>
              <a:t>all </a:t>
            </a:r>
            <a:r>
              <a:rPr sz="2600" dirty="0">
                <a:latin typeface="Perpetua"/>
                <a:cs typeface="Perpetua"/>
              </a:rPr>
              <a:t>within the</a:t>
            </a:r>
            <a:r>
              <a:rPr sz="2600" spc="-27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Australian  </a:t>
            </a:r>
            <a:r>
              <a:rPr sz="2600" spc="-5" dirty="0">
                <a:latin typeface="Perpetua"/>
                <a:cs typeface="Perpetua"/>
              </a:rPr>
              <a:t>island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continent.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When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than </a:t>
            </a:r>
            <a:r>
              <a:rPr sz="2600" spc="-5" dirty="0">
                <a:latin typeface="Perpetua"/>
                <a:cs typeface="Perpetua"/>
              </a:rPr>
              <a:t>one </a:t>
            </a:r>
            <a:r>
              <a:rPr sz="2600" spc="-10" dirty="0">
                <a:latin typeface="Perpetua"/>
                <a:cs typeface="Perpetua"/>
              </a:rPr>
              <a:t>adaptive </a:t>
            </a:r>
            <a:r>
              <a:rPr sz="2600" spc="-5" dirty="0">
                <a:latin typeface="Perpetua"/>
                <a:cs typeface="Perpetua"/>
              </a:rPr>
              <a:t>radiation appeared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35" dirty="0">
                <a:latin typeface="Perpetua"/>
                <a:cs typeface="Perpetua"/>
              </a:rPr>
              <a:t>have  </a:t>
            </a:r>
            <a:r>
              <a:rPr sz="2600" spc="-5" dirty="0">
                <a:latin typeface="Perpetua"/>
                <a:cs typeface="Perpetua"/>
              </a:rPr>
              <a:t>occurred in an </a:t>
            </a:r>
            <a:r>
              <a:rPr sz="2600" spc="-10" dirty="0">
                <a:latin typeface="Perpetua"/>
                <a:cs typeface="Perpetua"/>
              </a:rPr>
              <a:t>isolated </a:t>
            </a:r>
            <a:r>
              <a:rPr sz="2600" spc="-5" dirty="0">
                <a:latin typeface="Perpetua"/>
                <a:cs typeface="Perpetua"/>
              </a:rPr>
              <a:t>geographical </a:t>
            </a:r>
            <a:r>
              <a:rPr sz="2600" spc="-10" dirty="0">
                <a:latin typeface="Perpetua"/>
                <a:cs typeface="Perpetua"/>
              </a:rPr>
              <a:t>area </a:t>
            </a:r>
            <a:r>
              <a:rPr sz="2600" spc="-5" dirty="0">
                <a:latin typeface="Perpetua"/>
                <a:cs typeface="Perpetua"/>
              </a:rPr>
              <a:t>(representing  different habitats), one can call </a:t>
            </a:r>
            <a:r>
              <a:rPr sz="2600" dirty="0">
                <a:latin typeface="Perpetua"/>
                <a:cs typeface="Perpetua"/>
              </a:rPr>
              <a:t>this </a:t>
            </a:r>
            <a:r>
              <a:rPr sz="2600" b="1" spc="-15" dirty="0">
                <a:latin typeface="Perpetua"/>
                <a:cs typeface="Perpetua"/>
              </a:rPr>
              <a:t>convergent</a:t>
            </a:r>
            <a:r>
              <a:rPr sz="2600" b="1" spc="-125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evolution.</a:t>
            </a:r>
            <a:endParaRPr sz="2600">
              <a:latin typeface="Perpetua"/>
              <a:cs typeface="Perpetua"/>
            </a:endParaRPr>
          </a:p>
          <a:p>
            <a:pPr marL="286385" marR="14604" indent="-273685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Placental mammals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spc="-15" dirty="0">
                <a:latin typeface="Perpetua"/>
                <a:cs typeface="Perpetua"/>
              </a:rPr>
              <a:t>Australia </a:t>
            </a:r>
            <a:r>
              <a:rPr sz="2600" spc="-5" dirty="0">
                <a:latin typeface="Perpetua"/>
                <a:cs typeface="Perpetua"/>
              </a:rPr>
              <a:t>also exhibit </a:t>
            </a:r>
            <a:r>
              <a:rPr sz="2600" spc="-10" dirty="0">
                <a:latin typeface="Perpetua"/>
                <a:cs typeface="Perpetua"/>
              </a:rPr>
              <a:t>adaptive  </a:t>
            </a:r>
            <a:r>
              <a:rPr sz="2600" spc="-5" dirty="0">
                <a:latin typeface="Perpetua"/>
                <a:cs typeface="Perpetua"/>
              </a:rPr>
              <a:t>radiation in </a:t>
            </a:r>
            <a:r>
              <a:rPr sz="2600" spc="-15" dirty="0">
                <a:latin typeface="Perpetua"/>
                <a:cs typeface="Perpetua"/>
              </a:rPr>
              <a:t>evolving </a:t>
            </a:r>
            <a:r>
              <a:rPr sz="2600" spc="-5" dirty="0">
                <a:latin typeface="Perpetua"/>
                <a:cs typeface="Perpetua"/>
              </a:rPr>
              <a:t>into varieties of </a:t>
            </a:r>
            <a:r>
              <a:rPr sz="2600" spc="0" dirty="0">
                <a:latin typeface="Perpetua"/>
                <a:cs typeface="Perpetua"/>
              </a:rPr>
              <a:t>such </a:t>
            </a:r>
            <a:r>
              <a:rPr sz="2600" spc="-5" dirty="0">
                <a:latin typeface="Perpetua"/>
                <a:cs typeface="Perpetua"/>
              </a:rPr>
              <a:t>placental mammals  </a:t>
            </a:r>
            <a:r>
              <a:rPr sz="2600" spc="0" dirty="0">
                <a:latin typeface="Perpetua"/>
                <a:cs typeface="Perpetua"/>
              </a:rPr>
              <a:t>each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dirty="0">
                <a:latin typeface="Perpetua"/>
                <a:cs typeface="Perpetua"/>
              </a:rPr>
              <a:t>appears to be ‘similar’ to</a:t>
            </a:r>
            <a:r>
              <a:rPr sz="2600" spc="-39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605"/>
              </a:lnSpc>
            </a:pPr>
            <a:r>
              <a:rPr sz="2600" spc="-5" dirty="0">
                <a:latin typeface="Perpetua"/>
                <a:cs typeface="Perpetua"/>
              </a:rPr>
              <a:t>corresponding </a:t>
            </a:r>
            <a:r>
              <a:rPr sz="2600" b="1" spc="-5" dirty="0">
                <a:latin typeface="Perpetua"/>
                <a:cs typeface="Perpetua"/>
              </a:rPr>
              <a:t>marsupial </a:t>
            </a:r>
            <a:r>
              <a:rPr sz="2600" spc="-60" dirty="0">
                <a:latin typeface="Perpetua"/>
                <a:cs typeface="Perpetua"/>
              </a:rPr>
              <a:t>(e.g. </a:t>
            </a:r>
            <a:r>
              <a:rPr sz="2600" spc="-5" dirty="0">
                <a:latin typeface="Perpetua"/>
                <a:cs typeface="Perpetua"/>
              </a:rPr>
              <a:t>placental </a:t>
            </a:r>
            <a:r>
              <a:rPr sz="2600" spc="-25" dirty="0">
                <a:latin typeface="Perpetua"/>
                <a:cs typeface="Perpetua"/>
              </a:rPr>
              <a:t>wolf </a:t>
            </a:r>
            <a:r>
              <a:rPr sz="2600" spc="-5" dirty="0">
                <a:latin typeface="Perpetua"/>
                <a:cs typeface="Perpetua"/>
              </a:rPr>
              <a:t>and</a:t>
            </a:r>
            <a:r>
              <a:rPr sz="2600" spc="-310" dirty="0">
                <a:latin typeface="Perpetua"/>
                <a:cs typeface="Perpetua"/>
              </a:rPr>
              <a:t> </a:t>
            </a:r>
            <a:r>
              <a:rPr sz="2600" spc="-35" dirty="0">
                <a:latin typeface="Perpetua"/>
                <a:cs typeface="Perpetua"/>
              </a:rPr>
              <a:t>Tasmanian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10" dirty="0">
                <a:latin typeface="Perpetua"/>
                <a:cs typeface="Perpetua"/>
              </a:rPr>
              <a:t>wolf-marsupial).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10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ORIGIN OF</a:t>
            </a:r>
            <a:r>
              <a:rPr spc="-80" dirty="0"/>
              <a:t> </a:t>
            </a:r>
            <a:r>
              <a:rPr spc="-5" dirty="0"/>
              <a:t>LIFE: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50784" cy="422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Stellar distances </a:t>
            </a:r>
            <a:r>
              <a:rPr sz="2400" spc="-10" dirty="0">
                <a:latin typeface="Perpetua"/>
                <a:cs typeface="Perpetua"/>
              </a:rPr>
              <a:t>are measured </a:t>
            </a:r>
            <a:r>
              <a:rPr sz="2400" spc="-5" dirty="0">
                <a:latin typeface="Perpetua"/>
                <a:cs typeface="Perpetua"/>
              </a:rPr>
              <a:t>in light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years.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universe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very </a:t>
            </a:r>
            <a:r>
              <a:rPr sz="2400" spc="-5" dirty="0">
                <a:latin typeface="Perpetua"/>
                <a:cs typeface="Perpetua"/>
              </a:rPr>
              <a:t>old </a:t>
            </a:r>
            <a:r>
              <a:rPr sz="2400" dirty="0">
                <a:latin typeface="Perpetua"/>
                <a:cs typeface="Perpetua"/>
              </a:rPr>
              <a:t>– </a:t>
            </a:r>
            <a:r>
              <a:rPr sz="2400" spc="-5" dirty="0">
                <a:latin typeface="Perpetua"/>
                <a:cs typeface="Perpetua"/>
              </a:rPr>
              <a:t>almost 20 </a:t>
            </a:r>
            <a:r>
              <a:rPr sz="2400" dirty="0">
                <a:latin typeface="Perpetua"/>
                <a:cs typeface="Perpetua"/>
              </a:rPr>
              <a:t>billion </a:t>
            </a:r>
            <a:r>
              <a:rPr sz="2400" spc="-5" dirty="0">
                <a:latin typeface="Perpetua"/>
                <a:cs typeface="Perpetua"/>
              </a:rPr>
              <a:t>years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old.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b="1" spc="-5" dirty="0">
                <a:latin typeface="Perpetua"/>
                <a:cs typeface="Perpetua"/>
              </a:rPr>
              <a:t>Big Bang </a:t>
            </a:r>
            <a:r>
              <a:rPr sz="2400" dirty="0">
                <a:latin typeface="Perpetua"/>
                <a:cs typeface="Perpetua"/>
              </a:rPr>
              <a:t>theory </a:t>
            </a:r>
            <a:r>
              <a:rPr sz="2400" spc="-10" dirty="0">
                <a:latin typeface="Perpetua"/>
                <a:cs typeface="Perpetua"/>
              </a:rPr>
              <a:t>attempts </a:t>
            </a:r>
            <a:r>
              <a:rPr sz="2400" dirty="0">
                <a:latin typeface="Perpetua"/>
                <a:cs typeface="Perpetua"/>
              </a:rPr>
              <a:t>to explain to </a:t>
            </a:r>
            <a:r>
              <a:rPr sz="2400" spc="-5" dirty="0">
                <a:latin typeface="Perpetua"/>
                <a:cs typeface="Perpetua"/>
              </a:rPr>
              <a:t>us the </a:t>
            </a:r>
            <a:r>
              <a:rPr sz="2400" spc="5" dirty="0">
                <a:latin typeface="Perpetua"/>
                <a:cs typeface="Perpetua"/>
              </a:rPr>
              <a:t>origin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of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-10" dirty="0">
                <a:latin typeface="Perpetua"/>
                <a:cs typeface="Perpetua"/>
              </a:rPr>
              <a:t>universe.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The </a:t>
            </a:r>
            <a:r>
              <a:rPr sz="2400" b="1" spc="-5" dirty="0">
                <a:latin typeface="Perpetua"/>
                <a:cs typeface="Perpetua"/>
              </a:rPr>
              <a:t>Big Bang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theory: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A </a:t>
            </a:r>
            <a:r>
              <a:rPr sz="2400" spc="-5" dirty="0">
                <a:latin typeface="Perpetua"/>
                <a:cs typeface="Perpetua"/>
              </a:rPr>
              <a:t>singular </a:t>
            </a:r>
            <a:r>
              <a:rPr sz="2400" dirty="0">
                <a:latin typeface="Perpetua"/>
                <a:cs typeface="Perpetua"/>
              </a:rPr>
              <a:t>huge </a:t>
            </a:r>
            <a:r>
              <a:rPr sz="2400" spc="-5" dirty="0">
                <a:latin typeface="Perpetua"/>
                <a:cs typeface="Perpetua"/>
              </a:rPr>
              <a:t>explosion unimaginable in </a:t>
            </a:r>
            <a:r>
              <a:rPr sz="2400" spc="-10" dirty="0">
                <a:latin typeface="Perpetua"/>
                <a:cs typeface="Perpetua"/>
              </a:rPr>
              <a:t>physical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0" dirty="0">
                <a:latin typeface="Perpetua"/>
                <a:cs typeface="Perpetua"/>
              </a:rPr>
              <a:t>term.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universe </a:t>
            </a:r>
            <a:r>
              <a:rPr sz="2400" dirty="0">
                <a:latin typeface="Perpetua"/>
                <a:cs typeface="Perpetua"/>
              </a:rPr>
              <a:t>expanded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hence the </a:t>
            </a:r>
            <a:r>
              <a:rPr sz="2400" spc="-10" dirty="0">
                <a:latin typeface="Perpetua"/>
                <a:cs typeface="Perpetua"/>
              </a:rPr>
              <a:t>temperature </a:t>
            </a:r>
            <a:r>
              <a:rPr sz="2400" dirty="0">
                <a:latin typeface="Perpetua"/>
                <a:cs typeface="Perpetua"/>
              </a:rPr>
              <a:t>came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down.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Hydrogen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Helium </a:t>
            </a:r>
            <a:r>
              <a:rPr sz="2400" spc="5" dirty="0">
                <a:latin typeface="Perpetua"/>
                <a:cs typeface="Perpetua"/>
              </a:rPr>
              <a:t>formed </a:t>
            </a:r>
            <a:r>
              <a:rPr sz="2400" dirty="0">
                <a:latin typeface="Perpetua"/>
                <a:cs typeface="Perpetua"/>
              </a:rPr>
              <a:t>sometime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45" dirty="0">
                <a:latin typeface="Perpetua"/>
                <a:cs typeface="Perpetua"/>
              </a:rPr>
              <a:t>later.</a:t>
            </a:r>
            <a:endParaRPr sz="2400">
              <a:latin typeface="Perpetua"/>
              <a:cs typeface="Perpetua"/>
            </a:endParaRPr>
          </a:p>
          <a:p>
            <a:pPr marL="286385" marR="64769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gases </a:t>
            </a:r>
            <a:r>
              <a:rPr sz="2400" spc="-5" dirty="0">
                <a:latin typeface="Perpetua"/>
                <a:cs typeface="Perpetua"/>
              </a:rPr>
              <a:t>condensed under </a:t>
            </a:r>
            <a:r>
              <a:rPr sz="2400" spc="-10" dirty="0">
                <a:latin typeface="Perpetua"/>
                <a:cs typeface="Perpetua"/>
              </a:rPr>
              <a:t>gravitation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spc="5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galaxies </a:t>
            </a:r>
            <a:r>
              <a:rPr sz="2400" spc="-5" dirty="0">
                <a:latin typeface="Perpetua"/>
                <a:cs typeface="Perpetua"/>
              </a:rPr>
              <a:t>of 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present </a:t>
            </a:r>
            <a:r>
              <a:rPr sz="2400" spc="-30" dirty="0">
                <a:latin typeface="Perpetua"/>
                <a:cs typeface="Perpetua"/>
              </a:rPr>
              <a:t>day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universe.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the solar </a:t>
            </a:r>
            <a:r>
              <a:rPr sz="2400" dirty="0">
                <a:latin typeface="Perpetua"/>
                <a:cs typeface="Perpetua"/>
              </a:rPr>
              <a:t>system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the Milky </a:t>
            </a:r>
            <a:r>
              <a:rPr sz="2400" spc="-110" dirty="0">
                <a:latin typeface="Perpetua"/>
                <a:cs typeface="Perpetua"/>
              </a:rPr>
              <a:t>Way </a:t>
            </a:r>
            <a:r>
              <a:rPr sz="2400" spc="-35" dirty="0">
                <a:latin typeface="Perpetua"/>
                <a:cs typeface="Perpetua"/>
              </a:rPr>
              <a:t>galaxy, </a:t>
            </a:r>
            <a:r>
              <a:rPr sz="2400" spc="10" dirty="0">
                <a:latin typeface="Perpetua"/>
                <a:cs typeface="Perpetua"/>
              </a:rPr>
              <a:t>earth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spc="-5" dirty="0">
                <a:latin typeface="Perpetua"/>
                <a:cs typeface="Perpetua"/>
              </a:rPr>
              <a:t>supposed</a:t>
            </a:r>
            <a:r>
              <a:rPr sz="2400" spc="-38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</a:t>
            </a:r>
            <a:r>
              <a:rPr sz="2400" spc="5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about 4.5 </a:t>
            </a:r>
            <a:r>
              <a:rPr sz="2400" dirty="0">
                <a:latin typeface="Perpetua"/>
                <a:cs typeface="Perpetua"/>
              </a:rPr>
              <a:t>billion </a:t>
            </a:r>
            <a:r>
              <a:rPr sz="2400" spc="-5" dirty="0">
                <a:latin typeface="Perpetua"/>
                <a:cs typeface="Perpetua"/>
              </a:rPr>
              <a:t>years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0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5257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304800"/>
            <a:ext cx="3571875" cy="600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77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BIOLOGICAL</a:t>
            </a:r>
            <a:r>
              <a:rPr spc="-75" dirty="0"/>
              <a:t> </a:t>
            </a:r>
            <a:r>
              <a:rPr spc="-15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42530" cy="44373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739140" indent="-273685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essence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Darwinian Theory </a:t>
            </a:r>
            <a:r>
              <a:rPr sz="2400" spc="-5" dirty="0">
                <a:latin typeface="Perpetua"/>
                <a:cs typeface="Perpetua"/>
              </a:rPr>
              <a:t>about </a:t>
            </a:r>
            <a:r>
              <a:rPr sz="2400" spc="-15" dirty="0">
                <a:latin typeface="Perpetua"/>
                <a:cs typeface="Perpetua"/>
              </a:rPr>
              <a:t>evolution </a:t>
            </a:r>
            <a:r>
              <a:rPr sz="2400" spc="-5" dirty="0">
                <a:latin typeface="Perpetua"/>
                <a:cs typeface="Perpetua"/>
              </a:rPr>
              <a:t>is</a:t>
            </a:r>
            <a:r>
              <a:rPr sz="2400" spc="-35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natural  </a:t>
            </a:r>
            <a:r>
              <a:rPr sz="2400" dirty="0">
                <a:latin typeface="Perpetua"/>
                <a:cs typeface="Perpetua"/>
              </a:rPr>
              <a:t>selection.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rate </a:t>
            </a:r>
            <a:r>
              <a:rPr sz="2400" spc="-5" dirty="0">
                <a:latin typeface="Perpetua"/>
                <a:cs typeface="Perpetua"/>
              </a:rPr>
              <a:t>of appearance of </a:t>
            </a:r>
            <a:r>
              <a:rPr sz="2400" spc="-15" dirty="0">
                <a:latin typeface="Perpetua"/>
                <a:cs typeface="Perpetua"/>
              </a:rPr>
              <a:t>new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spc="-5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linked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the life </a:t>
            </a:r>
            <a:r>
              <a:rPr sz="2400" dirty="0">
                <a:latin typeface="Perpetua"/>
                <a:cs typeface="Perpetua"/>
              </a:rPr>
              <a:t>cycle </a:t>
            </a:r>
            <a:r>
              <a:rPr sz="2400" spc="-5" dirty="0">
                <a:latin typeface="Perpetua"/>
                <a:cs typeface="Perpetua"/>
              </a:rPr>
              <a:t>or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life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span.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There </a:t>
            </a:r>
            <a:r>
              <a:rPr sz="2400" spc="-10" dirty="0">
                <a:latin typeface="Perpetua"/>
                <a:cs typeface="Perpetua"/>
              </a:rPr>
              <a:t>must </a:t>
            </a:r>
            <a:r>
              <a:rPr sz="2400" dirty="0">
                <a:latin typeface="Perpetua"/>
                <a:cs typeface="Perpetua"/>
              </a:rPr>
              <a:t>be a genetic basis for </a:t>
            </a:r>
            <a:r>
              <a:rPr sz="2400" spc="-5" dirty="0">
                <a:latin typeface="Perpetua"/>
                <a:cs typeface="Perpetua"/>
              </a:rPr>
              <a:t>getting selected and </a:t>
            </a:r>
            <a:r>
              <a:rPr sz="2400" spc="-10" dirty="0">
                <a:latin typeface="Perpetua"/>
                <a:cs typeface="Perpetua"/>
              </a:rPr>
              <a:t>to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evolve.</a:t>
            </a:r>
            <a:endParaRPr sz="2400">
              <a:latin typeface="Perpetua"/>
              <a:cs typeface="Perpetua"/>
            </a:endParaRPr>
          </a:p>
          <a:p>
            <a:pPr marL="286385" marR="50165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Some </a:t>
            </a:r>
            <a:r>
              <a:rPr sz="2400" spc="-5" dirty="0">
                <a:latin typeface="Perpetua"/>
                <a:cs typeface="Perpetua"/>
              </a:rPr>
              <a:t>organisms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better adapted </a:t>
            </a:r>
            <a:r>
              <a:rPr sz="2400" dirty="0">
                <a:latin typeface="Perpetua"/>
                <a:cs typeface="Perpetua"/>
              </a:rPr>
              <a:t>to survive </a:t>
            </a:r>
            <a:r>
              <a:rPr sz="2400" spc="-5" dirty="0">
                <a:latin typeface="Perpetua"/>
                <a:cs typeface="Perpetua"/>
              </a:rPr>
              <a:t>in an otherwise  </a:t>
            </a:r>
            <a:r>
              <a:rPr sz="2400" dirty="0">
                <a:latin typeface="Perpetua"/>
                <a:cs typeface="Perpetua"/>
              </a:rPr>
              <a:t>hostile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environment.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Adaptive </a:t>
            </a:r>
            <a:r>
              <a:rPr sz="2400" spc="-5" dirty="0">
                <a:latin typeface="Perpetua"/>
                <a:cs typeface="Perpetua"/>
              </a:rPr>
              <a:t>ability is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inherited.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It has </a:t>
            </a:r>
            <a:r>
              <a:rPr sz="2400" spc="-5" dirty="0">
                <a:latin typeface="Perpetua"/>
                <a:cs typeface="Perpetua"/>
              </a:rPr>
              <a:t>genetic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basis.</a:t>
            </a:r>
            <a:endParaRPr sz="2400">
              <a:latin typeface="Perpetua"/>
              <a:cs typeface="Perpetua"/>
            </a:endParaRPr>
          </a:p>
          <a:p>
            <a:pPr marL="286385" marR="13970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Fitness </a:t>
            </a:r>
            <a:r>
              <a:rPr sz="2400" dirty="0">
                <a:latin typeface="Perpetua"/>
                <a:cs typeface="Perpetua"/>
              </a:rPr>
              <a:t>is the end </a:t>
            </a:r>
            <a:r>
              <a:rPr sz="2400" spc="-5" dirty="0">
                <a:latin typeface="Perpetua"/>
                <a:cs typeface="Perpetua"/>
              </a:rPr>
              <a:t>result 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ability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adapt and </a:t>
            </a:r>
            <a:r>
              <a:rPr sz="2400" dirty="0">
                <a:latin typeface="Perpetua"/>
                <a:cs typeface="Perpetua"/>
              </a:rPr>
              <a:t>get </a:t>
            </a:r>
            <a:r>
              <a:rPr sz="2400" spc="-5" dirty="0">
                <a:latin typeface="Perpetua"/>
                <a:cs typeface="Perpetua"/>
              </a:rPr>
              <a:t>selected </a:t>
            </a:r>
            <a:r>
              <a:rPr sz="2400" spc="-20" dirty="0">
                <a:latin typeface="Perpetua"/>
                <a:cs typeface="Perpetua"/>
              </a:rPr>
              <a:t>by  </a:t>
            </a:r>
            <a:r>
              <a:rPr sz="2400" spc="-15" dirty="0">
                <a:latin typeface="Perpetua"/>
                <a:cs typeface="Perpetua"/>
              </a:rPr>
              <a:t>nature.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Branching </a:t>
            </a:r>
            <a:r>
              <a:rPr sz="2400" b="1" dirty="0">
                <a:latin typeface="Perpetua"/>
                <a:cs typeface="Perpetua"/>
              </a:rPr>
              <a:t>descent </a:t>
            </a:r>
            <a:r>
              <a:rPr sz="2400" b="1" spc="-5" dirty="0">
                <a:latin typeface="Perpetua"/>
                <a:cs typeface="Perpetua"/>
              </a:rPr>
              <a:t>and natural selection are the </a:t>
            </a:r>
            <a:r>
              <a:rPr sz="2400" b="1" spc="-30" dirty="0">
                <a:latin typeface="Perpetua"/>
                <a:cs typeface="Perpetua"/>
              </a:rPr>
              <a:t>two</a:t>
            </a:r>
            <a:r>
              <a:rPr sz="2400" b="1" spc="-105" dirty="0">
                <a:latin typeface="Perpetua"/>
                <a:cs typeface="Perpetua"/>
              </a:rPr>
              <a:t> </a:t>
            </a:r>
            <a:r>
              <a:rPr sz="2400" b="1" spc="-30" dirty="0">
                <a:latin typeface="Perpetua"/>
                <a:cs typeface="Perpetua"/>
              </a:rPr>
              <a:t>key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b="1" spc="-5" dirty="0">
                <a:latin typeface="Perpetua"/>
                <a:cs typeface="Perpetua"/>
              </a:rPr>
              <a:t>concepts </a:t>
            </a:r>
            <a:r>
              <a:rPr sz="2400" b="1" dirty="0">
                <a:latin typeface="Perpetua"/>
                <a:cs typeface="Perpetua"/>
              </a:rPr>
              <a:t>of </a:t>
            </a:r>
            <a:r>
              <a:rPr sz="2400" b="1" spc="-5" dirty="0">
                <a:latin typeface="Perpetua"/>
                <a:cs typeface="Perpetua"/>
              </a:rPr>
              <a:t>Darwinian </a:t>
            </a:r>
            <a:r>
              <a:rPr sz="2400" b="1" dirty="0">
                <a:latin typeface="Perpetua"/>
                <a:cs typeface="Perpetua"/>
              </a:rPr>
              <a:t>Theory of</a:t>
            </a:r>
            <a:r>
              <a:rPr sz="2400" b="1" spc="-35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Evolution.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Lamark </a:t>
            </a:r>
            <a:r>
              <a:rPr spc="10" dirty="0"/>
              <a:t>theory </a:t>
            </a:r>
            <a:r>
              <a:rPr spc="-5" dirty="0"/>
              <a:t>of </a:t>
            </a:r>
            <a:r>
              <a:rPr spc="-15" dirty="0"/>
              <a:t>evolution: </a:t>
            </a:r>
            <a:r>
              <a:rPr spc="10" dirty="0"/>
              <a:t>(theory</a:t>
            </a:r>
            <a:r>
              <a:rPr spc="-125" dirty="0"/>
              <a:t> </a:t>
            </a:r>
            <a:r>
              <a:rPr spc="-5" dirty="0"/>
              <a:t>of</a:t>
            </a:r>
          </a:p>
          <a:p>
            <a:pPr marL="95885">
              <a:lnSpc>
                <a:spcPct val="100000"/>
              </a:lnSpc>
            </a:pPr>
            <a:r>
              <a:rPr spc="-5" dirty="0"/>
              <a:t>inheritance of acquired</a:t>
            </a:r>
            <a:r>
              <a:rPr spc="-130" dirty="0"/>
              <a:t> </a:t>
            </a:r>
            <a:r>
              <a:rPr spc="-5" dirty="0"/>
              <a:t>characters)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74584" cy="302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034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French </a:t>
            </a:r>
            <a:r>
              <a:rPr sz="2600" spc="-5" dirty="0">
                <a:latin typeface="Perpetua"/>
                <a:cs typeface="Perpetua"/>
              </a:rPr>
              <a:t>Naturalist </a:t>
            </a:r>
            <a:r>
              <a:rPr sz="2600" dirty="0">
                <a:latin typeface="Perpetua"/>
                <a:cs typeface="Perpetua"/>
              </a:rPr>
              <a:t>Lamark had said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15" dirty="0">
                <a:latin typeface="Perpetua"/>
                <a:cs typeface="Perpetua"/>
              </a:rPr>
              <a:t>evolution </a:t>
            </a:r>
            <a:r>
              <a:rPr sz="2600" spc="-5" dirty="0">
                <a:latin typeface="Perpetua"/>
                <a:cs typeface="Perpetua"/>
              </a:rPr>
              <a:t>of life  </a:t>
            </a:r>
            <a:r>
              <a:rPr sz="2600" spc="5" dirty="0">
                <a:latin typeface="Perpetua"/>
                <a:cs typeface="Perpetua"/>
              </a:rPr>
              <a:t>forms </a:t>
            </a:r>
            <a:r>
              <a:rPr sz="2600" dirty="0">
                <a:latin typeface="Perpetua"/>
                <a:cs typeface="Perpetua"/>
              </a:rPr>
              <a:t>had </a:t>
            </a:r>
            <a:r>
              <a:rPr sz="2600" spc="-5" dirty="0">
                <a:latin typeface="Perpetua"/>
                <a:cs typeface="Perpetua"/>
              </a:rPr>
              <a:t>occurred </a:t>
            </a:r>
            <a:r>
              <a:rPr sz="2600" spc="-15" dirty="0">
                <a:latin typeface="Perpetua"/>
                <a:cs typeface="Perpetua"/>
              </a:rPr>
              <a:t>but </a:t>
            </a:r>
            <a:r>
              <a:rPr sz="2600" spc="-5" dirty="0">
                <a:latin typeface="Perpetua"/>
                <a:cs typeface="Perpetua"/>
              </a:rPr>
              <a:t>driven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use and disuse of</a:t>
            </a:r>
            <a:r>
              <a:rPr sz="2600" spc="5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organs.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He </a:t>
            </a:r>
            <a:r>
              <a:rPr sz="2600" spc="-35" dirty="0">
                <a:latin typeface="Perpetua"/>
                <a:cs typeface="Perpetua"/>
              </a:rPr>
              <a:t>gave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example of </a:t>
            </a:r>
            <a:r>
              <a:rPr sz="2600" dirty="0">
                <a:latin typeface="Perpetua"/>
                <a:cs typeface="Perpetua"/>
              </a:rPr>
              <a:t>Giraffes who </a:t>
            </a:r>
            <a:r>
              <a:rPr sz="2600" spc="-5" dirty="0">
                <a:latin typeface="Perpetua"/>
                <a:cs typeface="Perpetua"/>
              </a:rPr>
              <a:t>in an attempt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forage  </a:t>
            </a:r>
            <a:r>
              <a:rPr sz="2600" spc="-25" dirty="0">
                <a:latin typeface="Perpetua"/>
                <a:cs typeface="Perpetua"/>
              </a:rPr>
              <a:t>leaves </a:t>
            </a:r>
            <a:r>
              <a:rPr sz="2600" spc="-5" dirty="0">
                <a:latin typeface="Perpetua"/>
                <a:cs typeface="Perpetua"/>
              </a:rPr>
              <a:t>on </a:t>
            </a:r>
            <a:r>
              <a:rPr sz="2600" dirty="0">
                <a:latin typeface="Perpetua"/>
                <a:cs typeface="Perpetua"/>
              </a:rPr>
              <a:t>tall </a:t>
            </a:r>
            <a:r>
              <a:rPr sz="2600" spc="-10" dirty="0">
                <a:latin typeface="Perpetua"/>
                <a:cs typeface="Perpetua"/>
              </a:rPr>
              <a:t>trees </a:t>
            </a:r>
            <a:r>
              <a:rPr sz="2600" dirty="0">
                <a:latin typeface="Perpetua"/>
                <a:cs typeface="Perpetua"/>
              </a:rPr>
              <a:t>had to </a:t>
            </a:r>
            <a:r>
              <a:rPr sz="2600" spc="-5" dirty="0">
                <a:latin typeface="Perpetua"/>
                <a:cs typeface="Perpetua"/>
              </a:rPr>
              <a:t>adapt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elongation of </a:t>
            </a:r>
            <a:r>
              <a:rPr sz="2600" dirty="0">
                <a:latin typeface="Perpetua"/>
                <a:cs typeface="Perpetua"/>
              </a:rPr>
              <a:t>their </a:t>
            </a:r>
            <a:r>
              <a:rPr sz="2600" spc="-5" dirty="0">
                <a:latin typeface="Perpetua"/>
                <a:cs typeface="Perpetua"/>
              </a:rPr>
              <a:t>necks.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They </a:t>
            </a:r>
            <a:r>
              <a:rPr sz="2600" spc="-5" dirty="0">
                <a:latin typeface="Perpetua"/>
                <a:cs typeface="Perpetua"/>
              </a:rPr>
              <a:t>passed on </a:t>
            </a:r>
            <a:r>
              <a:rPr sz="2600" dirty="0">
                <a:latin typeface="Perpetua"/>
                <a:cs typeface="Perpetua"/>
              </a:rPr>
              <a:t>this </a:t>
            </a:r>
            <a:r>
              <a:rPr sz="2600" spc="-10" dirty="0">
                <a:latin typeface="Perpetua"/>
                <a:cs typeface="Perpetua"/>
              </a:rPr>
              <a:t>acquired </a:t>
            </a:r>
            <a:r>
              <a:rPr sz="2600" dirty="0">
                <a:latin typeface="Perpetua"/>
                <a:cs typeface="Perpetua"/>
              </a:rPr>
              <a:t>character </a:t>
            </a:r>
            <a:r>
              <a:rPr sz="2600" spc="-5" dirty="0">
                <a:latin typeface="Perpetua"/>
                <a:cs typeface="Perpetua"/>
              </a:rPr>
              <a:t>of elongated </a:t>
            </a:r>
            <a:r>
              <a:rPr sz="2600" spc="0" dirty="0">
                <a:latin typeface="Perpetua"/>
                <a:cs typeface="Perpetua"/>
              </a:rPr>
              <a:t>neck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succeeding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generations.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Giraffes, </a:t>
            </a:r>
            <a:r>
              <a:rPr sz="2600" spc="-25" dirty="0">
                <a:latin typeface="Perpetua"/>
                <a:cs typeface="Perpetua"/>
              </a:rPr>
              <a:t>slowly </a:t>
            </a:r>
            <a:r>
              <a:rPr sz="2600" spc="-35" dirty="0">
                <a:latin typeface="Perpetua"/>
                <a:cs typeface="Perpetua"/>
              </a:rPr>
              <a:t>over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dirty="0">
                <a:latin typeface="Perpetua"/>
                <a:cs typeface="Perpetua"/>
              </a:rPr>
              <a:t>years, </a:t>
            </a:r>
            <a:r>
              <a:rPr sz="2600" spc="-5" dirty="0">
                <a:latin typeface="Perpetua"/>
                <a:cs typeface="Perpetua"/>
              </a:rPr>
              <a:t>came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acquire </a:t>
            </a:r>
            <a:r>
              <a:rPr sz="2600" spc="-5" dirty="0">
                <a:latin typeface="Perpetua"/>
                <a:cs typeface="Perpetua"/>
              </a:rPr>
              <a:t>long</a:t>
            </a:r>
            <a:r>
              <a:rPr sz="2600" spc="-16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necks.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555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 OF</a:t>
            </a:r>
            <a:r>
              <a:rPr spc="-60" dirty="0"/>
              <a:t> </a:t>
            </a:r>
            <a:r>
              <a:rPr spc="-15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498080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3685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the </a:t>
            </a:r>
            <a:r>
              <a:rPr sz="2400" spc="5" dirty="0">
                <a:latin typeface="Perpetua"/>
                <a:cs typeface="Perpetua"/>
              </a:rPr>
              <a:t>first </a:t>
            </a:r>
            <a:r>
              <a:rPr sz="2400" spc="-5" dirty="0">
                <a:latin typeface="Perpetua"/>
                <a:cs typeface="Perpetua"/>
              </a:rPr>
              <a:t>decade of </a:t>
            </a:r>
            <a:r>
              <a:rPr sz="2400" spc="-15" dirty="0">
                <a:latin typeface="Perpetua"/>
                <a:cs typeface="Perpetua"/>
              </a:rPr>
              <a:t>twentieth </a:t>
            </a:r>
            <a:r>
              <a:rPr sz="2400" spc="-30" dirty="0">
                <a:latin typeface="Perpetua"/>
                <a:cs typeface="Perpetua"/>
              </a:rPr>
              <a:t>century, </a:t>
            </a:r>
            <a:r>
              <a:rPr sz="2400" b="1" dirty="0">
                <a:latin typeface="Perpetua"/>
                <a:cs typeface="Perpetua"/>
              </a:rPr>
              <a:t>Hugo </a:t>
            </a:r>
            <a:r>
              <a:rPr sz="2400" b="1" spc="0" dirty="0">
                <a:latin typeface="Perpetua"/>
                <a:cs typeface="Perpetua"/>
              </a:rPr>
              <a:t>deVries </a:t>
            </a:r>
            <a:r>
              <a:rPr sz="2400" dirty="0">
                <a:latin typeface="Perpetua"/>
                <a:cs typeface="Perpetua"/>
              </a:rPr>
              <a:t>based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on  </a:t>
            </a:r>
            <a:r>
              <a:rPr sz="2400" dirty="0">
                <a:latin typeface="Perpetua"/>
                <a:cs typeface="Perpetua"/>
              </a:rPr>
              <a:t>his </a:t>
            </a:r>
            <a:r>
              <a:rPr sz="2400" spc="-25" dirty="0">
                <a:latin typeface="Perpetua"/>
                <a:cs typeface="Perpetua"/>
              </a:rPr>
              <a:t>work </a:t>
            </a:r>
            <a:r>
              <a:rPr sz="2400" spc="-5" dirty="0">
                <a:latin typeface="Perpetua"/>
                <a:cs typeface="Perpetua"/>
              </a:rPr>
              <a:t>on </a:t>
            </a:r>
            <a:r>
              <a:rPr sz="2400" b="1" spc="-15" dirty="0">
                <a:latin typeface="Perpetua"/>
                <a:cs typeface="Perpetua"/>
              </a:rPr>
              <a:t>evening </a:t>
            </a:r>
            <a:r>
              <a:rPr sz="2400" b="1" dirty="0">
                <a:latin typeface="Perpetua"/>
                <a:cs typeface="Perpetua"/>
              </a:rPr>
              <a:t>primrose </a:t>
            </a:r>
            <a:r>
              <a:rPr sz="2400" spc="-5" dirty="0">
                <a:latin typeface="Perpetua"/>
                <a:cs typeface="Perpetua"/>
              </a:rPr>
              <a:t>brought </a:t>
            </a:r>
            <a:r>
              <a:rPr sz="2400" spc="5" dirty="0">
                <a:latin typeface="Perpetua"/>
                <a:cs typeface="Perpetua"/>
              </a:rPr>
              <a:t>fourth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idea  </a:t>
            </a:r>
            <a:r>
              <a:rPr sz="2400" spc="-10" dirty="0">
                <a:latin typeface="Perpetua"/>
                <a:cs typeface="Perpetua"/>
              </a:rPr>
              <a:t>of</a:t>
            </a:r>
            <a:r>
              <a:rPr sz="2400" b="1" spc="-10" dirty="0">
                <a:latin typeface="Perpetua"/>
                <a:cs typeface="Perpetua"/>
              </a:rPr>
              <a:t>mutations.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Mutation </a:t>
            </a:r>
            <a:r>
              <a:rPr sz="2400" dirty="0">
                <a:latin typeface="Perpetua"/>
                <a:cs typeface="Perpetua"/>
              </a:rPr>
              <a:t>is the </a:t>
            </a:r>
            <a:r>
              <a:rPr sz="2400" spc="-5" dirty="0">
                <a:latin typeface="Perpetua"/>
                <a:cs typeface="Perpetua"/>
              </a:rPr>
              <a:t>large difference </a:t>
            </a:r>
            <a:r>
              <a:rPr sz="2400" dirty="0">
                <a:latin typeface="Perpetua"/>
                <a:cs typeface="Perpetua"/>
              </a:rPr>
              <a:t>arising </a:t>
            </a:r>
            <a:r>
              <a:rPr sz="2400" spc="-10" dirty="0">
                <a:latin typeface="Perpetua"/>
                <a:cs typeface="Perpetua"/>
              </a:rPr>
              <a:t>suddenly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population.</a:t>
            </a:r>
            <a:endParaRPr sz="2400">
              <a:latin typeface="Perpetua"/>
              <a:cs typeface="Perpetua"/>
            </a:endParaRPr>
          </a:p>
          <a:p>
            <a:pPr marL="286385" marR="211454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30" dirty="0">
                <a:latin typeface="Perpetua"/>
                <a:cs typeface="Perpetua"/>
              </a:rPr>
              <a:t>How </a:t>
            </a:r>
            <a:r>
              <a:rPr sz="2400" b="1" spc="0" dirty="0">
                <a:latin typeface="Perpetua"/>
                <a:cs typeface="Perpetua"/>
              </a:rPr>
              <a:t>deVries </a:t>
            </a:r>
            <a:r>
              <a:rPr sz="2400" b="1" dirty="0">
                <a:latin typeface="Perpetua"/>
                <a:cs typeface="Perpetua"/>
              </a:rPr>
              <a:t>theory of </a:t>
            </a:r>
            <a:r>
              <a:rPr sz="2400" b="1" spc="-10" dirty="0">
                <a:latin typeface="Perpetua"/>
                <a:cs typeface="Perpetua"/>
              </a:rPr>
              <a:t>mutation </a:t>
            </a:r>
            <a:r>
              <a:rPr sz="2400" b="1" dirty="0">
                <a:latin typeface="Perpetua"/>
                <a:cs typeface="Perpetua"/>
              </a:rPr>
              <a:t>differs from </a:t>
            </a:r>
            <a:r>
              <a:rPr sz="2400" b="1" spc="-30" dirty="0">
                <a:latin typeface="Perpetua"/>
                <a:cs typeface="Perpetua"/>
              </a:rPr>
              <a:t>Darwin’s  </a:t>
            </a:r>
            <a:r>
              <a:rPr sz="2400" b="1" dirty="0">
                <a:latin typeface="Perpetua"/>
                <a:cs typeface="Perpetua"/>
              </a:rPr>
              <a:t>theory of </a:t>
            </a:r>
            <a:r>
              <a:rPr sz="2400" b="1" spc="-5" dirty="0">
                <a:latin typeface="Perpetua"/>
                <a:cs typeface="Perpetua"/>
              </a:rPr>
              <a:t>natural</a:t>
            </a:r>
            <a:r>
              <a:rPr sz="2400" b="1" spc="-5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selection?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It is the </a:t>
            </a:r>
            <a:r>
              <a:rPr sz="2400" spc="-10" dirty="0">
                <a:latin typeface="Perpetua"/>
                <a:cs typeface="Perpetua"/>
              </a:rPr>
              <a:t>mutation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dirty="0">
                <a:latin typeface="Perpetua"/>
                <a:cs typeface="Perpetua"/>
              </a:rPr>
              <a:t>causes </a:t>
            </a:r>
            <a:r>
              <a:rPr sz="2400" spc="-15" dirty="0">
                <a:latin typeface="Perpetua"/>
                <a:cs typeface="Perpetua"/>
              </a:rPr>
              <a:t>evolution </a:t>
            </a:r>
            <a:r>
              <a:rPr sz="2400" spc="-5" dirty="0">
                <a:latin typeface="Perpetua"/>
                <a:cs typeface="Perpetua"/>
              </a:rPr>
              <a:t>and not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minor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spc="-5" dirty="0">
                <a:latin typeface="Perpetua"/>
                <a:cs typeface="Perpetua"/>
              </a:rPr>
              <a:t>variations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Darwin </a:t>
            </a:r>
            <a:r>
              <a:rPr sz="2400" spc="-10" dirty="0">
                <a:latin typeface="Perpetua"/>
                <a:cs typeface="Perpetua"/>
              </a:rPr>
              <a:t>talked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about.</a:t>
            </a:r>
            <a:endParaRPr sz="2400">
              <a:latin typeface="Perpetua"/>
              <a:cs typeface="Perpetua"/>
            </a:endParaRPr>
          </a:p>
          <a:p>
            <a:pPr marL="286385" marR="975360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Mutations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random and directionless </a:t>
            </a:r>
            <a:r>
              <a:rPr sz="2400" dirty="0">
                <a:latin typeface="Perpetua"/>
                <a:cs typeface="Perpetua"/>
              </a:rPr>
              <a:t>while </a:t>
            </a:r>
            <a:r>
              <a:rPr sz="2400" spc="-5" dirty="0">
                <a:latin typeface="Perpetua"/>
                <a:cs typeface="Perpetua"/>
              </a:rPr>
              <a:t>Darwinian  variations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small and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directional.</a:t>
            </a:r>
            <a:endParaRPr sz="2400">
              <a:latin typeface="Perpetua"/>
              <a:cs typeface="Perpetua"/>
            </a:endParaRPr>
          </a:p>
          <a:p>
            <a:pPr marL="286385" marR="252095" indent="-273685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Evolution </a:t>
            </a:r>
            <a:r>
              <a:rPr sz="2400" dirty="0">
                <a:latin typeface="Perpetua"/>
                <a:cs typeface="Perpetua"/>
              </a:rPr>
              <a:t>for </a:t>
            </a:r>
            <a:r>
              <a:rPr sz="2400" spc="-5" dirty="0">
                <a:latin typeface="Perpetua"/>
                <a:cs typeface="Perpetua"/>
              </a:rPr>
              <a:t>Darwin </a:t>
            </a:r>
            <a:r>
              <a:rPr sz="2400" spc="-10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gradual </a:t>
            </a:r>
            <a:r>
              <a:rPr sz="2400" spc="-5" dirty="0">
                <a:latin typeface="Perpetua"/>
                <a:cs typeface="Perpetua"/>
              </a:rPr>
              <a:t>while </a:t>
            </a:r>
            <a:r>
              <a:rPr sz="2400" spc="0" dirty="0">
                <a:latin typeface="Perpetua"/>
                <a:cs typeface="Perpetua"/>
              </a:rPr>
              <a:t>deVries </a:t>
            </a:r>
            <a:r>
              <a:rPr sz="2400" spc="-15" dirty="0">
                <a:latin typeface="Perpetua"/>
                <a:cs typeface="Perpetua"/>
              </a:rPr>
              <a:t>believed  </a:t>
            </a:r>
            <a:r>
              <a:rPr sz="2400" spc="-10" dirty="0">
                <a:latin typeface="Perpetua"/>
                <a:cs typeface="Perpetua"/>
              </a:rPr>
              <a:t>mutation </a:t>
            </a:r>
            <a:r>
              <a:rPr sz="2400" dirty="0">
                <a:latin typeface="Perpetua"/>
                <a:cs typeface="Perpetua"/>
              </a:rPr>
              <a:t>caused </a:t>
            </a:r>
            <a:r>
              <a:rPr sz="2400" spc="-5" dirty="0">
                <a:latin typeface="Perpetua"/>
                <a:cs typeface="Perpetua"/>
              </a:rPr>
              <a:t>speciation and </a:t>
            </a:r>
            <a:r>
              <a:rPr sz="2400" dirty="0">
                <a:latin typeface="Perpetua"/>
                <a:cs typeface="Perpetua"/>
              </a:rPr>
              <a:t>hence called </a:t>
            </a:r>
            <a:r>
              <a:rPr sz="2400" spc="-10" dirty="0">
                <a:latin typeface="Perpetua"/>
                <a:cs typeface="Perpetua"/>
              </a:rPr>
              <a:t>it</a:t>
            </a:r>
            <a:r>
              <a:rPr sz="2400" b="1" spc="-10" dirty="0">
                <a:latin typeface="Perpetua"/>
                <a:cs typeface="Perpetua"/>
              </a:rPr>
              <a:t>saltation </a:t>
            </a:r>
            <a:r>
              <a:rPr sz="2400" spc="-5" dirty="0">
                <a:latin typeface="Perpetua"/>
                <a:cs typeface="Perpetua"/>
              </a:rPr>
              <a:t>(single  </a:t>
            </a:r>
            <a:r>
              <a:rPr sz="2400" dirty="0">
                <a:latin typeface="Perpetua"/>
                <a:cs typeface="Perpetua"/>
              </a:rPr>
              <a:t>step </a:t>
            </a:r>
            <a:r>
              <a:rPr sz="2400" spc="-5" dirty="0">
                <a:latin typeface="Perpetua"/>
                <a:cs typeface="Perpetua"/>
              </a:rPr>
              <a:t>large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mutation).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5587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HARDY </a:t>
            </a:r>
            <a:r>
              <a:rPr sz="3200" dirty="0"/>
              <a:t>– </a:t>
            </a:r>
            <a:r>
              <a:rPr sz="3200" spc="-10" dirty="0"/>
              <a:t>WEINBERG</a:t>
            </a:r>
            <a:r>
              <a:rPr sz="3200" spc="-70" dirty="0"/>
              <a:t> </a:t>
            </a:r>
            <a:r>
              <a:rPr sz="3200" spc="-5" dirty="0"/>
              <a:t>PRINCIPLE: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61035" marR="55880" indent="-273685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pc="-5" dirty="0"/>
              <a:t>In </a:t>
            </a:r>
            <a:r>
              <a:rPr dirty="0"/>
              <a:t>a given </a:t>
            </a:r>
            <a:r>
              <a:rPr spc="-10" dirty="0"/>
              <a:t>population </a:t>
            </a:r>
            <a:r>
              <a:rPr spc="-5" dirty="0"/>
              <a:t>one </a:t>
            </a:r>
            <a:r>
              <a:rPr dirty="0"/>
              <a:t>can </a:t>
            </a:r>
            <a:r>
              <a:rPr spc="-5" dirty="0"/>
              <a:t>find </a:t>
            </a:r>
            <a:r>
              <a:rPr spc="-10" dirty="0"/>
              <a:t>out </a:t>
            </a:r>
            <a:r>
              <a:rPr dirty="0"/>
              <a:t>the frequency </a:t>
            </a:r>
            <a:r>
              <a:rPr spc="-5" dirty="0"/>
              <a:t>of occurrence of alleles of  </a:t>
            </a:r>
            <a:r>
              <a:rPr dirty="0"/>
              <a:t>a gene </a:t>
            </a:r>
            <a:r>
              <a:rPr spc="-5" dirty="0"/>
              <a:t>on </a:t>
            </a:r>
            <a:r>
              <a:rPr dirty="0"/>
              <a:t>a</a:t>
            </a:r>
            <a:r>
              <a:rPr spc="-60" dirty="0"/>
              <a:t> </a:t>
            </a:r>
            <a:r>
              <a:rPr spc="-15" dirty="0"/>
              <a:t>locus.</a:t>
            </a:r>
          </a:p>
          <a:p>
            <a:pPr marL="661035" marR="137795" indent="-273685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dirty="0"/>
              <a:t>This frequency is </a:t>
            </a:r>
            <a:r>
              <a:rPr spc="-5" dirty="0"/>
              <a:t>supposed </a:t>
            </a:r>
            <a:r>
              <a:rPr dirty="0"/>
              <a:t>to </a:t>
            </a:r>
            <a:r>
              <a:rPr spc="-5" dirty="0"/>
              <a:t>remain </a:t>
            </a:r>
            <a:r>
              <a:rPr spc="-10" dirty="0"/>
              <a:t>fixed </a:t>
            </a:r>
            <a:r>
              <a:rPr spc="-5" dirty="0"/>
              <a:t>and </a:t>
            </a:r>
            <a:r>
              <a:rPr spc="-20" dirty="0"/>
              <a:t>even </a:t>
            </a:r>
            <a:r>
              <a:rPr spc="-5" dirty="0"/>
              <a:t>remain </a:t>
            </a:r>
            <a:r>
              <a:rPr dirty="0"/>
              <a:t>the same </a:t>
            </a:r>
            <a:r>
              <a:rPr spc="-10" dirty="0"/>
              <a:t>through  generations.</a:t>
            </a:r>
          </a:p>
          <a:p>
            <a:pPr marL="661035" indent="-273685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pc="-20" dirty="0"/>
              <a:t>Hardy-Weinberg </a:t>
            </a:r>
            <a:r>
              <a:rPr spc="-5" dirty="0"/>
              <a:t>principle stated it using </a:t>
            </a:r>
            <a:r>
              <a:rPr dirty="0"/>
              <a:t>algebraic</a:t>
            </a:r>
            <a:r>
              <a:rPr spc="25" dirty="0"/>
              <a:t> </a:t>
            </a:r>
            <a:r>
              <a:rPr spc="-10" dirty="0"/>
              <a:t>equations.</a:t>
            </a:r>
          </a:p>
          <a:p>
            <a:pPr marL="661035" marR="496570" indent="-273685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dirty="0"/>
              <a:t>The </a:t>
            </a:r>
            <a:r>
              <a:rPr spc="-5" dirty="0"/>
              <a:t>principle states </a:t>
            </a:r>
            <a:r>
              <a:rPr spc="-10" dirty="0"/>
              <a:t>that </a:t>
            </a:r>
            <a:r>
              <a:rPr spc="-5" dirty="0"/>
              <a:t>allele frequencies </a:t>
            </a:r>
            <a:r>
              <a:rPr dirty="0"/>
              <a:t>in a </a:t>
            </a:r>
            <a:r>
              <a:rPr spc="-10" dirty="0"/>
              <a:t>population </a:t>
            </a:r>
            <a:r>
              <a:rPr spc="-15" dirty="0"/>
              <a:t>are </a:t>
            </a:r>
            <a:r>
              <a:rPr spc="-10" dirty="0"/>
              <a:t>stable </a:t>
            </a:r>
            <a:r>
              <a:rPr spc="-5" dirty="0"/>
              <a:t>and </a:t>
            </a:r>
            <a:r>
              <a:rPr dirty="0"/>
              <a:t>is  </a:t>
            </a:r>
            <a:r>
              <a:rPr spc="-5" dirty="0"/>
              <a:t>constant </a:t>
            </a:r>
            <a:r>
              <a:rPr spc="-10" dirty="0"/>
              <a:t>from </a:t>
            </a:r>
            <a:r>
              <a:rPr spc="-5" dirty="0"/>
              <a:t>generation </a:t>
            </a:r>
            <a:r>
              <a:rPr dirty="0"/>
              <a:t>to</a:t>
            </a:r>
            <a:r>
              <a:rPr spc="-35" dirty="0"/>
              <a:t> </a:t>
            </a:r>
            <a:r>
              <a:rPr spc="-5" dirty="0"/>
              <a:t>generation.</a:t>
            </a:r>
          </a:p>
          <a:p>
            <a:pPr marL="661035" indent="-273685">
              <a:lnSpc>
                <a:spcPts val="216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dirty="0"/>
              <a:t>The gene </a:t>
            </a:r>
            <a:r>
              <a:rPr spc="-5" dirty="0"/>
              <a:t>pool (total genes and </a:t>
            </a:r>
            <a:r>
              <a:rPr dirty="0"/>
              <a:t>their </a:t>
            </a:r>
            <a:r>
              <a:rPr spc="-5" dirty="0"/>
              <a:t>alleles </a:t>
            </a:r>
            <a:r>
              <a:rPr dirty="0"/>
              <a:t>in a </a:t>
            </a:r>
            <a:r>
              <a:rPr spc="-10" dirty="0"/>
              <a:t>population) </a:t>
            </a:r>
            <a:r>
              <a:rPr spc="-5" dirty="0"/>
              <a:t>remains </a:t>
            </a:r>
            <a:r>
              <a:rPr dirty="0"/>
              <a:t>a</a:t>
            </a:r>
            <a:r>
              <a:rPr spc="-45" dirty="0"/>
              <a:t> </a:t>
            </a:r>
            <a:r>
              <a:rPr spc="-5" dirty="0"/>
              <a:t>constant.</a:t>
            </a:r>
          </a:p>
          <a:p>
            <a:pPr marL="661035">
              <a:lnSpc>
                <a:spcPts val="2160"/>
              </a:lnSpc>
            </a:pPr>
            <a:r>
              <a:rPr spc="-5" dirty="0"/>
              <a:t>This </a:t>
            </a:r>
            <a:r>
              <a:rPr dirty="0"/>
              <a:t>is called </a:t>
            </a:r>
            <a:r>
              <a:rPr b="1" spc="-5" dirty="0">
                <a:latin typeface="Perpetua"/>
                <a:cs typeface="Perpetua"/>
              </a:rPr>
              <a:t>genetic</a:t>
            </a:r>
            <a:r>
              <a:rPr b="1" spc="-45" dirty="0">
                <a:latin typeface="Perpetua"/>
                <a:cs typeface="Perpetua"/>
              </a:rPr>
              <a:t> </a:t>
            </a:r>
            <a:r>
              <a:rPr b="1" dirty="0">
                <a:latin typeface="Perpetua"/>
                <a:cs typeface="Perpetua"/>
              </a:rPr>
              <a:t>equilibrium</a:t>
            </a:r>
            <a:r>
              <a:rPr dirty="0"/>
              <a:t>:</a:t>
            </a:r>
          </a:p>
          <a:p>
            <a:pPr marL="66103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dirty="0"/>
              <a:t>Sum total </a:t>
            </a:r>
            <a:r>
              <a:rPr spc="-5" dirty="0"/>
              <a:t>of all </a:t>
            </a:r>
            <a:r>
              <a:rPr dirty="0"/>
              <a:t>the </a:t>
            </a:r>
            <a:r>
              <a:rPr spc="-5" dirty="0"/>
              <a:t>allelic frequencies </a:t>
            </a:r>
            <a:r>
              <a:rPr dirty="0"/>
              <a:t>is</a:t>
            </a:r>
            <a:r>
              <a:rPr spc="-60" dirty="0"/>
              <a:t> </a:t>
            </a:r>
            <a:r>
              <a:rPr spc="-5" dirty="0"/>
              <a:t>1.</a:t>
            </a:r>
          </a:p>
          <a:p>
            <a:pPr marL="66103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b="1" spc="-5" dirty="0">
                <a:latin typeface="Perpetua"/>
                <a:cs typeface="Perpetua"/>
              </a:rPr>
              <a:t>(p </a:t>
            </a:r>
            <a:r>
              <a:rPr b="1" dirty="0">
                <a:latin typeface="Perpetua"/>
                <a:cs typeface="Perpetua"/>
              </a:rPr>
              <a:t>+ </a:t>
            </a:r>
            <a:r>
              <a:rPr b="1" spc="0" dirty="0">
                <a:latin typeface="Perpetua"/>
                <a:cs typeface="Perpetua"/>
              </a:rPr>
              <a:t>q)</a:t>
            </a:r>
            <a:r>
              <a:rPr sz="1950" b="1" spc="0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= </a:t>
            </a:r>
            <a:r>
              <a:rPr sz="2000" b="1" spc="0" dirty="0">
                <a:latin typeface="Perpetua"/>
                <a:cs typeface="Perpetua"/>
              </a:rPr>
              <a:t>p</a:t>
            </a:r>
            <a:r>
              <a:rPr sz="1950" b="1" spc="0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+ </a:t>
            </a:r>
            <a:r>
              <a:rPr sz="2000" b="1" spc="-5" dirty="0">
                <a:latin typeface="Perpetua"/>
                <a:cs typeface="Perpetua"/>
              </a:rPr>
              <a:t>2pq </a:t>
            </a:r>
            <a:r>
              <a:rPr sz="2000" b="1" dirty="0">
                <a:latin typeface="Perpetua"/>
                <a:cs typeface="Perpetua"/>
              </a:rPr>
              <a:t>+ </a:t>
            </a:r>
            <a:r>
              <a:rPr sz="2000" b="1" spc="5" dirty="0">
                <a:latin typeface="Perpetua"/>
                <a:cs typeface="Perpetua"/>
              </a:rPr>
              <a:t>q</a:t>
            </a:r>
            <a:r>
              <a:rPr sz="1950" b="1" spc="7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=</a:t>
            </a:r>
            <a:r>
              <a:rPr sz="2000" b="1" spc="11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1.</a:t>
            </a:r>
            <a:endParaRPr sz="2000">
              <a:latin typeface="Perpetua"/>
              <a:cs typeface="Perpetua"/>
            </a:endParaRPr>
          </a:p>
          <a:p>
            <a:pPr marL="661035" marR="680720" indent="-273685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dirty="0"/>
              <a:t>When frequency </a:t>
            </a:r>
            <a:r>
              <a:rPr spc="-10" dirty="0"/>
              <a:t>measured, </a:t>
            </a:r>
            <a:r>
              <a:rPr dirty="0"/>
              <a:t>differs </a:t>
            </a:r>
            <a:r>
              <a:rPr spc="-10" dirty="0"/>
              <a:t>from </a:t>
            </a:r>
            <a:r>
              <a:rPr dirty="0"/>
              <a:t>expected </a:t>
            </a:r>
            <a:r>
              <a:rPr spc="-10" dirty="0"/>
              <a:t>values, </a:t>
            </a:r>
            <a:r>
              <a:rPr dirty="0"/>
              <a:t>the </a:t>
            </a:r>
            <a:r>
              <a:rPr spc="-10" dirty="0"/>
              <a:t>difference  </a:t>
            </a:r>
            <a:r>
              <a:rPr spc="-5" dirty="0"/>
              <a:t>(direction) indicates </a:t>
            </a:r>
            <a:r>
              <a:rPr dirty="0"/>
              <a:t>the </a:t>
            </a:r>
            <a:r>
              <a:rPr spc="-5" dirty="0"/>
              <a:t>extent </a:t>
            </a:r>
            <a:r>
              <a:rPr spc="-10" dirty="0"/>
              <a:t>of evolutionary</a:t>
            </a:r>
            <a:r>
              <a:rPr spc="25" dirty="0"/>
              <a:t> </a:t>
            </a:r>
            <a:r>
              <a:rPr spc="-5" dirty="0"/>
              <a:t>change.</a:t>
            </a:r>
          </a:p>
          <a:p>
            <a:pPr marL="661035" marR="236220" indent="-273685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pc="-5" dirty="0"/>
              <a:t>Disturbance in genetic </a:t>
            </a:r>
            <a:r>
              <a:rPr dirty="0"/>
              <a:t>equilibrium, </a:t>
            </a:r>
            <a:r>
              <a:rPr spc="-5" dirty="0"/>
              <a:t>or </a:t>
            </a:r>
            <a:r>
              <a:rPr spc="-10" dirty="0"/>
              <a:t>i.e. </a:t>
            </a:r>
            <a:r>
              <a:rPr dirty="0"/>
              <a:t>change </a:t>
            </a:r>
            <a:r>
              <a:rPr spc="-5" dirty="0"/>
              <a:t>of frequency of alleles </a:t>
            </a:r>
            <a:r>
              <a:rPr dirty="0"/>
              <a:t>in a  </a:t>
            </a:r>
            <a:r>
              <a:rPr spc="-10" dirty="0"/>
              <a:t>population </a:t>
            </a:r>
            <a:r>
              <a:rPr spc="-20" dirty="0"/>
              <a:t>would </a:t>
            </a:r>
            <a:r>
              <a:rPr dirty="0"/>
              <a:t>then be </a:t>
            </a:r>
            <a:r>
              <a:rPr spc="-5" dirty="0"/>
              <a:t>interpreted as </a:t>
            </a:r>
            <a:r>
              <a:rPr spc="-10" dirty="0"/>
              <a:t>resulting </a:t>
            </a:r>
            <a:r>
              <a:rPr dirty="0"/>
              <a:t>in</a:t>
            </a:r>
            <a:r>
              <a:rPr spc="15" dirty="0"/>
              <a:t> </a:t>
            </a:r>
            <a:r>
              <a:rPr spc="-15" dirty="0"/>
              <a:t>evolution.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7235"/>
            <a:ext cx="775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Franklin Gothic Book"/>
                <a:cs typeface="Franklin Gothic Book"/>
              </a:rPr>
              <a:t>Five factors </a:t>
            </a:r>
            <a:r>
              <a:rPr sz="2400" b="0" dirty="0">
                <a:latin typeface="Franklin Gothic Book"/>
                <a:cs typeface="Franklin Gothic Book"/>
              </a:rPr>
              <a:t>are </a:t>
            </a:r>
            <a:r>
              <a:rPr sz="2400" b="0" spc="-10" dirty="0">
                <a:latin typeface="Franklin Gothic Book"/>
                <a:cs typeface="Franklin Gothic Book"/>
              </a:rPr>
              <a:t>known </a:t>
            </a:r>
            <a:r>
              <a:rPr sz="2400" b="0" spc="-20" dirty="0">
                <a:latin typeface="Franklin Gothic Book"/>
                <a:cs typeface="Franklin Gothic Book"/>
              </a:rPr>
              <a:t>to </a:t>
            </a:r>
            <a:r>
              <a:rPr sz="2400" b="0" spc="-5" dirty="0">
                <a:latin typeface="Franklin Gothic Book"/>
                <a:cs typeface="Franklin Gothic Book"/>
              </a:rPr>
              <a:t>affect </a:t>
            </a:r>
            <a:r>
              <a:rPr sz="2400" b="0" spc="-10" dirty="0">
                <a:latin typeface="Franklin Gothic Book"/>
                <a:cs typeface="Franklin Gothic Book"/>
              </a:rPr>
              <a:t>Hardy-Weinberg</a:t>
            </a:r>
            <a:r>
              <a:rPr sz="2400" b="0" spc="85" dirty="0">
                <a:latin typeface="Franklin Gothic Book"/>
                <a:cs typeface="Franklin Gothic Book"/>
              </a:rPr>
              <a:t> </a:t>
            </a:r>
            <a:r>
              <a:rPr sz="2400" b="0" spc="-5" dirty="0">
                <a:latin typeface="Franklin Gothic Book"/>
                <a:cs typeface="Franklin Gothic Book"/>
              </a:rPr>
              <a:t>equilibrium: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46377"/>
            <a:ext cx="8218170" cy="484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indent="-228600">
              <a:lnSpc>
                <a:spcPts val="2360"/>
              </a:lnSpc>
              <a:spcBef>
                <a:spcPts val="10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5" dirty="0">
                <a:latin typeface="Perpetua"/>
                <a:cs typeface="Perpetua"/>
              </a:rPr>
              <a:t>Gene </a:t>
            </a:r>
            <a:r>
              <a:rPr sz="2000" b="1" dirty="0">
                <a:latin typeface="Perpetua"/>
                <a:cs typeface="Perpetua"/>
              </a:rPr>
              <a:t>migration or </a:t>
            </a:r>
            <a:r>
              <a:rPr sz="2000" b="1" spc="-5" dirty="0">
                <a:latin typeface="Perpetua"/>
                <a:cs typeface="Perpetua"/>
              </a:rPr>
              <a:t>gene</a:t>
            </a:r>
            <a:r>
              <a:rPr sz="2000" b="1" spc="-20" dirty="0">
                <a:latin typeface="Perpetua"/>
                <a:cs typeface="Perpetua"/>
              </a:rPr>
              <a:t> </a:t>
            </a:r>
            <a:r>
              <a:rPr sz="2000" b="1" spc="-40" dirty="0">
                <a:latin typeface="Perpetua"/>
                <a:cs typeface="Perpetua"/>
              </a:rPr>
              <a:t>flow.</a:t>
            </a:r>
            <a:endParaRPr sz="2000">
              <a:latin typeface="Perpetua"/>
              <a:cs typeface="Perpetua"/>
            </a:endParaRPr>
          </a:p>
          <a:p>
            <a:pPr marL="561340" indent="-228600">
              <a:lnSpc>
                <a:spcPts val="23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5" dirty="0">
                <a:latin typeface="Perpetua"/>
                <a:cs typeface="Perpetua"/>
              </a:rPr>
              <a:t>Genetic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0" dirty="0">
                <a:latin typeface="Perpetua"/>
                <a:cs typeface="Perpetua"/>
              </a:rPr>
              <a:t>drift.</a:t>
            </a:r>
            <a:endParaRPr sz="2000">
              <a:latin typeface="Perpetua"/>
              <a:cs typeface="Perpetua"/>
            </a:endParaRPr>
          </a:p>
          <a:p>
            <a:pPr marL="561340" indent="-228600">
              <a:lnSpc>
                <a:spcPts val="2325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10" dirty="0">
                <a:latin typeface="Perpetua"/>
                <a:cs typeface="Perpetua"/>
              </a:rPr>
              <a:t>Mutation.</a:t>
            </a:r>
            <a:endParaRPr sz="2000">
              <a:latin typeface="Perpetua"/>
              <a:cs typeface="Perpetua"/>
            </a:endParaRPr>
          </a:p>
          <a:p>
            <a:pPr marL="561340" indent="-228600">
              <a:lnSpc>
                <a:spcPts val="23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5" dirty="0">
                <a:latin typeface="Perpetua"/>
                <a:cs typeface="Perpetua"/>
              </a:rPr>
              <a:t>Genetic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recombination.</a:t>
            </a:r>
            <a:endParaRPr sz="2000">
              <a:latin typeface="Perpetua"/>
              <a:cs typeface="Perpetua"/>
            </a:endParaRPr>
          </a:p>
          <a:p>
            <a:pPr marL="561340" indent="-228600">
              <a:lnSpc>
                <a:spcPts val="236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10" dirty="0">
                <a:latin typeface="Perpetua"/>
                <a:cs typeface="Perpetua"/>
              </a:rPr>
              <a:t>Natural</a:t>
            </a:r>
            <a:r>
              <a:rPr sz="2000" b="1" spc="-5" dirty="0">
                <a:latin typeface="Perpetua"/>
                <a:cs typeface="Perpetua"/>
              </a:rPr>
              <a:t> selection.</a:t>
            </a:r>
            <a:endParaRPr sz="20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50" spc="5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  <a:p>
            <a:pPr marL="287020" marR="102235" indent="-274320">
              <a:lnSpc>
                <a:spcPct val="80000"/>
              </a:lnSpc>
              <a:spcBef>
                <a:spcPts val="6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Gene migration: </a:t>
            </a:r>
            <a:r>
              <a:rPr sz="2200" spc="-5" dirty="0">
                <a:latin typeface="Perpetua"/>
                <a:cs typeface="Perpetua"/>
              </a:rPr>
              <a:t>When migrations of a section of </a:t>
            </a:r>
            <a:r>
              <a:rPr sz="2200" spc="-10" dirty="0">
                <a:latin typeface="Perpetua"/>
                <a:cs typeface="Perpetua"/>
              </a:rPr>
              <a:t>population </a:t>
            </a:r>
            <a:r>
              <a:rPr sz="2200" spc="-5" dirty="0">
                <a:latin typeface="Perpetua"/>
                <a:cs typeface="Perpetua"/>
              </a:rPr>
              <a:t>to another  </a:t>
            </a:r>
            <a:r>
              <a:rPr sz="2200" spc="-10" dirty="0">
                <a:latin typeface="Perpetua"/>
                <a:cs typeface="Perpetua"/>
              </a:rPr>
              <a:t>place </a:t>
            </a:r>
            <a:r>
              <a:rPr sz="2200" spc="-40" dirty="0">
                <a:latin typeface="Perpetua"/>
                <a:cs typeface="Perpetua"/>
              </a:rPr>
              <a:t>occur, </a:t>
            </a:r>
            <a:r>
              <a:rPr sz="2200" spc="-10" dirty="0">
                <a:latin typeface="Perpetua"/>
                <a:cs typeface="Perpetua"/>
              </a:rPr>
              <a:t>gene frequencies </a:t>
            </a:r>
            <a:r>
              <a:rPr sz="220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the </a:t>
            </a:r>
            <a:r>
              <a:rPr sz="2200" spc="0" dirty="0">
                <a:latin typeface="Perpetua"/>
                <a:cs typeface="Perpetua"/>
              </a:rPr>
              <a:t>original </a:t>
            </a:r>
            <a:r>
              <a:rPr sz="2200" spc="-5" dirty="0">
                <a:latin typeface="Perpetua"/>
                <a:cs typeface="Perpetua"/>
              </a:rPr>
              <a:t>as </a:t>
            </a:r>
            <a:r>
              <a:rPr sz="2200" spc="-25" dirty="0">
                <a:latin typeface="Perpetua"/>
                <a:cs typeface="Perpetua"/>
              </a:rPr>
              <a:t>well </a:t>
            </a:r>
            <a:r>
              <a:rPr sz="2200" spc="-5" dirty="0">
                <a:latin typeface="Perpetua"/>
                <a:cs typeface="Perpetua"/>
              </a:rPr>
              <a:t>as in the </a:t>
            </a:r>
            <a:r>
              <a:rPr sz="2200" spc="-20" dirty="0">
                <a:latin typeface="Perpetua"/>
                <a:cs typeface="Perpetua"/>
              </a:rPr>
              <a:t>new  </a:t>
            </a:r>
            <a:r>
              <a:rPr sz="2200" spc="-5" dirty="0">
                <a:latin typeface="Perpetua"/>
                <a:cs typeface="Perpetua"/>
              </a:rPr>
              <a:t>population. </a:t>
            </a:r>
            <a:r>
              <a:rPr sz="2200" spc="-20" dirty="0">
                <a:latin typeface="Perpetua"/>
                <a:cs typeface="Perpetua"/>
              </a:rPr>
              <a:t>New </a:t>
            </a:r>
            <a:r>
              <a:rPr sz="2200" spc="-5" dirty="0">
                <a:latin typeface="Perpetua"/>
                <a:cs typeface="Perpetua"/>
              </a:rPr>
              <a:t>genes /alleles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spc="-5" dirty="0">
                <a:latin typeface="Perpetua"/>
                <a:cs typeface="Perpetua"/>
              </a:rPr>
              <a:t>added to the </a:t>
            </a:r>
            <a:r>
              <a:rPr sz="2200" spc="-20" dirty="0">
                <a:latin typeface="Perpetua"/>
                <a:cs typeface="Perpetua"/>
              </a:rPr>
              <a:t>new </a:t>
            </a:r>
            <a:r>
              <a:rPr sz="2200" spc="-10" dirty="0">
                <a:latin typeface="Perpetua"/>
                <a:cs typeface="Perpetua"/>
              </a:rPr>
              <a:t>population </a:t>
            </a:r>
            <a:r>
              <a:rPr sz="2200" spc="-5" dirty="0">
                <a:latin typeface="Perpetua"/>
                <a:cs typeface="Perpetua"/>
              </a:rPr>
              <a:t>and these </a:t>
            </a:r>
            <a:r>
              <a:rPr sz="2200" spc="-10" dirty="0">
                <a:latin typeface="Perpetua"/>
                <a:cs typeface="Perpetua"/>
              </a:rPr>
              <a:t>are  lost from </a:t>
            </a:r>
            <a:r>
              <a:rPr sz="2200" spc="-5" dirty="0">
                <a:latin typeface="Perpetua"/>
                <a:cs typeface="Perpetua"/>
              </a:rPr>
              <a:t>the old</a:t>
            </a:r>
            <a:r>
              <a:rPr sz="2200" spc="2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population.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Gene </a:t>
            </a:r>
            <a:r>
              <a:rPr sz="2200" b="1" spc="-20" dirty="0">
                <a:latin typeface="Perpetua"/>
                <a:cs typeface="Perpetua"/>
              </a:rPr>
              <a:t>flow</a:t>
            </a:r>
            <a:r>
              <a:rPr sz="2200" spc="-20" dirty="0">
                <a:latin typeface="Perpetua"/>
                <a:cs typeface="Perpetua"/>
              </a:rPr>
              <a:t>: </a:t>
            </a:r>
            <a:r>
              <a:rPr sz="2200" spc="-5" dirty="0">
                <a:latin typeface="Perpetua"/>
                <a:cs typeface="Perpetua"/>
              </a:rPr>
              <a:t>Gene migration </a:t>
            </a:r>
            <a:r>
              <a:rPr sz="2200" dirty="0">
                <a:latin typeface="Perpetua"/>
                <a:cs typeface="Perpetua"/>
              </a:rPr>
              <a:t>occurs </a:t>
            </a:r>
            <a:r>
              <a:rPr sz="2200" spc="-20" dirty="0">
                <a:latin typeface="Perpetua"/>
                <a:cs typeface="Perpetua"/>
              </a:rPr>
              <a:t>many </a:t>
            </a:r>
            <a:r>
              <a:rPr sz="2200" spc="-5" dirty="0">
                <a:latin typeface="Perpetua"/>
                <a:cs typeface="Perpetua"/>
              </a:rPr>
              <a:t>time is </a:t>
            </a:r>
            <a:r>
              <a:rPr sz="2200" dirty="0">
                <a:latin typeface="Perpetua"/>
                <a:cs typeface="Perpetua"/>
              </a:rPr>
              <a:t>termed </a:t>
            </a:r>
            <a:r>
              <a:rPr sz="2200" spc="-5" dirty="0">
                <a:latin typeface="Perpetua"/>
                <a:cs typeface="Perpetua"/>
              </a:rPr>
              <a:t>as </a:t>
            </a:r>
            <a:r>
              <a:rPr sz="2200" spc="-10" dirty="0">
                <a:latin typeface="Perpetua"/>
                <a:cs typeface="Perpetua"/>
              </a:rPr>
              <a:t>gene</a:t>
            </a:r>
            <a:r>
              <a:rPr sz="2200" spc="80" dirty="0">
                <a:latin typeface="Perpetua"/>
                <a:cs typeface="Perpetua"/>
              </a:rPr>
              <a:t> </a:t>
            </a:r>
            <a:r>
              <a:rPr sz="2200" spc="-70" dirty="0">
                <a:latin typeface="Perpetua"/>
                <a:cs typeface="Perpetua"/>
              </a:rPr>
              <a:t>flow.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Genetic </a:t>
            </a:r>
            <a:r>
              <a:rPr sz="2200" b="1" dirty="0">
                <a:latin typeface="Perpetua"/>
                <a:cs typeface="Perpetua"/>
              </a:rPr>
              <a:t>drift</a:t>
            </a:r>
            <a:r>
              <a:rPr sz="2200" dirty="0">
                <a:latin typeface="Perpetua"/>
                <a:cs typeface="Perpetua"/>
              </a:rPr>
              <a:t>: change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gene </a:t>
            </a:r>
            <a:r>
              <a:rPr sz="2200" spc="-5" dirty="0">
                <a:latin typeface="Perpetua"/>
                <a:cs typeface="Perpetua"/>
              </a:rPr>
              <a:t>frequency </a:t>
            </a:r>
            <a:r>
              <a:rPr sz="2200" spc="-10" dirty="0">
                <a:latin typeface="Perpetua"/>
                <a:cs typeface="Perpetua"/>
              </a:rPr>
              <a:t>takes place </a:t>
            </a:r>
            <a:r>
              <a:rPr sz="2200" spc="-25" dirty="0">
                <a:latin typeface="Perpetua"/>
                <a:cs typeface="Perpetua"/>
              </a:rPr>
              <a:t>by</a:t>
            </a:r>
            <a:r>
              <a:rPr sz="2200" spc="2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chance.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10" dirty="0">
                <a:latin typeface="Perpetua"/>
                <a:cs typeface="Perpetua"/>
              </a:rPr>
              <a:t>Founder effect: </a:t>
            </a:r>
            <a:r>
              <a:rPr sz="2200" spc="-5" dirty="0">
                <a:latin typeface="Perpetua"/>
                <a:cs typeface="Perpetua"/>
              </a:rPr>
              <a:t>sometimes the </a:t>
            </a:r>
            <a:r>
              <a:rPr sz="2200" spc="0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allelic </a:t>
            </a:r>
            <a:r>
              <a:rPr sz="2200" spc="-5" dirty="0">
                <a:latin typeface="Perpetua"/>
                <a:cs typeface="Perpetua"/>
              </a:rPr>
              <a:t>frequency is </a:t>
            </a:r>
            <a:r>
              <a:rPr sz="2200" spc="-10" dirty="0">
                <a:latin typeface="Perpetua"/>
                <a:cs typeface="Perpetua"/>
              </a:rPr>
              <a:t>so different </a:t>
            </a:r>
            <a:r>
              <a:rPr sz="2200" spc="-5" dirty="0">
                <a:latin typeface="Perpetua"/>
                <a:cs typeface="Perpetua"/>
              </a:rPr>
              <a:t>in  the </a:t>
            </a:r>
            <a:r>
              <a:rPr sz="2200" spc="-20" dirty="0">
                <a:latin typeface="Perpetua"/>
                <a:cs typeface="Perpetua"/>
              </a:rPr>
              <a:t>new </a:t>
            </a:r>
            <a:r>
              <a:rPr sz="2200" spc="-5" dirty="0">
                <a:latin typeface="Perpetua"/>
                <a:cs typeface="Perpetua"/>
              </a:rPr>
              <a:t>sample of </a:t>
            </a:r>
            <a:r>
              <a:rPr sz="2200" spc="-10" dirty="0">
                <a:latin typeface="Perpetua"/>
                <a:cs typeface="Perpetua"/>
              </a:rPr>
              <a:t>population that </a:t>
            </a:r>
            <a:r>
              <a:rPr sz="2200" spc="-15" dirty="0">
                <a:latin typeface="Perpetua"/>
                <a:cs typeface="Perpetua"/>
              </a:rPr>
              <a:t>they </a:t>
            </a:r>
            <a:r>
              <a:rPr sz="2200" spc="-5" dirty="0">
                <a:latin typeface="Perpetua"/>
                <a:cs typeface="Perpetua"/>
              </a:rPr>
              <a:t>became a </a:t>
            </a:r>
            <a:r>
              <a:rPr sz="2200" spc="-10" dirty="0">
                <a:latin typeface="Perpetua"/>
                <a:cs typeface="Perpetua"/>
              </a:rPr>
              <a:t>different </a:t>
            </a:r>
            <a:r>
              <a:rPr sz="2200" spc="0" dirty="0">
                <a:latin typeface="Perpetua"/>
                <a:cs typeface="Perpetua"/>
              </a:rPr>
              <a:t>species.The original  </a:t>
            </a:r>
            <a:r>
              <a:rPr sz="2200" dirty="0">
                <a:latin typeface="Perpetua"/>
                <a:cs typeface="Perpetua"/>
              </a:rPr>
              <a:t>drifted </a:t>
            </a:r>
            <a:r>
              <a:rPr sz="2200" spc="-10" dirty="0">
                <a:latin typeface="Perpetua"/>
                <a:cs typeface="Perpetua"/>
              </a:rPr>
              <a:t>population </a:t>
            </a:r>
            <a:r>
              <a:rPr sz="2200" spc="-5" dirty="0">
                <a:latin typeface="Perpetua"/>
                <a:cs typeface="Perpetua"/>
              </a:rPr>
              <a:t>becomes </a:t>
            </a:r>
            <a:r>
              <a:rPr sz="2200" b="1" spc="-5" dirty="0">
                <a:latin typeface="Perpetua"/>
                <a:cs typeface="Perpetua"/>
              </a:rPr>
              <a:t>founder species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5" dirty="0">
                <a:latin typeface="Perpetua"/>
                <a:cs typeface="Perpetua"/>
              </a:rPr>
              <a:t>the effect</a:t>
            </a:r>
            <a:r>
              <a:rPr sz="2200" spc="13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is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110"/>
              </a:lnSpc>
            </a:pPr>
            <a:r>
              <a:rPr sz="2200" spc="-5" dirty="0">
                <a:latin typeface="Perpetua"/>
                <a:cs typeface="Perpetua"/>
              </a:rPr>
              <a:t>called </a:t>
            </a:r>
            <a:r>
              <a:rPr sz="2200" b="1" spc="-5" dirty="0">
                <a:latin typeface="Perpetua"/>
                <a:cs typeface="Perpetua"/>
              </a:rPr>
              <a:t>founder</a:t>
            </a:r>
            <a:r>
              <a:rPr sz="2200" b="1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effect.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9981"/>
            <a:ext cx="7105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Operation of natural selection on different</a:t>
            </a:r>
            <a:r>
              <a:rPr sz="2800" spc="40" dirty="0"/>
              <a:t> </a:t>
            </a:r>
            <a:r>
              <a:rPr sz="2800" spc="-5" dirty="0"/>
              <a:t>trait: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126605" cy="28327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Natural </a:t>
            </a:r>
            <a:r>
              <a:rPr sz="2600" dirty="0">
                <a:latin typeface="Perpetua"/>
                <a:cs typeface="Perpetua"/>
              </a:rPr>
              <a:t>selection </a:t>
            </a:r>
            <a:r>
              <a:rPr sz="2600" spc="-5" dirty="0">
                <a:latin typeface="Perpetua"/>
                <a:cs typeface="Perpetua"/>
              </a:rPr>
              <a:t>can lead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560705" marR="42735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10" dirty="0">
                <a:latin typeface="Perpetua"/>
                <a:cs typeface="Perpetua"/>
              </a:rPr>
              <a:t>Stabilization</a:t>
            </a:r>
            <a:r>
              <a:rPr sz="2400" spc="-10" dirty="0">
                <a:latin typeface="Perpetua"/>
                <a:cs typeface="Perpetua"/>
              </a:rPr>
              <a:t>: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spc="-5" dirty="0">
                <a:latin typeface="Perpetua"/>
                <a:cs typeface="Perpetua"/>
              </a:rPr>
              <a:t>individuals acquire mean  </a:t>
            </a:r>
            <a:r>
              <a:rPr sz="2400" dirty="0">
                <a:latin typeface="Perpetua"/>
                <a:cs typeface="Perpetua"/>
              </a:rPr>
              <a:t>character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value.</a:t>
            </a:r>
            <a:endParaRPr sz="2400">
              <a:latin typeface="Perpetua"/>
              <a:cs typeface="Perpetua"/>
            </a:endParaRPr>
          </a:p>
          <a:p>
            <a:pPr marL="560705" marR="15684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Perpetua"/>
                <a:cs typeface="Perpetua"/>
              </a:rPr>
              <a:t>Directional changes </a:t>
            </a:r>
            <a:r>
              <a:rPr sz="2400" spc="-15" dirty="0">
                <a:latin typeface="Perpetua"/>
                <a:cs typeface="Perpetua"/>
              </a:rPr>
              <a:t>i.e.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spc="-5" dirty="0">
                <a:latin typeface="Perpetua"/>
                <a:cs typeface="Perpetua"/>
              </a:rPr>
              <a:t>individuals acquire </a:t>
            </a:r>
            <a:r>
              <a:rPr sz="2400" spc="-15" dirty="0">
                <a:latin typeface="Perpetua"/>
                <a:cs typeface="Perpetua"/>
              </a:rPr>
              <a:t>value  </a:t>
            </a:r>
            <a:r>
              <a:rPr sz="2400" spc="-5" dirty="0">
                <a:latin typeface="Perpetua"/>
                <a:cs typeface="Perpetua"/>
              </a:rPr>
              <a:t>other </a:t>
            </a:r>
            <a:r>
              <a:rPr sz="2400" dirty="0">
                <a:latin typeface="Perpetua"/>
                <a:cs typeface="Perpetua"/>
              </a:rPr>
              <a:t>than </a:t>
            </a:r>
            <a:r>
              <a:rPr sz="2400" spc="-5" dirty="0">
                <a:latin typeface="Perpetua"/>
                <a:cs typeface="Perpetua"/>
              </a:rPr>
              <a:t>the mean </a:t>
            </a:r>
            <a:r>
              <a:rPr sz="2400" dirty="0">
                <a:latin typeface="Perpetua"/>
                <a:cs typeface="Perpetua"/>
              </a:rPr>
              <a:t>character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value.</a:t>
            </a:r>
            <a:endParaRPr sz="24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Perpetua"/>
                <a:cs typeface="Perpetua"/>
              </a:rPr>
              <a:t>Disruption: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spc="-5" dirty="0">
                <a:latin typeface="Perpetua"/>
                <a:cs typeface="Perpetua"/>
              </a:rPr>
              <a:t>individuals acquire </a:t>
            </a:r>
            <a:r>
              <a:rPr sz="2400" dirty="0">
                <a:latin typeface="Perpetua"/>
                <a:cs typeface="Perpetua"/>
              </a:rPr>
              <a:t>peripheral character  </a:t>
            </a:r>
            <a:r>
              <a:rPr sz="2400" spc="-15" dirty="0">
                <a:latin typeface="Perpetua"/>
                <a:cs typeface="Perpetua"/>
              </a:rPr>
              <a:t>value at </a:t>
            </a:r>
            <a:r>
              <a:rPr sz="2400" dirty="0">
                <a:latin typeface="Perpetua"/>
                <a:cs typeface="Perpetua"/>
              </a:rPr>
              <a:t>both </a:t>
            </a:r>
            <a:r>
              <a:rPr sz="2400" spc="-5" dirty="0">
                <a:latin typeface="Perpetua"/>
                <a:cs typeface="Perpetua"/>
              </a:rPr>
              <a:t>ends 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distribution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curve.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29171"/>
            <a:ext cx="8153400" cy="5995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49402"/>
            <a:ext cx="5111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BRIEF </a:t>
            </a:r>
            <a:r>
              <a:rPr sz="2800" spc="-15" dirty="0"/>
              <a:t>ACCOUNT </a:t>
            </a:r>
            <a:r>
              <a:rPr sz="2800" spc="-5" dirty="0"/>
              <a:t>OF</a:t>
            </a:r>
            <a:r>
              <a:rPr sz="2800" spc="-70" dirty="0"/>
              <a:t> </a:t>
            </a:r>
            <a:r>
              <a:rPr sz="2800" spc="-10" dirty="0"/>
              <a:t>EVOLUTION: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1391158"/>
            <a:ext cx="7232015" cy="41897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353060" indent="-273685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About 2000 </a:t>
            </a:r>
            <a:r>
              <a:rPr sz="2200" spc="-10" dirty="0">
                <a:latin typeface="Perpetua"/>
                <a:cs typeface="Perpetua"/>
              </a:rPr>
              <a:t>million </a:t>
            </a:r>
            <a:r>
              <a:rPr sz="2200" spc="-5" dirty="0">
                <a:latin typeface="Perpetua"/>
                <a:cs typeface="Perpetua"/>
              </a:rPr>
              <a:t>years ago </a:t>
            </a:r>
            <a:r>
              <a:rPr sz="2200" spc="-25" dirty="0">
                <a:latin typeface="Perpetua"/>
                <a:cs typeface="Perpetua"/>
              </a:rPr>
              <a:t>(mya)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0" dirty="0">
                <a:latin typeface="Perpetua"/>
                <a:cs typeface="Perpetua"/>
              </a:rPr>
              <a:t>first </a:t>
            </a:r>
            <a:r>
              <a:rPr sz="2200" spc="-10" dirty="0">
                <a:latin typeface="Perpetua"/>
                <a:cs typeface="Perpetua"/>
              </a:rPr>
              <a:t>cellular </a:t>
            </a:r>
            <a:r>
              <a:rPr sz="2200" spc="0" dirty="0">
                <a:latin typeface="Perpetua"/>
                <a:cs typeface="Perpetua"/>
              </a:rPr>
              <a:t>forms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0" dirty="0">
                <a:latin typeface="Perpetua"/>
                <a:cs typeface="Perpetua"/>
              </a:rPr>
              <a:t>life  appeared </a:t>
            </a:r>
            <a:r>
              <a:rPr sz="2200" spc="-5" dirty="0">
                <a:latin typeface="Perpetua"/>
                <a:cs typeface="Perpetua"/>
              </a:rPr>
              <a:t>on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0" dirty="0">
                <a:latin typeface="Perpetua"/>
                <a:cs typeface="Perpetua"/>
              </a:rPr>
              <a:t>earth.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Some cellular </a:t>
            </a:r>
            <a:r>
              <a:rPr sz="2200" spc="5" dirty="0">
                <a:latin typeface="Perpetua"/>
                <a:cs typeface="Perpetua"/>
              </a:rPr>
              <a:t>form </a:t>
            </a:r>
            <a:r>
              <a:rPr sz="2200" spc="-5" dirty="0">
                <a:latin typeface="Perpetua"/>
                <a:cs typeface="Perpetua"/>
              </a:rPr>
              <a:t>had the ability to </a:t>
            </a:r>
            <a:r>
              <a:rPr sz="2200" spc="-10" dirty="0">
                <a:latin typeface="Perpetua"/>
                <a:cs typeface="Perpetua"/>
              </a:rPr>
              <a:t>release</a:t>
            </a:r>
            <a:r>
              <a:rPr sz="2200" spc="3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O</a:t>
            </a:r>
            <a:r>
              <a:rPr sz="2175" spc="-7" baseline="-21072" dirty="0">
                <a:latin typeface="Perpetua"/>
                <a:cs typeface="Perpetua"/>
              </a:rPr>
              <a:t>2</a:t>
            </a:r>
            <a:r>
              <a:rPr sz="2200" spc="-5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5" dirty="0">
                <a:latin typeface="Perpetua"/>
                <a:cs typeface="Perpetua"/>
              </a:rPr>
              <a:t>Slowly </a:t>
            </a:r>
            <a:r>
              <a:rPr sz="2200" spc="-5" dirty="0">
                <a:latin typeface="Perpetua"/>
                <a:cs typeface="Perpetua"/>
              </a:rPr>
              <a:t>single cell </a:t>
            </a:r>
            <a:r>
              <a:rPr sz="2200" spc="-10" dirty="0">
                <a:latin typeface="Perpetua"/>
                <a:cs typeface="Perpetua"/>
              </a:rPr>
              <a:t>organisms </a:t>
            </a:r>
            <a:r>
              <a:rPr sz="2200" spc="-5" dirty="0">
                <a:latin typeface="Perpetua"/>
                <a:cs typeface="Perpetua"/>
              </a:rPr>
              <a:t>became </a:t>
            </a:r>
            <a:r>
              <a:rPr sz="2200" spc="-10" dirty="0">
                <a:latin typeface="Perpetua"/>
                <a:cs typeface="Perpetua"/>
              </a:rPr>
              <a:t>multi-cellular </a:t>
            </a:r>
            <a:r>
              <a:rPr sz="2200" spc="-5" dirty="0">
                <a:latin typeface="Perpetua"/>
                <a:cs typeface="Perpetua"/>
              </a:rPr>
              <a:t>life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forms.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By the time of </a:t>
            </a:r>
            <a:r>
              <a:rPr sz="2200" spc="-10" dirty="0">
                <a:latin typeface="Perpetua"/>
                <a:cs typeface="Perpetua"/>
              </a:rPr>
              <a:t>500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10" dirty="0">
                <a:latin typeface="Perpetua"/>
                <a:cs typeface="Perpetua"/>
              </a:rPr>
              <a:t>invertebrates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dirty="0">
                <a:latin typeface="Perpetua"/>
                <a:cs typeface="Perpetua"/>
              </a:rPr>
              <a:t>formed </a:t>
            </a:r>
            <a:r>
              <a:rPr sz="2200" spc="-10" dirty="0">
                <a:latin typeface="Perpetua"/>
                <a:cs typeface="Perpetua"/>
              </a:rPr>
              <a:t>and</a:t>
            </a:r>
            <a:r>
              <a:rPr sz="2200" spc="215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active.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5" dirty="0">
                <a:latin typeface="Perpetua"/>
                <a:cs typeface="Perpetua"/>
              </a:rPr>
              <a:t>Jawless </a:t>
            </a:r>
            <a:r>
              <a:rPr sz="2200" spc="-5" dirty="0">
                <a:latin typeface="Perpetua"/>
                <a:cs typeface="Perpetua"/>
              </a:rPr>
              <a:t>fish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10" dirty="0">
                <a:latin typeface="Perpetua"/>
                <a:cs typeface="Perpetua"/>
              </a:rPr>
              <a:t>around 350</a:t>
            </a:r>
            <a:r>
              <a:rPr sz="2200" spc="175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mya.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Sea </a:t>
            </a:r>
            <a:r>
              <a:rPr sz="2200" spc="-20" dirty="0">
                <a:latin typeface="Perpetua"/>
                <a:cs typeface="Perpetua"/>
              </a:rPr>
              <a:t>weeds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few </a:t>
            </a:r>
            <a:r>
              <a:rPr sz="2200" spc="-5" dirty="0">
                <a:latin typeface="Perpetua"/>
                <a:cs typeface="Perpetua"/>
              </a:rPr>
              <a:t>plants existed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10" dirty="0">
                <a:latin typeface="Perpetua"/>
                <a:cs typeface="Perpetua"/>
              </a:rPr>
              <a:t>around 320</a:t>
            </a:r>
            <a:r>
              <a:rPr sz="2200" spc="185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mya.</a:t>
            </a:r>
            <a:endParaRPr sz="2200">
              <a:latin typeface="Perpetua"/>
              <a:cs typeface="Perpetua"/>
            </a:endParaRPr>
          </a:p>
          <a:p>
            <a:pPr marL="286385" marR="5080" indent="-273685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10" dirty="0">
                <a:latin typeface="Perpetua"/>
                <a:cs typeface="Perpetua"/>
              </a:rPr>
              <a:t>Coelacanth </a:t>
            </a:r>
            <a:r>
              <a:rPr sz="2200" spc="-5" dirty="0">
                <a:latin typeface="Perpetua"/>
                <a:cs typeface="Perpetua"/>
              </a:rPr>
              <a:t>a lobe finned fish </a:t>
            </a:r>
            <a:r>
              <a:rPr sz="2200" spc="-20" dirty="0">
                <a:latin typeface="Perpetua"/>
                <a:cs typeface="Perpetua"/>
              </a:rPr>
              <a:t>discovered </a:t>
            </a:r>
            <a:r>
              <a:rPr sz="2200" spc="-5" dirty="0">
                <a:latin typeface="Perpetua"/>
                <a:cs typeface="Perpetua"/>
              </a:rPr>
              <a:t>in South </a:t>
            </a:r>
            <a:r>
              <a:rPr sz="2200" dirty="0">
                <a:latin typeface="Perpetua"/>
                <a:cs typeface="Perpetua"/>
              </a:rPr>
              <a:t>Africa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1938 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10" dirty="0">
                <a:latin typeface="Perpetua"/>
                <a:cs typeface="Perpetua"/>
              </a:rPr>
              <a:t>into </a:t>
            </a:r>
            <a:r>
              <a:rPr sz="2200" spc="0" dirty="0">
                <a:latin typeface="Perpetua"/>
                <a:cs typeface="Perpetua"/>
              </a:rPr>
              <a:t>first </a:t>
            </a:r>
            <a:r>
              <a:rPr sz="2200" spc="-10" dirty="0">
                <a:latin typeface="Perpetua"/>
                <a:cs typeface="Perpetua"/>
              </a:rPr>
              <a:t>amphibians that </a:t>
            </a:r>
            <a:r>
              <a:rPr sz="2200" spc="-15" dirty="0">
                <a:latin typeface="Perpetua"/>
                <a:cs typeface="Perpetua"/>
              </a:rPr>
              <a:t>lived </a:t>
            </a:r>
            <a:r>
              <a:rPr sz="2200" spc="-5" dirty="0">
                <a:latin typeface="Perpetua"/>
                <a:cs typeface="Perpetua"/>
              </a:rPr>
              <a:t>on both land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water.These 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b="1" spc="-5" dirty="0">
                <a:latin typeface="Perpetua"/>
                <a:cs typeface="Perpetua"/>
              </a:rPr>
              <a:t>ancestors of </a:t>
            </a:r>
            <a:r>
              <a:rPr sz="2200" b="1" spc="0" dirty="0">
                <a:latin typeface="Perpetua"/>
                <a:cs typeface="Perpetua"/>
              </a:rPr>
              <a:t>modern </a:t>
            </a:r>
            <a:r>
              <a:rPr sz="2200" b="1" spc="-30" dirty="0">
                <a:latin typeface="Perpetua"/>
                <a:cs typeface="Perpetua"/>
              </a:rPr>
              <a:t>day </a:t>
            </a:r>
            <a:r>
              <a:rPr sz="2200" b="1" spc="-5" dirty="0">
                <a:latin typeface="Perpetua"/>
                <a:cs typeface="Perpetua"/>
              </a:rPr>
              <a:t>frogs and</a:t>
            </a:r>
            <a:r>
              <a:rPr sz="2200" b="1" spc="7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salamanders.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The </a:t>
            </a:r>
            <a:r>
              <a:rPr sz="2200" b="1" spc="-10" dirty="0">
                <a:latin typeface="Perpetua"/>
                <a:cs typeface="Perpetua"/>
              </a:rPr>
              <a:t>amphibian </a:t>
            </a:r>
            <a:r>
              <a:rPr sz="2200" b="1" spc="-25" dirty="0">
                <a:latin typeface="Perpetua"/>
                <a:cs typeface="Perpetua"/>
              </a:rPr>
              <a:t>evolved </a:t>
            </a:r>
            <a:r>
              <a:rPr sz="2200" b="1" spc="-5" dirty="0">
                <a:latin typeface="Perpetua"/>
                <a:cs typeface="Perpetua"/>
              </a:rPr>
              <a:t>into</a:t>
            </a:r>
            <a:r>
              <a:rPr sz="2200" b="1" spc="7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reptiles.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ts val="2375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Perpetua"/>
                <a:cs typeface="Perpetua"/>
              </a:rPr>
              <a:t>Reptiles’ </a:t>
            </a:r>
            <a:r>
              <a:rPr sz="2200" spc="-25" dirty="0">
                <a:latin typeface="Perpetua"/>
                <a:cs typeface="Perpetua"/>
              </a:rPr>
              <a:t>lays </a:t>
            </a:r>
            <a:r>
              <a:rPr sz="2200" spc="-5" dirty="0">
                <a:latin typeface="Perpetua"/>
                <a:cs typeface="Perpetua"/>
              </a:rPr>
              <a:t>eggs </a:t>
            </a:r>
            <a:r>
              <a:rPr sz="2200" dirty="0">
                <a:latin typeface="Perpetua"/>
                <a:cs typeface="Perpetua"/>
              </a:rPr>
              <a:t>which </a:t>
            </a:r>
            <a:r>
              <a:rPr sz="2200" spc="-10" dirty="0">
                <a:latin typeface="Perpetua"/>
                <a:cs typeface="Perpetua"/>
              </a:rPr>
              <a:t>don </a:t>
            </a:r>
            <a:r>
              <a:rPr sz="2200" spc="-5" dirty="0">
                <a:latin typeface="Perpetua"/>
                <a:cs typeface="Perpetua"/>
              </a:rPr>
              <a:t>not </a:t>
            </a:r>
            <a:r>
              <a:rPr sz="2200" dirty="0">
                <a:latin typeface="Perpetua"/>
                <a:cs typeface="Perpetua"/>
              </a:rPr>
              <a:t>dry </a:t>
            </a:r>
            <a:r>
              <a:rPr sz="2200" spc="-5" dirty="0">
                <a:latin typeface="Perpetua"/>
                <a:cs typeface="Perpetua"/>
              </a:rPr>
              <a:t>up in sun </a:t>
            </a:r>
            <a:r>
              <a:rPr sz="2200" spc="-15" dirty="0">
                <a:latin typeface="Perpetua"/>
                <a:cs typeface="Perpetua"/>
              </a:rPr>
              <a:t>unlike </a:t>
            </a:r>
            <a:r>
              <a:rPr sz="2200" spc="-5" dirty="0">
                <a:latin typeface="Perpetua"/>
                <a:cs typeface="Perpetua"/>
              </a:rPr>
              <a:t>those</a:t>
            </a:r>
            <a:r>
              <a:rPr sz="2200" spc="6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of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5"/>
              </a:lnSpc>
            </a:pPr>
            <a:r>
              <a:rPr sz="2200" spc="-10" dirty="0">
                <a:latin typeface="Perpetua"/>
                <a:cs typeface="Perpetua"/>
              </a:rPr>
              <a:t>amphibians.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91158"/>
            <a:ext cx="7580630" cy="44577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312420" indent="-273685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Giant </a:t>
            </a:r>
            <a:r>
              <a:rPr sz="2200" b="1" spc="0" dirty="0">
                <a:latin typeface="Perpetua"/>
                <a:cs typeface="Perpetua"/>
              </a:rPr>
              <a:t>ferns </a:t>
            </a:r>
            <a:r>
              <a:rPr sz="2200" spc="-10" dirty="0">
                <a:latin typeface="Perpetua"/>
                <a:cs typeface="Perpetua"/>
              </a:rPr>
              <a:t>(pteridophytes)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0" dirty="0">
                <a:latin typeface="Perpetua"/>
                <a:cs typeface="Perpetua"/>
              </a:rPr>
              <a:t>present </a:t>
            </a:r>
            <a:r>
              <a:rPr sz="2200" spc="-15" dirty="0">
                <a:latin typeface="Perpetua"/>
                <a:cs typeface="Perpetua"/>
              </a:rPr>
              <a:t>but they </a:t>
            </a:r>
            <a:r>
              <a:rPr sz="2200" spc="-5" dirty="0">
                <a:latin typeface="Perpetua"/>
                <a:cs typeface="Perpetua"/>
              </a:rPr>
              <a:t>fell </a:t>
            </a:r>
            <a:r>
              <a:rPr sz="2200" spc="-10" dirty="0">
                <a:latin typeface="Perpetua"/>
                <a:cs typeface="Perpetua"/>
              </a:rPr>
              <a:t>to </a:t>
            </a:r>
            <a:r>
              <a:rPr sz="2200" spc="5" dirty="0">
                <a:latin typeface="Perpetua"/>
                <a:cs typeface="Perpetua"/>
              </a:rPr>
              <a:t>form </a:t>
            </a:r>
            <a:r>
              <a:rPr sz="2200" b="1" spc="-10" dirty="0">
                <a:latin typeface="Perpetua"/>
                <a:cs typeface="Perpetua"/>
              </a:rPr>
              <a:t>coal  </a:t>
            </a:r>
            <a:r>
              <a:rPr sz="2200" b="1" spc="-5" dirty="0">
                <a:latin typeface="Perpetua"/>
                <a:cs typeface="Perpetua"/>
              </a:rPr>
              <a:t>deposits</a:t>
            </a:r>
            <a:r>
              <a:rPr sz="2200" b="1" spc="-10" dirty="0">
                <a:latin typeface="Perpetua"/>
                <a:cs typeface="Perpetua"/>
              </a:rPr>
              <a:t> </a:t>
            </a:r>
            <a:r>
              <a:rPr sz="2200" spc="-50" dirty="0">
                <a:latin typeface="Perpetua"/>
                <a:cs typeface="Perpetua"/>
              </a:rPr>
              <a:t>slowly.</a:t>
            </a:r>
            <a:endParaRPr sz="2200">
              <a:latin typeface="Perpetua"/>
              <a:cs typeface="Perpetua"/>
            </a:endParaRPr>
          </a:p>
          <a:p>
            <a:pPr marL="286385" marR="5080" indent="-273685">
              <a:lnSpc>
                <a:spcPts val="2120"/>
              </a:lnSpc>
              <a:spcBef>
                <a:spcPts val="58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Some of the </a:t>
            </a:r>
            <a:r>
              <a:rPr sz="2200" spc="-10" dirty="0">
                <a:latin typeface="Perpetua"/>
                <a:cs typeface="Perpetua"/>
              </a:rPr>
              <a:t>reptiles </a:t>
            </a:r>
            <a:r>
              <a:rPr sz="2200" spc="-25" dirty="0">
                <a:latin typeface="Perpetua"/>
                <a:cs typeface="Perpetua"/>
              </a:rPr>
              <a:t>went </a:t>
            </a:r>
            <a:r>
              <a:rPr sz="2200" spc="0" dirty="0">
                <a:latin typeface="Perpetua"/>
                <a:cs typeface="Perpetua"/>
              </a:rPr>
              <a:t>back </a:t>
            </a:r>
            <a:r>
              <a:rPr sz="2200" spc="-10" dirty="0">
                <a:latin typeface="Perpetua"/>
                <a:cs typeface="Perpetua"/>
              </a:rPr>
              <a:t>into </a:t>
            </a:r>
            <a:r>
              <a:rPr sz="2200" spc="-15" dirty="0">
                <a:latin typeface="Perpetua"/>
                <a:cs typeface="Perpetua"/>
              </a:rPr>
              <a:t>water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30" dirty="0">
                <a:latin typeface="Perpetua"/>
                <a:cs typeface="Perpetua"/>
              </a:rPr>
              <a:t>evolve </a:t>
            </a:r>
            <a:r>
              <a:rPr sz="2200" spc="-10" dirty="0">
                <a:latin typeface="Perpetua"/>
                <a:cs typeface="Perpetua"/>
              </a:rPr>
              <a:t>into </a:t>
            </a:r>
            <a:r>
              <a:rPr sz="2200" spc="-5" dirty="0">
                <a:latin typeface="Perpetua"/>
                <a:cs typeface="Perpetua"/>
              </a:rPr>
              <a:t>fish </a:t>
            </a:r>
            <a:r>
              <a:rPr sz="2200" spc="-15" dirty="0">
                <a:latin typeface="Perpetua"/>
                <a:cs typeface="Perpetua"/>
              </a:rPr>
              <a:t>like </a:t>
            </a:r>
            <a:r>
              <a:rPr sz="2200" spc="-10" dirty="0">
                <a:latin typeface="Perpetua"/>
                <a:cs typeface="Perpetua"/>
              </a:rPr>
              <a:t>reptiles 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10" dirty="0">
                <a:latin typeface="Perpetua"/>
                <a:cs typeface="Perpetua"/>
              </a:rPr>
              <a:t>200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5" dirty="0">
                <a:latin typeface="Perpetua"/>
                <a:cs typeface="Perpetua"/>
              </a:rPr>
              <a:t>(</a:t>
            </a:r>
            <a:r>
              <a:rPr sz="2200" spc="110" dirty="0">
                <a:latin typeface="Perpetua"/>
                <a:cs typeface="Perpetua"/>
              </a:rPr>
              <a:t> </a:t>
            </a:r>
            <a:r>
              <a:rPr sz="2200" b="1" i="1" spc="-25" dirty="0">
                <a:latin typeface="Perpetua"/>
                <a:cs typeface="Perpetua"/>
              </a:rPr>
              <a:t>Ichthyosaurs</a:t>
            </a:r>
            <a:r>
              <a:rPr sz="2200" spc="-25" dirty="0">
                <a:latin typeface="Perpetua"/>
                <a:cs typeface="Perpetua"/>
              </a:rPr>
              <a:t>)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8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land reptiles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5" dirty="0">
                <a:latin typeface="Perpetua"/>
                <a:cs typeface="Perpetua"/>
              </a:rPr>
              <a:t>the</a:t>
            </a:r>
            <a:r>
              <a:rPr sz="2200" spc="3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dinosaurs.</a:t>
            </a:r>
            <a:endParaRPr sz="2200">
              <a:latin typeface="Perpetua"/>
              <a:cs typeface="Perpetua"/>
            </a:endParaRPr>
          </a:p>
          <a:p>
            <a:pPr marL="286385" marR="59944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biggest </a:t>
            </a:r>
            <a:r>
              <a:rPr sz="2200" dirty="0">
                <a:latin typeface="Perpetua"/>
                <a:cs typeface="Perpetua"/>
              </a:rPr>
              <a:t>dinosaurs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b="1" i="1" spc="-35" dirty="0">
                <a:latin typeface="Perpetua"/>
                <a:cs typeface="Perpetua"/>
              </a:rPr>
              <a:t>Tyrannosaurus </a:t>
            </a:r>
            <a:r>
              <a:rPr sz="2200" b="1" i="1" spc="-30" dirty="0">
                <a:latin typeface="Perpetua"/>
                <a:cs typeface="Perpetua"/>
              </a:rPr>
              <a:t>rex </a:t>
            </a:r>
            <a:r>
              <a:rPr sz="2200" spc="-15" dirty="0">
                <a:latin typeface="Perpetua"/>
                <a:cs typeface="Perpetua"/>
              </a:rPr>
              <a:t>was </a:t>
            </a:r>
            <a:r>
              <a:rPr sz="2200" spc="-10" dirty="0">
                <a:latin typeface="Perpetua"/>
                <a:cs typeface="Perpetua"/>
              </a:rPr>
              <a:t>about </a:t>
            </a:r>
            <a:r>
              <a:rPr sz="2200" spc="-5" dirty="0">
                <a:latin typeface="Perpetua"/>
                <a:cs typeface="Perpetua"/>
              </a:rPr>
              <a:t>20 feet </a:t>
            </a:r>
            <a:r>
              <a:rPr sz="2200" spc="-10" dirty="0">
                <a:latin typeface="Perpetua"/>
                <a:cs typeface="Perpetua"/>
              </a:rPr>
              <a:t>in  </a:t>
            </a:r>
            <a:r>
              <a:rPr sz="2200" spc="-5" dirty="0">
                <a:latin typeface="Perpetua"/>
                <a:cs typeface="Perpetua"/>
              </a:rPr>
              <a:t>height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5" dirty="0">
                <a:latin typeface="Perpetua"/>
                <a:cs typeface="Perpetua"/>
              </a:rPr>
              <a:t>had huge </a:t>
            </a:r>
            <a:r>
              <a:rPr sz="2200" dirty="0">
                <a:latin typeface="Perpetua"/>
                <a:cs typeface="Perpetua"/>
              </a:rPr>
              <a:t>fearsome </a:t>
            </a:r>
            <a:r>
              <a:rPr sz="2200" spc="-10" dirty="0">
                <a:latin typeface="Perpetua"/>
                <a:cs typeface="Perpetua"/>
              </a:rPr>
              <a:t>dagger </a:t>
            </a:r>
            <a:r>
              <a:rPr sz="2200" spc="-15" dirty="0">
                <a:latin typeface="Perpetua"/>
                <a:cs typeface="Perpetua"/>
              </a:rPr>
              <a:t>like</a:t>
            </a:r>
            <a:r>
              <a:rPr sz="2200" spc="5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teeth.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About 65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dirty="0">
                <a:latin typeface="Perpetua"/>
                <a:cs typeface="Perpetua"/>
              </a:rPr>
              <a:t>dinosaurs </a:t>
            </a:r>
            <a:r>
              <a:rPr sz="2200" spc="-10" dirty="0">
                <a:latin typeface="Perpetua"/>
                <a:cs typeface="Perpetua"/>
              </a:rPr>
              <a:t>suddenly disappeared from </a:t>
            </a:r>
            <a:r>
              <a:rPr sz="2200" spc="-5" dirty="0">
                <a:latin typeface="Perpetua"/>
                <a:cs typeface="Perpetua"/>
              </a:rPr>
              <a:t>the</a:t>
            </a:r>
            <a:r>
              <a:rPr sz="2200" spc="175" dirty="0">
                <a:latin typeface="Perpetua"/>
                <a:cs typeface="Perpetua"/>
              </a:rPr>
              <a:t> </a:t>
            </a:r>
            <a:r>
              <a:rPr sz="2200" spc="0" dirty="0">
                <a:latin typeface="Perpetua"/>
                <a:cs typeface="Perpetua"/>
              </a:rPr>
              <a:t>earth.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Some of them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10" dirty="0">
                <a:latin typeface="Perpetua"/>
                <a:cs typeface="Perpetua"/>
              </a:rPr>
              <a:t>into</a:t>
            </a:r>
            <a:r>
              <a:rPr sz="2200" spc="7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birds.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0" dirty="0">
                <a:latin typeface="Perpetua"/>
                <a:cs typeface="Perpetua"/>
              </a:rPr>
              <a:t>first </a:t>
            </a:r>
            <a:r>
              <a:rPr sz="2200" spc="-5" dirty="0">
                <a:latin typeface="Perpetua"/>
                <a:cs typeface="Perpetua"/>
              </a:rPr>
              <a:t>mammals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5" dirty="0">
                <a:latin typeface="Perpetua"/>
                <a:cs typeface="Perpetua"/>
              </a:rPr>
              <a:t>like </a:t>
            </a:r>
            <a:r>
              <a:rPr sz="2200" dirty="0">
                <a:latin typeface="Perpetua"/>
                <a:cs typeface="Perpetua"/>
              </a:rPr>
              <a:t>shrews.Their </a:t>
            </a:r>
            <a:r>
              <a:rPr sz="2200" spc="-5" dirty="0">
                <a:latin typeface="Perpetua"/>
                <a:cs typeface="Perpetua"/>
              </a:rPr>
              <a:t>fossils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0" dirty="0">
                <a:latin typeface="Perpetua"/>
                <a:cs typeface="Perpetua"/>
              </a:rPr>
              <a:t>small</a:t>
            </a:r>
            <a:r>
              <a:rPr sz="2200" spc="7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sized.</a:t>
            </a:r>
            <a:endParaRPr sz="2200">
              <a:latin typeface="Perpetua"/>
              <a:cs typeface="Perpetua"/>
            </a:endParaRPr>
          </a:p>
          <a:p>
            <a:pPr marL="286385" marR="15113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Mammals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5" dirty="0">
                <a:latin typeface="Perpetua"/>
                <a:cs typeface="Perpetua"/>
              </a:rPr>
              <a:t>viviparous </a:t>
            </a:r>
            <a:r>
              <a:rPr sz="2200" spc="-10" dirty="0">
                <a:latin typeface="Perpetua"/>
                <a:cs typeface="Perpetua"/>
              </a:rPr>
              <a:t>and protected </a:t>
            </a:r>
            <a:r>
              <a:rPr sz="2200" spc="-5" dirty="0">
                <a:latin typeface="Perpetua"/>
                <a:cs typeface="Perpetua"/>
              </a:rPr>
              <a:t>their </a:t>
            </a:r>
            <a:r>
              <a:rPr sz="2200" dirty="0">
                <a:latin typeface="Perpetua"/>
                <a:cs typeface="Perpetua"/>
              </a:rPr>
              <a:t>unborn </a:t>
            </a:r>
            <a:r>
              <a:rPr sz="2200" spc="-15" dirty="0">
                <a:latin typeface="Perpetua"/>
                <a:cs typeface="Perpetua"/>
              </a:rPr>
              <a:t>young </a:t>
            </a:r>
            <a:r>
              <a:rPr sz="2200" spc="-10" dirty="0">
                <a:latin typeface="Perpetua"/>
                <a:cs typeface="Perpetua"/>
              </a:rPr>
              <a:t>inside </a:t>
            </a:r>
            <a:r>
              <a:rPr sz="2200" spc="-5" dirty="0">
                <a:latin typeface="Perpetua"/>
                <a:cs typeface="Perpetua"/>
              </a:rPr>
              <a:t>the  </a:t>
            </a:r>
            <a:r>
              <a:rPr sz="2200" spc="-30" dirty="0">
                <a:latin typeface="Perpetua"/>
                <a:cs typeface="Perpetua"/>
              </a:rPr>
              <a:t>mother’s</a:t>
            </a:r>
            <a:r>
              <a:rPr sz="2200" spc="-10" dirty="0">
                <a:latin typeface="Perpetua"/>
                <a:cs typeface="Perpetua"/>
              </a:rPr>
              <a:t> </a:t>
            </a:r>
            <a:r>
              <a:rPr sz="2200" spc="-55" dirty="0">
                <a:latin typeface="Perpetua"/>
                <a:cs typeface="Perpetua"/>
              </a:rPr>
              <a:t>body.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ts val="2375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Due to </a:t>
            </a:r>
            <a:r>
              <a:rPr sz="2200" b="1" spc="-5" dirty="0">
                <a:latin typeface="Perpetua"/>
                <a:cs typeface="Perpetua"/>
              </a:rPr>
              <a:t>continental </a:t>
            </a:r>
            <a:r>
              <a:rPr sz="2200" b="1" dirty="0">
                <a:latin typeface="Perpetua"/>
                <a:cs typeface="Perpetua"/>
              </a:rPr>
              <a:t>drift</a:t>
            </a:r>
            <a:r>
              <a:rPr sz="2200" dirty="0">
                <a:latin typeface="Perpetua"/>
                <a:cs typeface="Perpetua"/>
              </a:rPr>
              <a:t>, </a:t>
            </a:r>
            <a:r>
              <a:rPr sz="2200" b="1" spc="-5" dirty="0">
                <a:latin typeface="Perpetua"/>
                <a:cs typeface="Perpetua"/>
              </a:rPr>
              <a:t>pouched mammals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5" dirty="0">
                <a:latin typeface="Perpetua"/>
                <a:cs typeface="Perpetua"/>
              </a:rPr>
              <a:t>Australia</a:t>
            </a:r>
            <a:r>
              <a:rPr sz="2200" spc="-114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survived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5"/>
              </a:lnSpc>
            </a:pPr>
            <a:r>
              <a:rPr sz="2200" spc="-10" dirty="0">
                <a:latin typeface="Perpetua"/>
                <a:cs typeface="Perpetua"/>
              </a:rPr>
              <a:t>because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dirty="0">
                <a:latin typeface="Perpetua"/>
                <a:cs typeface="Perpetua"/>
              </a:rPr>
              <a:t>lack </a:t>
            </a:r>
            <a:r>
              <a:rPr sz="2200" spc="-5" dirty="0">
                <a:latin typeface="Perpetua"/>
                <a:cs typeface="Perpetua"/>
              </a:rPr>
              <a:t>of competition </a:t>
            </a:r>
            <a:r>
              <a:rPr sz="2200" spc="-10" dirty="0">
                <a:latin typeface="Perpetua"/>
                <a:cs typeface="Perpetua"/>
              </a:rPr>
              <a:t>from </a:t>
            </a:r>
            <a:r>
              <a:rPr sz="2200" spc="-20" dirty="0">
                <a:latin typeface="Perpetua"/>
                <a:cs typeface="Perpetua"/>
              </a:rPr>
              <a:t>any </a:t>
            </a:r>
            <a:r>
              <a:rPr sz="2200" spc="-5" dirty="0">
                <a:latin typeface="Perpetua"/>
                <a:cs typeface="Perpetua"/>
              </a:rPr>
              <a:t>other</a:t>
            </a:r>
            <a:r>
              <a:rPr sz="2200" spc="15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mammals.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65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of </a:t>
            </a:r>
            <a:r>
              <a:rPr dirty="0"/>
              <a:t>early</a:t>
            </a:r>
            <a:r>
              <a:rPr spc="-90" dirty="0"/>
              <a:t> </a:t>
            </a:r>
            <a:r>
              <a:rPr spc="15" dirty="0"/>
              <a:t>earth: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94600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10" dirty="0">
                <a:latin typeface="Perpetua"/>
                <a:cs typeface="Perpetua"/>
              </a:rPr>
              <a:t>Earth </a:t>
            </a:r>
            <a:r>
              <a:rPr sz="2400" spc="5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4.5 </a:t>
            </a:r>
            <a:r>
              <a:rPr sz="2400" dirty="0">
                <a:latin typeface="Perpetua"/>
                <a:cs typeface="Perpetua"/>
              </a:rPr>
              <a:t>billion </a:t>
            </a:r>
            <a:r>
              <a:rPr sz="2400" spc="-5" dirty="0">
                <a:latin typeface="Perpetua"/>
                <a:cs typeface="Perpetua"/>
              </a:rPr>
              <a:t>years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0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There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no </a:t>
            </a:r>
            <a:r>
              <a:rPr sz="2400" spc="-10" dirty="0">
                <a:latin typeface="Perpetua"/>
                <a:cs typeface="Perpetua"/>
              </a:rPr>
              <a:t>atmosphere </a:t>
            </a:r>
            <a:r>
              <a:rPr sz="2400" spc="-5" dirty="0">
                <a:latin typeface="Perpetua"/>
                <a:cs typeface="Perpetua"/>
              </a:rPr>
              <a:t>on </a:t>
            </a:r>
            <a:r>
              <a:rPr sz="2400" spc="-10" dirty="0">
                <a:latin typeface="Perpetua"/>
                <a:cs typeface="Perpetua"/>
              </a:rPr>
              <a:t>early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60" dirty="0">
                <a:latin typeface="Perpetua"/>
                <a:cs typeface="Perpetua"/>
              </a:rPr>
              <a:t>Water </a:t>
            </a:r>
            <a:r>
              <a:rPr sz="2400" spc="-45" dirty="0">
                <a:latin typeface="Perpetua"/>
                <a:cs typeface="Perpetua"/>
              </a:rPr>
              <a:t>vapor, </a:t>
            </a:r>
            <a:r>
              <a:rPr sz="2400" spc="-10" dirty="0">
                <a:latin typeface="Perpetua"/>
                <a:cs typeface="Perpetua"/>
              </a:rPr>
              <a:t>methane, </a:t>
            </a:r>
            <a:r>
              <a:rPr sz="2400" dirty="0">
                <a:latin typeface="Perpetua"/>
                <a:cs typeface="Perpetua"/>
              </a:rPr>
              <a:t>carbon </a:t>
            </a:r>
            <a:r>
              <a:rPr sz="2400" spc="-10" dirty="0">
                <a:latin typeface="Perpetua"/>
                <a:cs typeface="Perpetua"/>
              </a:rPr>
              <a:t>dioxide </a:t>
            </a:r>
            <a:r>
              <a:rPr sz="2400" spc="-5" dirty="0">
                <a:latin typeface="Perpetua"/>
                <a:cs typeface="Perpetua"/>
              </a:rPr>
              <a:t>and ammonia </a:t>
            </a:r>
            <a:r>
              <a:rPr sz="2400" spc="-10" dirty="0">
                <a:latin typeface="Perpetua"/>
                <a:cs typeface="Perpetua"/>
              </a:rPr>
              <a:t>released</a:t>
            </a:r>
            <a:r>
              <a:rPr sz="2400" spc="-1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from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Perpetua"/>
                <a:cs typeface="Perpetua"/>
              </a:rPr>
              <a:t>molten mass </a:t>
            </a:r>
            <a:r>
              <a:rPr sz="2400" spc="-25" dirty="0">
                <a:latin typeface="Perpetua"/>
                <a:cs typeface="Perpetua"/>
              </a:rPr>
              <a:t>covered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surface.</a:t>
            </a:r>
            <a:endParaRPr sz="2400">
              <a:latin typeface="Perpetua"/>
              <a:cs typeface="Perpetua"/>
            </a:endParaRPr>
          </a:p>
          <a:p>
            <a:pPr marL="286385" marR="583565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UV </a:t>
            </a:r>
            <a:r>
              <a:rPr sz="2400" spc="-25" dirty="0">
                <a:latin typeface="Perpetua"/>
                <a:cs typeface="Perpetua"/>
              </a:rPr>
              <a:t>rays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sun </a:t>
            </a:r>
            <a:r>
              <a:rPr sz="2400" spc="-15" dirty="0">
                <a:latin typeface="Perpetua"/>
                <a:cs typeface="Perpetua"/>
              </a:rPr>
              <a:t>broke </a:t>
            </a:r>
            <a:r>
              <a:rPr sz="2400" spc="-5" dirty="0">
                <a:latin typeface="Perpetua"/>
                <a:cs typeface="Perpetua"/>
              </a:rPr>
              <a:t>up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dirty="0">
                <a:latin typeface="Perpetua"/>
                <a:cs typeface="Perpetua"/>
              </a:rPr>
              <a:t>into </a:t>
            </a:r>
            <a:r>
              <a:rPr sz="2400" spc="-10" dirty="0">
                <a:latin typeface="Perpetua"/>
                <a:cs typeface="Perpetua"/>
              </a:rPr>
              <a:t>Hydrogen </a:t>
            </a:r>
            <a:r>
              <a:rPr sz="2400" spc="-5" dirty="0">
                <a:latin typeface="Perpetua"/>
                <a:cs typeface="Perpetua"/>
              </a:rPr>
              <a:t>and  </a:t>
            </a:r>
            <a:r>
              <a:rPr sz="2400" spc="-10" dirty="0">
                <a:latin typeface="Perpetua"/>
                <a:cs typeface="Perpetua"/>
              </a:rPr>
              <a:t>oxygen </a:t>
            </a:r>
            <a:r>
              <a:rPr sz="2400" spc="-5" dirty="0">
                <a:latin typeface="Perpetua"/>
                <a:cs typeface="Perpetua"/>
              </a:rPr>
              <a:t>and lighter H</a:t>
            </a:r>
            <a:r>
              <a:rPr sz="2400" spc="-7" baseline="-20833" dirty="0">
                <a:latin typeface="Perpetua"/>
                <a:cs typeface="Perpetua"/>
              </a:rPr>
              <a:t>2</a:t>
            </a:r>
            <a:r>
              <a:rPr sz="2400" spc="232" baseline="-20833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escaped.</a:t>
            </a:r>
            <a:endParaRPr sz="2400">
              <a:latin typeface="Perpetua"/>
              <a:cs typeface="Perpetua"/>
            </a:endParaRPr>
          </a:p>
          <a:p>
            <a:pPr marL="286385" marR="488950" indent="-273685">
              <a:lnSpc>
                <a:spcPts val="231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Oxygen </a:t>
            </a:r>
            <a:r>
              <a:rPr sz="2400" dirty="0">
                <a:latin typeface="Perpetua"/>
                <a:cs typeface="Perpetua"/>
              </a:rPr>
              <a:t>combined with </a:t>
            </a:r>
            <a:r>
              <a:rPr sz="2400" spc="-5" dirty="0">
                <a:latin typeface="Perpetua"/>
                <a:cs typeface="Perpetua"/>
              </a:rPr>
              <a:t>ammonia and methane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spc="-50" dirty="0">
                <a:latin typeface="Perpetua"/>
                <a:cs typeface="Perpetua"/>
              </a:rPr>
              <a:t>water,  </a:t>
            </a:r>
            <a:r>
              <a:rPr sz="2400" spc="-5" dirty="0">
                <a:latin typeface="Perpetua"/>
                <a:cs typeface="Perpetua"/>
              </a:rPr>
              <a:t>CO</a:t>
            </a:r>
            <a:r>
              <a:rPr sz="2400" spc="-7" baseline="-20833" dirty="0">
                <a:latin typeface="Perpetua"/>
                <a:cs typeface="Perpetua"/>
              </a:rPr>
              <a:t>2 </a:t>
            </a:r>
            <a:r>
              <a:rPr sz="2400" spc="-5" dirty="0">
                <a:latin typeface="Perpetua"/>
                <a:cs typeface="Perpetua"/>
              </a:rPr>
              <a:t>and</a:t>
            </a:r>
            <a:r>
              <a:rPr sz="2400" spc="-20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others.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ozone </a:t>
            </a:r>
            <a:r>
              <a:rPr sz="2400" spc="-30" dirty="0">
                <a:latin typeface="Perpetua"/>
                <a:cs typeface="Perpetua"/>
              </a:rPr>
              <a:t>layer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spc="0" dirty="0">
                <a:latin typeface="Perpetua"/>
                <a:cs typeface="Perpetua"/>
              </a:rPr>
              <a:t>formed.</a:t>
            </a:r>
            <a:endParaRPr sz="2400">
              <a:latin typeface="Perpetua"/>
              <a:cs typeface="Perpetua"/>
            </a:endParaRPr>
          </a:p>
          <a:p>
            <a:pPr marL="286385" marR="12827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As it cooled,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5" dirty="0">
                <a:latin typeface="Perpetua"/>
                <a:cs typeface="Perpetua"/>
              </a:rPr>
              <a:t>water vapor </a:t>
            </a:r>
            <a:r>
              <a:rPr sz="2400" dirty="0">
                <a:latin typeface="Perpetua"/>
                <a:cs typeface="Perpetua"/>
              </a:rPr>
              <a:t>fell </a:t>
            </a:r>
            <a:r>
              <a:rPr sz="2400" spc="-5" dirty="0">
                <a:latin typeface="Perpetua"/>
                <a:cs typeface="Perpetua"/>
              </a:rPr>
              <a:t>as rain, </a:t>
            </a:r>
            <a:r>
              <a:rPr sz="2400" dirty="0">
                <a:latin typeface="Perpetua"/>
                <a:cs typeface="Perpetua"/>
              </a:rPr>
              <a:t>to fill </a:t>
            </a: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2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depressions  and </a:t>
            </a:r>
            <a:r>
              <a:rPr sz="2400" spc="10" dirty="0">
                <a:latin typeface="Perpetua"/>
                <a:cs typeface="Perpetua"/>
              </a:rPr>
              <a:t>form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oceans.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Life </a:t>
            </a:r>
            <a:r>
              <a:rPr sz="2400" b="1" spc="-10" dirty="0">
                <a:latin typeface="Perpetua"/>
                <a:cs typeface="Perpetua"/>
              </a:rPr>
              <a:t>appeared </a:t>
            </a:r>
            <a:r>
              <a:rPr sz="2400" b="1" spc="-5" dirty="0">
                <a:latin typeface="Perpetua"/>
                <a:cs typeface="Perpetua"/>
              </a:rPr>
              <a:t>500 Million </a:t>
            </a:r>
            <a:r>
              <a:rPr sz="2400" b="1" spc="-15" dirty="0">
                <a:latin typeface="Perpetua"/>
                <a:cs typeface="Perpetua"/>
              </a:rPr>
              <a:t>years </a:t>
            </a:r>
            <a:r>
              <a:rPr sz="2400" b="1" spc="-5" dirty="0">
                <a:latin typeface="Perpetua"/>
                <a:cs typeface="Perpetua"/>
              </a:rPr>
              <a:t>after the </a:t>
            </a:r>
            <a:r>
              <a:rPr sz="2400" b="1" dirty="0">
                <a:latin typeface="Perpetua"/>
                <a:cs typeface="Perpetua"/>
              </a:rPr>
              <a:t>formation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of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b="1" spc="0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28600"/>
            <a:ext cx="7448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57200"/>
            <a:ext cx="8077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5750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ORIGIN AND </a:t>
            </a:r>
            <a:r>
              <a:rPr sz="3200" spc="-10" dirty="0"/>
              <a:t>EVOLUTION </a:t>
            </a:r>
            <a:r>
              <a:rPr sz="3200" dirty="0"/>
              <a:t>OF</a:t>
            </a:r>
            <a:r>
              <a:rPr sz="3200" spc="-165" dirty="0"/>
              <a:t> </a:t>
            </a:r>
            <a:r>
              <a:rPr sz="3200" spc="-5" dirty="0"/>
              <a:t>MAN: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38985"/>
            <a:ext cx="7794625" cy="45319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Perpetua"/>
                <a:cs typeface="Perpetua"/>
              </a:rPr>
              <a:t>About </a:t>
            </a:r>
            <a:r>
              <a:rPr sz="1800" dirty="0">
                <a:latin typeface="Perpetua"/>
                <a:cs typeface="Perpetua"/>
              </a:rPr>
              <a:t>15 </a:t>
            </a:r>
            <a:r>
              <a:rPr sz="1800" spc="-30" dirty="0">
                <a:latin typeface="Perpetua"/>
                <a:cs typeface="Perpetua"/>
              </a:rPr>
              <a:t>mya </a:t>
            </a:r>
            <a:r>
              <a:rPr sz="1800" dirty="0">
                <a:latin typeface="Perpetua"/>
                <a:cs typeface="Perpetua"/>
              </a:rPr>
              <a:t>primates </a:t>
            </a:r>
            <a:r>
              <a:rPr sz="1800" spc="-5" dirty="0">
                <a:latin typeface="Perpetua"/>
                <a:cs typeface="Perpetua"/>
              </a:rPr>
              <a:t>called </a:t>
            </a:r>
            <a:r>
              <a:rPr sz="1800" b="1" i="1" spc="-5" dirty="0">
                <a:latin typeface="Perpetua"/>
                <a:cs typeface="Perpetua"/>
              </a:rPr>
              <a:t>Dryopithecus </a:t>
            </a:r>
            <a:r>
              <a:rPr sz="1800" dirty="0">
                <a:latin typeface="Perpetua"/>
                <a:cs typeface="Perpetua"/>
              </a:rPr>
              <a:t>and </a:t>
            </a:r>
            <a:r>
              <a:rPr sz="1800" b="1" i="1" spc="-5" dirty="0">
                <a:latin typeface="Perpetua"/>
                <a:cs typeface="Perpetua"/>
              </a:rPr>
              <a:t>Ramapithecus </a:t>
            </a:r>
            <a:r>
              <a:rPr sz="1800" spc="-20" dirty="0">
                <a:latin typeface="Perpetua"/>
                <a:cs typeface="Perpetua"/>
              </a:rPr>
              <a:t>were</a:t>
            </a:r>
            <a:r>
              <a:rPr sz="1800" spc="-70" dirty="0">
                <a:latin typeface="Perpetua"/>
                <a:cs typeface="Perpetua"/>
              </a:rPr>
              <a:t> </a:t>
            </a:r>
            <a:r>
              <a:rPr sz="1800" spc="-20" dirty="0">
                <a:latin typeface="Perpetua"/>
                <a:cs typeface="Perpetua"/>
              </a:rPr>
              <a:t>existing.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Perpetua"/>
                <a:cs typeface="Perpetua"/>
              </a:rPr>
              <a:t>They </a:t>
            </a:r>
            <a:r>
              <a:rPr sz="1800" spc="-20" dirty="0">
                <a:latin typeface="Perpetua"/>
                <a:cs typeface="Perpetua"/>
              </a:rPr>
              <a:t>were </a:t>
            </a:r>
            <a:r>
              <a:rPr sz="1800" dirty="0">
                <a:latin typeface="Perpetua"/>
                <a:cs typeface="Perpetua"/>
              </a:rPr>
              <a:t>hairy </a:t>
            </a:r>
            <a:r>
              <a:rPr sz="1800" spc="-5" dirty="0">
                <a:latin typeface="Perpetua"/>
                <a:cs typeface="Perpetua"/>
              </a:rPr>
              <a:t>and </a:t>
            </a:r>
            <a:r>
              <a:rPr sz="1800" spc="-10" dirty="0">
                <a:latin typeface="Perpetua"/>
                <a:cs typeface="Perpetua"/>
              </a:rPr>
              <a:t>walked like </a:t>
            </a:r>
            <a:r>
              <a:rPr sz="1800" dirty="0">
                <a:latin typeface="Perpetua"/>
                <a:cs typeface="Perpetua"/>
              </a:rPr>
              <a:t>gorillas </a:t>
            </a:r>
            <a:r>
              <a:rPr sz="1800" spc="-5" dirty="0">
                <a:latin typeface="Perpetua"/>
                <a:cs typeface="Perpetua"/>
              </a:rPr>
              <a:t>and</a:t>
            </a:r>
            <a:r>
              <a:rPr sz="1800" spc="-45" dirty="0">
                <a:latin typeface="Perpetua"/>
                <a:cs typeface="Perpetua"/>
              </a:rPr>
              <a:t> </a:t>
            </a:r>
            <a:r>
              <a:rPr sz="1800" spc="-5" dirty="0">
                <a:latin typeface="Perpetua"/>
                <a:cs typeface="Perpetua"/>
              </a:rPr>
              <a:t>chimpanzees.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i="1" spc="-10" dirty="0">
                <a:latin typeface="Perpetua"/>
                <a:cs typeface="Perpetua"/>
              </a:rPr>
              <a:t>Ramapithecus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spc="-5" dirty="0">
                <a:latin typeface="Perpetua"/>
                <a:cs typeface="Perpetua"/>
              </a:rPr>
              <a:t>more </a:t>
            </a:r>
            <a:r>
              <a:rPr sz="1800" b="1" spc="-5" dirty="0">
                <a:latin typeface="Perpetua"/>
                <a:cs typeface="Perpetua"/>
              </a:rPr>
              <a:t>man </a:t>
            </a:r>
            <a:r>
              <a:rPr sz="1800" b="1" spc="-10" dirty="0">
                <a:latin typeface="Perpetua"/>
                <a:cs typeface="Perpetua"/>
              </a:rPr>
              <a:t>like </a:t>
            </a:r>
            <a:r>
              <a:rPr sz="1800" dirty="0">
                <a:latin typeface="Perpetua"/>
                <a:cs typeface="Perpetua"/>
              </a:rPr>
              <a:t>while </a:t>
            </a:r>
            <a:r>
              <a:rPr sz="1800" i="1" spc="-10" dirty="0">
                <a:latin typeface="Perpetua"/>
                <a:cs typeface="Perpetua"/>
              </a:rPr>
              <a:t>Dryopithecus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spc="-5" dirty="0">
                <a:latin typeface="Perpetua"/>
                <a:cs typeface="Perpetua"/>
              </a:rPr>
              <a:t>more</a:t>
            </a:r>
            <a:r>
              <a:rPr sz="1800" spc="-15" dirty="0">
                <a:latin typeface="Perpetua"/>
                <a:cs typeface="Perpetua"/>
              </a:rPr>
              <a:t> </a:t>
            </a:r>
            <a:r>
              <a:rPr sz="1800" b="1" spc="-10" dirty="0">
                <a:latin typeface="Perpetua"/>
                <a:cs typeface="Perpetua"/>
              </a:rPr>
              <a:t>ape-like.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Perpetua"/>
                <a:cs typeface="Perpetua"/>
              </a:rPr>
              <a:t>Few </a:t>
            </a:r>
            <a:r>
              <a:rPr sz="1800" dirty="0">
                <a:latin typeface="Perpetua"/>
                <a:cs typeface="Perpetua"/>
              </a:rPr>
              <a:t>fossils </a:t>
            </a:r>
            <a:r>
              <a:rPr sz="1800" spc="-5" dirty="0">
                <a:latin typeface="Perpetua"/>
                <a:cs typeface="Perpetua"/>
              </a:rPr>
              <a:t>of </a:t>
            </a:r>
            <a:r>
              <a:rPr sz="1800" spc="-10" dirty="0">
                <a:latin typeface="Perpetua"/>
                <a:cs typeface="Perpetua"/>
              </a:rPr>
              <a:t>man-like </a:t>
            </a:r>
            <a:r>
              <a:rPr sz="1800" spc="-5" dirty="0">
                <a:latin typeface="Perpetua"/>
                <a:cs typeface="Perpetua"/>
              </a:rPr>
              <a:t>bones </a:t>
            </a:r>
            <a:r>
              <a:rPr sz="1800" spc="-20" dirty="0">
                <a:latin typeface="Perpetua"/>
                <a:cs typeface="Perpetua"/>
              </a:rPr>
              <a:t>have </a:t>
            </a:r>
            <a:r>
              <a:rPr sz="1800" dirty="0">
                <a:latin typeface="Perpetua"/>
                <a:cs typeface="Perpetua"/>
              </a:rPr>
              <a:t>been </a:t>
            </a:r>
            <a:r>
              <a:rPr sz="1800" spc="-15" dirty="0">
                <a:latin typeface="Perpetua"/>
                <a:cs typeface="Perpetua"/>
              </a:rPr>
              <a:t>discovered </a:t>
            </a:r>
            <a:r>
              <a:rPr sz="1800" spc="-5" dirty="0">
                <a:latin typeface="Perpetua"/>
                <a:cs typeface="Perpetua"/>
              </a:rPr>
              <a:t>in Ethiopia and</a:t>
            </a:r>
            <a:r>
              <a:rPr sz="1800" spc="-320" dirty="0">
                <a:latin typeface="Perpetua"/>
                <a:cs typeface="Perpetua"/>
              </a:rPr>
              <a:t> </a:t>
            </a:r>
            <a:r>
              <a:rPr sz="1800" spc="-30" dirty="0">
                <a:latin typeface="Perpetua"/>
                <a:cs typeface="Perpetua"/>
              </a:rPr>
              <a:t>Tanzania.</a:t>
            </a:r>
            <a:endParaRPr sz="18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ts val="2155"/>
              </a:lnSpc>
              <a:spcBef>
                <a:spcPts val="229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85" dirty="0">
                <a:latin typeface="Perpetua"/>
                <a:cs typeface="Perpetua"/>
              </a:rPr>
              <a:t>Two </a:t>
            </a:r>
            <a:r>
              <a:rPr sz="1800" spc="-30" dirty="0">
                <a:latin typeface="Perpetua"/>
                <a:cs typeface="Perpetua"/>
              </a:rPr>
              <a:t>mya </a:t>
            </a:r>
            <a:r>
              <a:rPr sz="1800" b="1" i="1" spc="-10" dirty="0">
                <a:latin typeface="Perpetua"/>
                <a:cs typeface="Perpetua"/>
              </a:rPr>
              <a:t>Australopithecines </a:t>
            </a:r>
            <a:r>
              <a:rPr sz="1800" spc="-15" dirty="0">
                <a:latin typeface="Perpetua"/>
                <a:cs typeface="Perpetua"/>
              </a:rPr>
              <a:t>probably </a:t>
            </a:r>
            <a:r>
              <a:rPr sz="1800" spc="-10" dirty="0">
                <a:latin typeface="Perpetua"/>
                <a:cs typeface="Perpetua"/>
              </a:rPr>
              <a:t>lived </a:t>
            </a:r>
            <a:r>
              <a:rPr sz="1800" spc="-5" dirty="0">
                <a:latin typeface="Perpetua"/>
                <a:cs typeface="Perpetua"/>
              </a:rPr>
              <a:t>in East </a:t>
            </a:r>
            <a:r>
              <a:rPr sz="1800" dirty="0">
                <a:latin typeface="Perpetua"/>
                <a:cs typeface="Perpetua"/>
              </a:rPr>
              <a:t>African</a:t>
            </a:r>
            <a:r>
              <a:rPr sz="1800" spc="-55" dirty="0">
                <a:latin typeface="Perpetua"/>
                <a:cs typeface="Perpetua"/>
              </a:rPr>
              <a:t> </a:t>
            </a:r>
            <a:r>
              <a:rPr sz="1800" spc="-5" dirty="0">
                <a:latin typeface="Perpetua"/>
                <a:cs typeface="Perpetua"/>
              </a:rPr>
              <a:t>grasslands.</a:t>
            </a:r>
            <a:endParaRPr sz="18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They hunted with stone</a:t>
            </a:r>
            <a:r>
              <a:rPr sz="1700" spc="0" dirty="0">
                <a:latin typeface="Perpetua"/>
                <a:cs typeface="Perpetua"/>
              </a:rPr>
              <a:t> </a:t>
            </a:r>
            <a:r>
              <a:rPr sz="1700" spc="-15" dirty="0">
                <a:latin typeface="Perpetua"/>
                <a:cs typeface="Perpetua"/>
              </a:rPr>
              <a:t>weapons.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Essentially </a:t>
            </a:r>
            <a:r>
              <a:rPr sz="1700" spc="-10" dirty="0">
                <a:latin typeface="Perpetua"/>
                <a:cs typeface="Perpetua"/>
              </a:rPr>
              <a:t>ate</a:t>
            </a:r>
            <a:r>
              <a:rPr sz="1700" spc="0" dirty="0">
                <a:latin typeface="Perpetua"/>
                <a:cs typeface="Perpetua"/>
              </a:rPr>
              <a:t> fruit.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Perpetua"/>
                <a:cs typeface="Perpetua"/>
              </a:rPr>
              <a:t>The </a:t>
            </a:r>
            <a:r>
              <a:rPr sz="1800" spc="0" dirty="0">
                <a:latin typeface="Perpetua"/>
                <a:cs typeface="Perpetua"/>
              </a:rPr>
              <a:t>first </a:t>
            </a:r>
            <a:r>
              <a:rPr sz="1800" spc="-5" dirty="0">
                <a:latin typeface="Perpetua"/>
                <a:cs typeface="Perpetua"/>
              </a:rPr>
              <a:t>human-like </a:t>
            </a:r>
            <a:r>
              <a:rPr sz="1800" dirty="0">
                <a:latin typeface="Perpetua"/>
                <a:cs typeface="Perpetua"/>
              </a:rPr>
              <a:t>being the </a:t>
            </a:r>
            <a:r>
              <a:rPr sz="1800" spc="-5" dirty="0">
                <a:latin typeface="Perpetua"/>
                <a:cs typeface="Perpetua"/>
              </a:rPr>
              <a:t>hominid and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dirty="0">
                <a:latin typeface="Perpetua"/>
                <a:cs typeface="Perpetua"/>
              </a:rPr>
              <a:t>called </a:t>
            </a:r>
            <a:r>
              <a:rPr sz="1800" b="1" i="1" dirty="0">
                <a:latin typeface="Perpetua"/>
                <a:cs typeface="Perpetua"/>
              </a:rPr>
              <a:t>Homo</a:t>
            </a:r>
            <a:r>
              <a:rPr sz="1800" b="1" i="1" spc="-95" dirty="0">
                <a:latin typeface="Perpetua"/>
                <a:cs typeface="Perpetua"/>
              </a:rPr>
              <a:t> </a:t>
            </a:r>
            <a:r>
              <a:rPr sz="1800" b="1" i="1" spc="-10" dirty="0">
                <a:latin typeface="Perpetua"/>
                <a:cs typeface="Perpetua"/>
              </a:rPr>
              <a:t>habilis</a:t>
            </a:r>
            <a:r>
              <a:rPr sz="1800" spc="-10" dirty="0">
                <a:latin typeface="Perpetua"/>
                <a:cs typeface="Perpetua"/>
              </a:rPr>
              <a:t>.</a:t>
            </a:r>
            <a:endParaRPr sz="18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spcBef>
                <a:spcPts val="5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Brain </a:t>
            </a:r>
            <a:r>
              <a:rPr sz="1700" spc="-5" dirty="0">
                <a:latin typeface="Perpetua"/>
                <a:cs typeface="Perpetua"/>
              </a:rPr>
              <a:t>capacity </a:t>
            </a:r>
            <a:r>
              <a:rPr sz="1700" spc="-20" dirty="0">
                <a:latin typeface="Perpetua"/>
                <a:cs typeface="Perpetua"/>
              </a:rPr>
              <a:t>wee </a:t>
            </a:r>
            <a:r>
              <a:rPr sz="1700" spc="-10" dirty="0">
                <a:latin typeface="Perpetua"/>
                <a:cs typeface="Perpetua"/>
              </a:rPr>
              <a:t>between </a:t>
            </a:r>
            <a:r>
              <a:rPr sz="1700" spc="-5" dirty="0">
                <a:latin typeface="Perpetua"/>
                <a:cs typeface="Perpetua"/>
              </a:rPr>
              <a:t>650 </a:t>
            </a:r>
            <a:r>
              <a:rPr sz="1700" dirty="0">
                <a:latin typeface="Perpetua"/>
                <a:cs typeface="Perpetua"/>
              </a:rPr>
              <a:t>– </a:t>
            </a:r>
            <a:r>
              <a:rPr sz="1700" spc="-5" dirty="0">
                <a:latin typeface="Perpetua"/>
                <a:cs typeface="Perpetua"/>
              </a:rPr>
              <a:t>800</a:t>
            </a:r>
            <a:r>
              <a:rPr sz="1700" spc="-6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c.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They did not eat</a:t>
            </a:r>
            <a:r>
              <a:rPr sz="1700" spc="-2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meat.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Perpetua"/>
                <a:cs typeface="Perpetua"/>
              </a:rPr>
              <a:t>Fossils </a:t>
            </a:r>
            <a:r>
              <a:rPr sz="1800" spc="-15" dirty="0">
                <a:latin typeface="Perpetua"/>
                <a:cs typeface="Perpetua"/>
              </a:rPr>
              <a:t>discovered </a:t>
            </a:r>
            <a:r>
              <a:rPr sz="1800" spc="-5" dirty="0">
                <a:latin typeface="Perpetua"/>
                <a:cs typeface="Perpetua"/>
              </a:rPr>
              <a:t>in </a:t>
            </a:r>
            <a:r>
              <a:rPr sz="1800" spc="-30" dirty="0">
                <a:latin typeface="Perpetua"/>
                <a:cs typeface="Perpetua"/>
              </a:rPr>
              <a:t>Java </a:t>
            </a:r>
            <a:r>
              <a:rPr sz="1800" spc="-5" dirty="0">
                <a:latin typeface="Perpetua"/>
                <a:cs typeface="Perpetua"/>
              </a:rPr>
              <a:t>in 1891 </a:t>
            </a:r>
            <a:r>
              <a:rPr sz="1800" spc="-10" dirty="0">
                <a:latin typeface="Perpetua"/>
                <a:cs typeface="Perpetua"/>
              </a:rPr>
              <a:t>revealed </a:t>
            </a:r>
            <a:r>
              <a:rPr sz="1800" dirty="0">
                <a:latin typeface="Perpetua"/>
                <a:cs typeface="Perpetua"/>
              </a:rPr>
              <a:t>the </a:t>
            </a:r>
            <a:r>
              <a:rPr sz="1800" spc="-5" dirty="0">
                <a:latin typeface="Perpetua"/>
                <a:cs typeface="Perpetua"/>
              </a:rPr>
              <a:t>next </a:t>
            </a:r>
            <a:r>
              <a:rPr sz="1800" dirty="0">
                <a:latin typeface="Perpetua"/>
                <a:cs typeface="Perpetua"/>
              </a:rPr>
              <a:t>stage </a:t>
            </a:r>
            <a:r>
              <a:rPr sz="1800" spc="-10" dirty="0">
                <a:latin typeface="Perpetua"/>
                <a:cs typeface="Perpetua"/>
              </a:rPr>
              <a:t>i.e. </a:t>
            </a:r>
            <a:r>
              <a:rPr sz="1800" b="1" i="1" dirty="0">
                <a:latin typeface="Perpetua"/>
                <a:cs typeface="Perpetua"/>
              </a:rPr>
              <a:t>Homo </a:t>
            </a:r>
            <a:r>
              <a:rPr sz="1800" b="1" i="1" spc="-5" dirty="0">
                <a:latin typeface="Perpetua"/>
                <a:cs typeface="Perpetua"/>
              </a:rPr>
              <a:t>erectus </a:t>
            </a:r>
            <a:r>
              <a:rPr sz="1800" spc="-5" dirty="0">
                <a:latin typeface="Perpetua"/>
                <a:cs typeface="Perpetua"/>
              </a:rPr>
              <a:t>about 1.5</a:t>
            </a:r>
            <a:r>
              <a:rPr sz="1800" spc="-170" dirty="0">
                <a:latin typeface="Perpetua"/>
                <a:cs typeface="Perpetua"/>
              </a:rPr>
              <a:t> </a:t>
            </a:r>
            <a:r>
              <a:rPr sz="1800" spc="-25" dirty="0">
                <a:latin typeface="Perpetua"/>
                <a:cs typeface="Perpetua"/>
              </a:rPr>
              <a:t>mya.</a:t>
            </a:r>
            <a:endParaRPr sz="18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spcBef>
                <a:spcPts val="5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Had </a:t>
            </a:r>
            <a:r>
              <a:rPr sz="1700" spc="-5" dirty="0">
                <a:latin typeface="Perpetua"/>
                <a:cs typeface="Perpetua"/>
              </a:rPr>
              <a:t>large brain around 900</a:t>
            </a:r>
            <a:r>
              <a:rPr sz="1700" spc="-65" dirty="0">
                <a:latin typeface="Perpetua"/>
                <a:cs typeface="Perpetua"/>
              </a:rPr>
              <a:t> </a:t>
            </a:r>
            <a:r>
              <a:rPr sz="1700" dirty="0">
                <a:latin typeface="Perpetua"/>
                <a:cs typeface="Perpetua"/>
              </a:rPr>
              <a:t>cc.</a:t>
            </a:r>
            <a:endParaRPr sz="1700">
              <a:latin typeface="Perpetua"/>
              <a:cs typeface="Perpetu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10" dirty="0">
                <a:latin typeface="Perpetua"/>
                <a:cs typeface="Perpetua"/>
              </a:rPr>
              <a:t>Probably ate</a:t>
            </a:r>
            <a:r>
              <a:rPr sz="1700" spc="-20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meat.</a:t>
            </a:r>
            <a:endParaRPr sz="17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93017"/>
            <a:ext cx="7439025" cy="43865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dirty="0">
                <a:latin typeface="Perpetua"/>
                <a:cs typeface="Perpetua"/>
              </a:rPr>
              <a:t>Neanderthal</a:t>
            </a:r>
            <a:r>
              <a:rPr sz="2200" b="1" spc="1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man:</a:t>
            </a:r>
            <a:endParaRPr sz="22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7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5" dirty="0">
                <a:latin typeface="Perpetua"/>
                <a:cs typeface="Perpetua"/>
              </a:rPr>
              <a:t>Brain size </a:t>
            </a:r>
            <a:r>
              <a:rPr sz="2000" spc="-10" dirty="0">
                <a:latin typeface="Perpetua"/>
                <a:cs typeface="Perpetua"/>
              </a:rPr>
              <a:t>1400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cc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5" dirty="0">
                <a:latin typeface="Perpetua"/>
                <a:cs typeface="Perpetua"/>
              </a:rPr>
              <a:t>Lived </a:t>
            </a:r>
            <a:r>
              <a:rPr sz="2000" dirty="0">
                <a:latin typeface="Perpetua"/>
                <a:cs typeface="Perpetua"/>
              </a:rPr>
              <a:t>in east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central </a:t>
            </a:r>
            <a:r>
              <a:rPr sz="2000" spc="-5" dirty="0">
                <a:latin typeface="Perpetua"/>
                <a:cs typeface="Perpetua"/>
              </a:rPr>
              <a:t>Asia </a:t>
            </a:r>
            <a:r>
              <a:rPr sz="2000" spc="-10" dirty="0">
                <a:latin typeface="Perpetua"/>
                <a:cs typeface="Perpetua"/>
              </a:rPr>
              <a:t>between </a:t>
            </a:r>
            <a:r>
              <a:rPr sz="2000" spc="-5" dirty="0">
                <a:latin typeface="Perpetua"/>
                <a:cs typeface="Perpetua"/>
              </a:rPr>
              <a:t>1, 00,000-40,000 </a:t>
            </a:r>
            <a:r>
              <a:rPr sz="2000" dirty="0">
                <a:latin typeface="Perpetua"/>
                <a:cs typeface="Perpetua"/>
              </a:rPr>
              <a:t>years</a:t>
            </a:r>
            <a:r>
              <a:rPr sz="2000" spc="-305" dirty="0">
                <a:latin typeface="Perpetua"/>
                <a:cs typeface="Perpetua"/>
              </a:rPr>
              <a:t> </a:t>
            </a:r>
            <a:r>
              <a:rPr sz="2000" spc="0" dirty="0">
                <a:latin typeface="Perpetua"/>
                <a:cs typeface="Perpetua"/>
              </a:rPr>
              <a:t>back.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5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10" dirty="0">
                <a:latin typeface="Perpetua"/>
                <a:cs typeface="Perpetua"/>
              </a:rPr>
              <a:t>They </a:t>
            </a:r>
            <a:r>
              <a:rPr sz="2000" spc="-5" dirty="0">
                <a:latin typeface="Perpetua"/>
                <a:cs typeface="Perpetua"/>
              </a:rPr>
              <a:t>used hides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10" dirty="0">
                <a:latin typeface="Perpetua"/>
                <a:cs typeface="Perpetua"/>
              </a:rPr>
              <a:t>protect </a:t>
            </a:r>
            <a:r>
              <a:rPr sz="2000" dirty="0">
                <a:latin typeface="Perpetua"/>
                <a:cs typeface="Perpetua"/>
              </a:rPr>
              <a:t>their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spc="-55" dirty="0">
                <a:latin typeface="Perpetua"/>
                <a:cs typeface="Perpetua"/>
              </a:rPr>
              <a:t>body.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6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Buried their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dead.</a:t>
            </a:r>
            <a:endParaRPr sz="20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50" spc="5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  <a:p>
            <a:pPr marL="286385" indent="-273685">
              <a:lnSpc>
                <a:spcPct val="100000"/>
              </a:lnSpc>
              <a:spcBef>
                <a:spcPts val="4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i="1" spc="-5" dirty="0">
                <a:latin typeface="Perpetua"/>
                <a:cs typeface="Perpetua"/>
              </a:rPr>
              <a:t>Homo</a:t>
            </a:r>
            <a:r>
              <a:rPr sz="2200" b="1" i="1" dirty="0">
                <a:latin typeface="Perpetua"/>
                <a:cs typeface="Perpetua"/>
              </a:rPr>
              <a:t> </a:t>
            </a:r>
            <a:r>
              <a:rPr sz="2200" b="1" i="1" spc="-5" dirty="0">
                <a:latin typeface="Perpetua"/>
                <a:cs typeface="Perpetua"/>
              </a:rPr>
              <a:t>sapiens:</a:t>
            </a:r>
            <a:endParaRPr sz="22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9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15" dirty="0">
                <a:latin typeface="Perpetua"/>
                <a:cs typeface="Perpetua"/>
              </a:rPr>
              <a:t>Arose </a:t>
            </a:r>
            <a:r>
              <a:rPr sz="2000" spc="-5" dirty="0">
                <a:latin typeface="Perpetua"/>
                <a:cs typeface="Perpetua"/>
              </a:rPr>
              <a:t>in </a:t>
            </a:r>
            <a:r>
              <a:rPr sz="2000" dirty="0">
                <a:latin typeface="Perpetua"/>
                <a:cs typeface="Perpetua"/>
              </a:rPr>
              <a:t>Africa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25" dirty="0">
                <a:latin typeface="Perpetua"/>
                <a:cs typeface="Perpetua"/>
              </a:rPr>
              <a:t>moved </a:t>
            </a:r>
            <a:r>
              <a:rPr sz="2000" spc="-10" dirty="0">
                <a:latin typeface="Perpetua"/>
                <a:cs typeface="Perpetua"/>
              </a:rPr>
              <a:t>across </a:t>
            </a:r>
            <a:r>
              <a:rPr sz="2000" spc="-5" dirty="0">
                <a:latin typeface="Perpetua"/>
                <a:cs typeface="Perpetua"/>
              </a:rPr>
              <a:t>continents and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distinct</a:t>
            </a:r>
            <a:r>
              <a:rPr sz="2000" spc="-6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races.</a:t>
            </a:r>
            <a:endParaRPr sz="2000">
              <a:latin typeface="Perpetua"/>
              <a:cs typeface="Perpetua"/>
            </a:endParaRPr>
          </a:p>
          <a:p>
            <a:pPr marL="560705" marR="231775" lvl="1" indent="-228600">
              <a:lnSpc>
                <a:spcPts val="2160"/>
              </a:lnSpc>
              <a:spcBef>
                <a:spcPts val="43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During </a:t>
            </a:r>
            <a:r>
              <a:rPr sz="2000" spc="-5" dirty="0">
                <a:latin typeface="Perpetua"/>
                <a:cs typeface="Perpetua"/>
              </a:rPr>
              <a:t>ice age </a:t>
            </a:r>
            <a:r>
              <a:rPr sz="2000" spc="-10" dirty="0">
                <a:latin typeface="Perpetua"/>
                <a:cs typeface="Perpetua"/>
              </a:rPr>
              <a:t>between </a:t>
            </a:r>
            <a:r>
              <a:rPr sz="2000" spc="-5" dirty="0">
                <a:latin typeface="Perpetua"/>
                <a:cs typeface="Perpetua"/>
              </a:rPr>
              <a:t>75,000-10,000 years ago </a:t>
            </a:r>
            <a:r>
              <a:rPr sz="2000" spc="0" dirty="0">
                <a:latin typeface="Perpetua"/>
                <a:cs typeface="Perpetua"/>
              </a:rPr>
              <a:t>modern </a:t>
            </a:r>
            <a:r>
              <a:rPr sz="2000" spc="-5" dirty="0">
                <a:latin typeface="Perpetua"/>
                <a:cs typeface="Perpetua"/>
              </a:rPr>
              <a:t>Homo sapiens  </a:t>
            </a:r>
            <a:r>
              <a:rPr sz="2000" spc="-15" dirty="0">
                <a:latin typeface="Perpetua"/>
                <a:cs typeface="Perpetua"/>
              </a:rPr>
              <a:t>arose.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spc="-10" dirty="0">
                <a:latin typeface="Perpetua"/>
                <a:cs typeface="Perpetua"/>
              </a:rPr>
              <a:t>Pre </a:t>
            </a:r>
            <a:r>
              <a:rPr sz="2000" dirty="0">
                <a:latin typeface="Perpetua"/>
                <a:cs typeface="Perpetua"/>
              </a:rPr>
              <a:t>historic </a:t>
            </a:r>
            <a:r>
              <a:rPr sz="2000" spc="-25" dirty="0">
                <a:latin typeface="Perpetua"/>
                <a:cs typeface="Perpetua"/>
              </a:rPr>
              <a:t>cave </a:t>
            </a:r>
            <a:r>
              <a:rPr sz="2000" spc="10" dirty="0">
                <a:latin typeface="Perpetua"/>
                <a:cs typeface="Perpetua"/>
              </a:rPr>
              <a:t>art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about 18,000 </a:t>
            </a:r>
            <a:r>
              <a:rPr sz="2000" dirty="0">
                <a:latin typeface="Perpetua"/>
                <a:cs typeface="Perpetua"/>
              </a:rPr>
              <a:t>years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dirty="0">
                <a:latin typeface="Perpetua"/>
                <a:cs typeface="Perpetua"/>
              </a:rPr>
              <a:t>Agriculture came </a:t>
            </a:r>
            <a:r>
              <a:rPr sz="2000" spc="-10" dirty="0">
                <a:latin typeface="Perpetua"/>
                <a:cs typeface="Perpetua"/>
              </a:rPr>
              <a:t>around </a:t>
            </a:r>
            <a:r>
              <a:rPr sz="2000" spc="-5" dirty="0">
                <a:latin typeface="Perpetua"/>
                <a:cs typeface="Perpetua"/>
              </a:rPr>
              <a:t>10,000 years </a:t>
            </a:r>
            <a:r>
              <a:rPr sz="2000" spc="0" dirty="0">
                <a:latin typeface="Perpetua"/>
                <a:cs typeface="Perpetua"/>
              </a:rPr>
              <a:t>back </a:t>
            </a:r>
            <a:r>
              <a:rPr sz="2000" spc="-5" dirty="0">
                <a:latin typeface="Perpetua"/>
                <a:cs typeface="Perpetua"/>
              </a:rPr>
              <a:t>and human </a:t>
            </a:r>
            <a:r>
              <a:rPr sz="2000" dirty="0">
                <a:latin typeface="Perpetua"/>
                <a:cs typeface="Perpetua"/>
              </a:rPr>
              <a:t>settlement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0" dirty="0">
                <a:latin typeface="Perpetua"/>
                <a:cs typeface="Perpetua"/>
              </a:rPr>
              <a:t>started.</a:t>
            </a:r>
            <a:endParaRPr sz="20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50" spc="5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885" y="2098370"/>
            <a:ext cx="45783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i="1" spc="-5" dirty="0">
                <a:solidFill>
                  <a:srgbClr val="6F2F9F"/>
                </a:solidFill>
                <a:latin typeface="Perpetua"/>
                <a:cs typeface="Perpetua"/>
              </a:rPr>
              <a:t>Thanking</a:t>
            </a:r>
            <a:r>
              <a:rPr sz="8000" b="0" i="1" spc="-110" dirty="0">
                <a:solidFill>
                  <a:srgbClr val="6F2F9F"/>
                </a:solidFill>
                <a:latin typeface="Perpetua"/>
                <a:cs typeface="Perpetua"/>
              </a:rPr>
              <a:t> </a:t>
            </a:r>
            <a:r>
              <a:rPr sz="8000" b="0" i="1" spc="-40" dirty="0">
                <a:solidFill>
                  <a:srgbClr val="6F2F9F"/>
                </a:solidFill>
                <a:latin typeface="Perpetua"/>
                <a:cs typeface="Perpetua"/>
              </a:rPr>
              <a:t>you</a:t>
            </a:r>
            <a:endParaRPr sz="8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243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Origin of</a:t>
            </a:r>
            <a:r>
              <a:rPr spc="-100" dirty="0"/>
              <a:t> </a:t>
            </a:r>
            <a:r>
              <a:rPr spc="-20" dirty="0"/>
              <a:t>life: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61035" marR="527050" indent="-273685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spc="-10" dirty="0"/>
              <a:t>Early </a:t>
            </a:r>
            <a:r>
              <a:rPr sz="2400" spc="-5" dirty="0"/>
              <a:t>Greek </a:t>
            </a:r>
            <a:r>
              <a:rPr sz="2400" dirty="0"/>
              <a:t>thinkers thought </a:t>
            </a:r>
            <a:r>
              <a:rPr sz="2400" spc="-5" dirty="0"/>
              <a:t>units of life called </a:t>
            </a:r>
            <a:r>
              <a:rPr sz="2400" b="1" spc="-5" dirty="0">
                <a:latin typeface="Perpetua"/>
                <a:cs typeface="Perpetua"/>
              </a:rPr>
              <a:t>spores </a:t>
            </a:r>
            <a:r>
              <a:rPr sz="2400" spc="-30" dirty="0"/>
              <a:t>were  </a:t>
            </a:r>
            <a:r>
              <a:rPr sz="2400" dirty="0"/>
              <a:t>transferred to </a:t>
            </a:r>
            <a:r>
              <a:rPr sz="2400" spc="-5" dirty="0"/>
              <a:t>different planets including</a:t>
            </a:r>
            <a:r>
              <a:rPr sz="2400" spc="-60" dirty="0"/>
              <a:t> </a:t>
            </a:r>
            <a:r>
              <a:rPr sz="2400" spc="5" dirty="0"/>
              <a:t>earth.</a:t>
            </a:r>
            <a:endParaRPr sz="2400">
              <a:latin typeface="Perpetua"/>
              <a:cs typeface="Perpetua"/>
            </a:endParaRPr>
          </a:p>
          <a:p>
            <a:pPr marL="661035" indent="-273685"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spc="-5" dirty="0"/>
              <a:t>‘Panspermia’ is still </a:t>
            </a:r>
            <a:r>
              <a:rPr sz="2400" dirty="0"/>
              <a:t>a </a:t>
            </a:r>
            <a:r>
              <a:rPr sz="2400" spc="-15" dirty="0"/>
              <a:t>favorite </a:t>
            </a:r>
            <a:r>
              <a:rPr sz="2400" spc="-5" dirty="0"/>
              <a:t>idea </a:t>
            </a:r>
            <a:r>
              <a:rPr sz="2400" dirty="0"/>
              <a:t>for </a:t>
            </a:r>
            <a:r>
              <a:rPr sz="2400" spc="-5" dirty="0"/>
              <a:t>some</a:t>
            </a:r>
            <a:r>
              <a:rPr sz="2400" spc="-145" dirty="0"/>
              <a:t> </a:t>
            </a:r>
            <a:r>
              <a:rPr sz="2400" spc="-5" dirty="0"/>
              <a:t>astronomers.</a:t>
            </a:r>
            <a:endParaRPr sz="2400"/>
          </a:p>
          <a:p>
            <a:pPr marL="661035" marR="123825" indent="-273685">
              <a:lnSpc>
                <a:spcPts val="2300"/>
              </a:lnSpc>
              <a:spcBef>
                <a:spcPts val="59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spc="-25" dirty="0"/>
              <a:t>For </a:t>
            </a:r>
            <a:r>
              <a:rPr sz="2400" dirty="0"/>
              <a:t>a </a:t>
            </a:r>
            <a:r>
              <a:rPr sz="2400" spc="-5" dirty="0"/>
              <a:t>long </a:t>
            </a:r>
            <a:r>
              <a:rPr sz="2400" dirty="0"/>
              <a:t>time </a:t>
            </a:r>
            <a:r>
              <a:rPr sz="2400" spc="-5" dirty="0"/>
              <a:t>it </a:t>
            </a:r>
            <a:r>
              <a:rPr sz="2400" spc="-15" dirty="0"/>
              <a:t>was </a:t>
            </a:r>
            <a:r>
              <a:rPr sz="2400" spc="-5" dirty="0"/>
              <a:t>also </a:t>
            </a:r>
            <a:r>
              <a:rPr sz="2400" spc="-15" dirty="0"/>
              <a:t>believed </a:t>
            </a:r>
            <a:r>
              <a:rPr sz="2400" spc="-10" dirty="0"/>
              <a:t>that </a:t>
            </a:r>
            <a:r>
              <a:rPr sz="2400" spc="-5" dirty="0"/>
              <a:t>life </a:t>
            </a:r>
            <a:r>
              <a:rPr sz="2400" dirty="0"/>
              <a:t>came </a:t>
            </a:r>
            <a:r>
              <a:rPr sz="2400" spc="-5" dirty="0"/>
              <a:t>out of </a:t>
            </a:r>
            <a:r>
              <a:rPr sz="2400" spc="-15" dirty="0"/>
              <a:t>decaying  </a:t>
            </a:r>
            <a:r>
              <a:rPr sz="2400" spc="-5" dirty="0"/>
              <a:t>and </a:t>
            </a:r>
            <a:r>
              <a:rPr sz="2400" spc="-10" dirty="0"/>
              <a:t>rotting matter like </a:t>
            </a:r>
            <a:r>
              <a:rPr sz="2400" spc="-65" dirty="0"/>
              <a:t>straw, </a:t>
            </a:r>
            <a:r>
              <a:rPr sz="2400" spc="-10" dirty="0"/>
              <a:t>mud </a:t>
            </a:r>
            <a:r>
              <a:rPr sz="2400" spc="-5" dirty="0"/>
              <a:t>etc.This </a:t>
            </a:r>
            <a:r>
              <a:rPr sz="2400" spc="-15" dirty="0"/>
              <a:t>was </a:t>
            </a:r>
            <a:r>
              <a:rPr sz="2400" dirty="0"/>
              <a:t>the </a:t>
            </a:r>
            <a:r>
              <a:rPr sz="2400" b="1" dirty="0">
                <a:latin typeface="Perpetua"/>
                <a:cs typeface="Perpetua"/>
              </a:rPr>
              <a:t>theory of  </a:t>
            </a:r>
            <a:r>
              <a:rPr sz="2400" b="1" spc="-5" dirty="0">
                <a:latin typeface="Perpetua"/>
                <a:cs typeface="Perpetua"/>
              </a:rPr>
              <a:t>spontaneous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generation.</a:t>
            </a:r>
            <a:endParaRPr sz="2400">
              <a:latin typeface="Perpetua"/>
              <a:cs typeface="Perpetua"/>
            </a:endParaRPr>
          </a:p>
          <a:p>
            <a:pPr marL="661035" indent="-273685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b="1" dirty="0">
                <a:latin typeface="Perpetua"/>
                <a:cs typeface="Perpetua"/>
              </a:rPr>
              <a:t>Louis </a:t>
            </a:r>
            <a:r>
              <a:rPr sz="2400" b="1" spc="-15" dirty="0">
                <a:latin typeface="Perpetua"/>
                <a:cs typeface="Perpetua"/>
              </a:rPr>
              <a:t>Pasteur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experiment:</a:t>
            </a:r>
            <a:endParaRPr sz="2400">
              <a:latin typeface="Perpetua"/>
              <a:cs typeface="Perpetua"/>
            </a:endParaRPr>
          </a:p>
          <a:p>
            <a:pPr marL="661035" indent="-273685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spc="-5" dirty="0"/>
              <a:t>Careful </a:t>
            </a:r>
            <a:r>
              <a:rPr sz="2400" dirty="0"/>
              <a:t>experimentation </a:t>
            </a:r>
            <a:r>
              <a:rPr sz="2400" spc="-5" dirty="0"/>
              <a:t>demonstrated </a:t>
            </a:r>
            <a:r>
              <a:rPr sz="2400" spc="-10" dirty="0"/>
              <a:t>that </a:t>
            </a:r>
            <a:r>
              <a:rPr sz="2400" spc="-5" dirty="0"/>
              <a:t>life </a:t>
            </a:r>
            <a:r>
              <a:rPr sz="2400" dirty="0"/>
              <a:t>comes </a:t>
            </a:r>
            <a:r>
              <a:rPr sz="2400" spc="-15" dirty="0"/>
              <a:t>only</a:t>
            </a:r>
            <a:r>
              <a:rPr sz="2400" spc="-65" dirty="0"/>
              <a:t> </a:t>
            </a:r>
            <a:r>
              <a:rPr sz="2400" spc="-10" dirty="0"/>
              <a:t>from</a:t>
            </a:r>
            <a:endParaRPr sz="2400"/>
          </a:p>
          <a:p>
            <a:pPr marL="661035">
              <a:lnSpc>
                <a:spcPts val="2590"/>
              </a:lnSpc>
            </a:pPr>
            <a:r>
              <a:rPr sz="2400" spc="-5" dirty="0"/>
              <a:t>pre-existing</a:t>
            </a:r>
            <a:r>
              <a:rPr sz="2400" spc="-45" dirty="0"/>
              <a:t> </a:t>
            </a:r>
            <a:r>
              <a:rPr sz="2400" spc="-15" dirty="0"/>
              <a:t>life.</a:t>
            </a:r>
            <a:endParaRPr sz="2400"/>
          </a:p>
          <a:p>
            <a:pPr marL="661035" marR="508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dirty="0"/>
              <a:t>He </a:t>
            </a:r>
            <a:r>
              <a:rPr sz="2400" spc="-30" dirty="0"/>
              <a:t>showed </a:t>
            </a:r>
            <a:r>
              <a:rPr sz="2400" spc="-10" dirty="0"/>
              <a:t>that </a:t>
            </a:r>
            <a:r>
              <a:rPr sz="2400" spc="-5" dirty="0"/>
              <a:t>in </a:t>
            </a:r>
            <a:r>
              <a:rPr sz="2400" dirty="0"/>
              <a:t>pre-sterilized flasks, </a:t>
            </a:r>
            <a:r>
              <a:rPr sz="2400" spc="-5" dirty="0"/>
              <a:t>life did not </a:t>
            </a:r>
            <a:r>
              <a:rPr sz="2400" dirty="0"/>
              <a:t>come </a:t>
            </a:r>
            <a:r>
              <a:rPr sz="2400" spc="-10" dirty="0"/>
              <a:t>from  </a:t>
            </a:r>
            <a:r>
              <a:rPr sz="2400" spc="-5" dirty="0"/>
              <a:t>killed </a:t>
            </a:r>
            <a:r>
              <a:rPr sz="2400" spc="-10" dirty="0"/>
              <a:t>yeast </a:t>
            </a:r>
            <a:r>
              <a:rPr sz="2400" dirty="0"/>
              <a:t>while </a:t>
            </a:r>
            <a:r>
              <a:rPr sz="2400" spc="-5" dirty="0"/>
              <a:t>in another </a:t>
            </a:r>
            <a:r>
              <a:rPr sz="2400" dirty="0"/>
              <a:t>flask </a:t>
            </a:r>
            <a:r>
              <a:rPr sz="2400" spc="-5" dirty="0"/>
              <a:t>open </a:t>
            </a:r>
            <a:r>
              <a:rPr sz="2400" dirty="0"/>
              <a:t>to </a:t>
            </a:r>
            <a:r>
              <a:rPr sz="2400" spc="-60" dirty="0"/>
              <a:t>air, </a:t>
            </a:r>
            <a:r>
              <a:rPr sz="2400" spc="-15" dirty="0"/>
              <a:t>new </a:t>
            </a:r>
            <a:r>
              <a:rPr sz="2400" spc="-5" dirty="0"/>
              <a:t>living organism  </a:t>
            </a:r>
            <a:r>
              <a:rPr sz="2400" spc="-10" dirty="0"/>
              <a:t>arose from </a:t>
            </a:r>
            <a:r>
              <a:rPr sz="2400" dirty="0"/>
              <a:t>‘killed</a:t>
            </a:r>
            <a:r>
              <a:rPr sz="2400" spc="-270" dirty="0"/>
              <a:t> </a:t>
            </a:r>
            <a:r>
              <a:rPr sz="2400" spc="-10" dirty="0"/>
              <a:t>yeast’.</a:t>
            </a:r>
            <a:endParaRPr sz="2400"/>
          </a:p>
          <a:p>
            <a:pPr marL="661035" indent="-273685"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61670" algn="l"/>
                <a:tab pos="662305" algn="l"/>
              </a:tabLst>
            </a:pPr>
            <a:r>
              <a:rPr sz="2400" dirty="0"/>
              <a:t>This </a:t>
            </a:r>
            <a:r>
              <a:rPr sz="2400" spc="-20" dirty="0"/>
              <a:t>disproved </a:t>
            </a:r>
            <a:r>
              <a:rPr sz="2400" dirty="0"/>
              <a:t>the theory </a:t>
            </a:r>
            <a:r>
              <a:rPr sz="2400" spc="-5" dirty="0"/>
              <a:t>of </a:t>
            </a:r>
            <a:r>
              <a:rPr sz="2400" dirty="0"/>
              <a:t>spontaneous</a:t>
            </a:r>
            <a:r>
              <a:rPr sz="2400" spc="-80" dirty="0"/>
              <a:t> </a:t>
            </a:r>
            <a:r>
              <a:rPr sz="2400" spc="-5" dirty="0"/>
              <a:t>generation.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213"/>
            <a:ext cx="7712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Oparin </a:t>
            </a:r>
            <a:r>
              <a:rPr spc="-5" dirty="0"/>
              <a:t>– </a:t>
            </a:r>
            <a:r>
              <a:rPr dirty="0"/>
              <a:t>Haldane </a:t>
            </a:r>
            <a:r>
              <a:rPr spc="15" dirty="0"/>
              <a:t>theory </a:t>
            </a:r>
            <a:r>
              <a:rPr spc="-5" dirty="0"/>
              <a:t>of origin of</a:t>
            </a:r>
            <a:r>
              <a:rPr spc="-185" dirty="0"/>
              <a:t> </a:t>
            </a:r>
            <a:r>
              <a:rPr spc="-20" dirty="0"/>
              <a:t>life: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177"/>
            <a:ext cx="7955915" cy="45904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3429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0" dirty="0">
                <a:latin typeface="Perpetua"/>
                <a:cs typeface="Perpetua"/>
              </a:rPr>
              <a:t>Oparin </a:t>
            </a:r>
            <a:r>
              <a:rPr sz="2000" spc="-5" dirty="0">
                <a:latin typeface="Perpetua"/>
                <a:cs typeface="Perpetua"/>
              </a:rPr>
              <a:t>of Russia </a:t>
            </a:r>
            <a:r>
              <a:rPr sz="2000" dirty="0">
                <a:latin typeface="Perpetua"/>
                <a:cs typeface="Perpetua"/>
              </a:rPr>
              <a:t>and </a:t>
            </a:r>
            <a:r>
              <a:rPr sz="2000" spc="-5" dirty="0">
                <a:latin typeface="Perpetua"/>
                <a:cs typeface="Perpetua"/>
              </a:rPr>
              <a:t>Haldane of </a:t>
            </a:r>
            <a:r>
              <a:rPr sz="2000" dirty="0">
                <a:latin typeface="Perpetua"/>
                <a:cs typeface="Perpetua"/>
              </a:rPr>
              <a:t>England </a:t>
            </a:r>
            <a:r>
              <a:rPr sz="2000" spc="-10" dirty="0">
                <a:latin typeface="Perpetua"/>
                <a:cs typeface="Perpetua"/>
              </a:rPr>
              <a:t>proposed </a:t>
            </a:r>
            <a:r>
              <a:rPr sz="2000" spc="-5" dirty="0">
                <a:latin typeface="Perpetua"/>
                <a:cs typeface="Perpetua"/>
              </a:rPr>
              <a:t>that </a:t>
            </a:r>
            <a:r>
              <a:rPr sz="2000" dirty="0">
                <a:latin typeface="Perpetua"/>
                <a:cs typeface="Perpetua"/>
              </a:rPr>
              <a:t>the first </a:t>
            </a:r>
            <a:r>
              <a:rPr sz="2000" spc="5" dirty="0">
                <a:latin typeface="Perpetua"/>
                <a:cs typeface="Perpetua"/>
              </a:rPr>
              <a:t>form </a:t>
            </a:r>
            <a:r>
              <a:rPr sz="2000" spc="-5" dirty="0">
                <a:latin typeface="Perpetua"/>
                <a:cs typeface="Perpetua"/>
              </a:rPr>
              <a:t>of life could 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spc="-5" dirty="0">
                <a:latin typeface="Perpetua"/>
                <a:cs typeface="Perpetua"/>
              </a:rPr>
              <a:t>come </a:t>
            </a:r>
            <a:r>
              <a:rPr sz="2000" spc="-10" dirty="0">
                <a:latin typeface="Perpetua"/>
                <a:cs typeface="Perpetua"/>
              </a:rPr>
              <a:t>from pre- </a:t>
            </a:r>
            <a:r>
              <a:rPr sz="2000" spc="-5" dirty="0">
                <a:latin typeface="Perpetua"/>
                <a:cs typeface="Perpetua"/>
              </a:rPr>
              <a:t>existing non-living organic molecule </a:t>
            </a:r>
            <a:r>
              <a:rPr sz="2000" spc="-45" dirty="0">
                <a:latin typeface="Perpetua"/>
                <a:cs typeface="Perpetua"/>
              </a:rPr>
              <a:t>(e.g. </a:t>
            </a:r>
            <a:r>
              <a:rPr sz="2000" spc="-5" dirty="0">
                <a:latin typeface="Perpetua"/>
                <a:cs typeface="Perpetua"/>
              </a:rPr>
              <a:t>RNA, </a:t>
            </a:r>
            <a:r>
              <a:rPr sz="2000" spc="-10" dirty="0">
                <a:latin typeface="Perpetua"/>
                <a:cs typeface="Perpetua"/>
              </a:rPr>
              <a:t>protein</a:t>
            </a:r>
            <a:r>
              <a:rPr sz="2000" spc="-3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etc.).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Formation </a:t>
            </a:r>
            <a:r>
              <a:rPr sz="2000" spc="-5" dirty="0">
                <a:latin typeface="Perpetua"/>
                <a:cs typeface="Perpetua"/>
              </a:rPr>
              <a:t>of life </a:t>
            </a:r>
            <a:r>
              <a:rPr sz="2000" spc="-15" dirty="0">
                <a:latin typeface="Perpetua"/>
                <a:cs typeface="Perpetua"/>
              </a:rPr>
              <a:t>was </a:t>
            </a:r>
            <a:r>
              <a:rPr sz="2000" spc="-5" dirty="0">
                <a:latin typeface="Perpetua"/>
                <a:cs typeface="Perpetua"/>
              </a:rPr>
              <a:t>preceded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chemical </a:t>
            </a:r>
            <a:r>
              <a:rPr sz="2000" spc="-10" dirty="0">
                <a:latin typeface="Perpetua"/>
                <a:cs typeface="Perpetua"/>
              </a:rPr>
              <a:t>evolution i.e. </a:t>
            </a:r>
            <a:r>
              <a:rPr sz="2000" dirty="0">
                <a:latin typeface="Perpetua"/>
                <a:cs typeface="Perpetua"/>
              </a:rPr>
              <a:t>formation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1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diverse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organic molecule </a:t>
            </a:r>
            <a:r>
              <a:rPr sz="2000" spc="-15" dirty="0">
                <a:latin typeface="Perpetua"/>
                <a:cs typeface="Perpetua"/>
              </a:rPr>
              <a:t>from </a:t>
            </a:r>
            <a:r>
              <a:rPr sz="2000" spc="-5" dirty="0">
                <a:latin typeface="Perpetua"/>
                <a:cs typeface="Perpetua"/>
              </a:rPr>
              <a:t>inorganic</a:t>
            </a:r>
            <a:r>
              <a:rPr sz="2000" spc="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constituents.</a:t>
            </a:r>
            <a:endParaRPr sz="2000">
              <a:latin typeface="Perpetua"/>
              <a:cs typeface="Perpetua"/>
            </a:endParaRPr>
          </a:p>
          <a:p>
            <a:pPr marL="341630" indent="-32893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41630" algn="l"/>
                <a:tab pos="342265" algn="l"/>
              </a:tabLst>
            </a:pPr>
            <a:r>
              <a:rPr sz="2000" b="1" spc="-15" dirty="0">
                <a:latin typeface="Perpetua"/>
                <a:cs typeface="Perpetua"/>
              </a:rPr>
              <a:t>Urey </a:t>
            </a:r>
            <a:r>
              <a:rPr sz="2000" b="1" spc="-5" dirty="0">
                <a:latin typeface="Perpetua"/>
                <a:cs typeface="Perpetua"/>
              </a:rPr>
              <a:t>and </a:t>
            </a:r>
            <a:r>
              <a:rPr sz="2000" b="1" dirty="0">
                <a:latin typeface="Perpetua"/>
                <a:cs typeface="Perpetua"/>
              </a:rPr>
              <a:t>Miller</a:t>
            </a:r>
            <a:r>
              <a:rPr sz="2000" b="1" spc="1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experiment: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38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Perpetua"/>
                <a:cs typeface="Perpetua"/>
              </a:rPr>
              <a:t>The </a:t>
            </a:r>
            <a:r>
              <a:rPr sz="2000" b="1" spc="-5" dirty="0">
                <a:latin typeface="Perpetua"/>
                <a:cs typeface="Perpetua"/>
              </a:rPr>
              <a:t>conditions </a:t>
            </a:r>
            <a:r>
              <a:rPr sz="2000" b="1" dirty="0">
                <a:latin typeface="Perpetua"/>
                <a:cs typeface="Perpetua"/>
              </a:rPr>
              <a:t>on </a:t>
            </a:r>
            <a:r>
              <a:rPr sz="2000" b="1" spc="0" dirty="0">
                <a:latin typeface="Perpetua"/>
                <a:cs typeface="Perpetua"/>
              </a:rPr>
              <a:t>earth </a:t>
            </a:r>
            <a:r>
              <a:rPr sz="2000" b="1" spc="-20" dirty="0">
                <a:latin typeface="Perpetua"/>
                <a:cs typeface="Perpetua"/>
              </a:rPr>
              <a:t>were</a:t>
            </a:r>
            <a:r>
              <a:rPr sz="2000" b="1" spc="-4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–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23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High</a:t>
            </a:r>
            <a:r>
              <a:rPr sz="1900" spc="-15" dirty="0">
                <a:latin typeface="Perpetua"/>
                <a:cs typeface="Perpetua"/>
              </a:rPr>
              <a:t> temperature.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35" dirty="0">
                <a:latin typeface="Perpetua"/>
                <a:cs typeface="Perpetua"/>
              </a:rPr>
              <a:t>Volcanic</a:t>
            </a:r>
            <a:r>
              <a:rPr sz="1900" spc="-10" dirty="0">
                <a:latin typeface="Perpetua"/>
                <a:cs typeface="Perpetua"/>
              </a:rPr>
              <a:t> </a:t>
            </a:r>
            <a:r>
              <a:rPr sz="1900" spc="-5" dirty="0">
                <a:latin typeface="Perpetua"/>
                <a:cs typeface="Perpetua"/>
              </a:rPr>
              <a:t>storms.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Reducing </a:t>
            </a:r>
            <a:r>
              <a:rPr sz="1900" spc="-10" dirty="0">
                <a:latin typeface="Perpetua"/>
                <a:cs typeface="Perpetua"/>
              </a:rPr>
              <a:t>atmosphere </a:t>
            </a:r>
            <a:r>
              <a:rPr sz="1900" spc="-5" dirty="0">
                <a:latin typeface="Perpetua"/>
                <a:cs typeface="Perpetua"/>
              </a:rPr>
              <a:t>containing CH</a:t>
            </a:r>
            <a:r>
              <a:rPr sz="1875" spc="-7" baseline="-20000" dirty="0">
                <a:latin typeface="Perpetua"/>
                <a:cs typeface="Perpetua"/>
              </a:rPr>
              <a:t>4</a:t>
            </a:r>
            <a:r>
              <a:rPr sz="1900" spc="-5" dirty="0">
                <a:latin typeface="Perpetua"/>
                <a:cs typeface="Perpetua"/>
              </a:rPr>
              <a:t>, NH</a:t>
            </a:r>
            <a:r>
              <a:rPr sz="1875" spc="-7" baseline="-20000" dirty="0">
                <a:latin typeface="Perpetua"/>
                <a:cs typeface="Perpetua"/>
              </a:rPr>
              <a:t>3</a:t>
            </a:r>
            <a:r>
              <a:rPr sz="1875" spc="225" baseline="-20000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etc.</a:t>
            </a:r>
            <a:endParaRPr sz="19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287020" marR="871219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In </a:t>
            </a:r>
            <a:r>
              <a:rPr sz="2000" b="1" spc="-10" dirty="0">
                <a:latin typeface="Perpetua"/>
                <a:cs typeface="Perpetua"/>
              </a:rPr>
              <a:t>1953, </a:t>
            </a:r>
            <a:r>
              <a:rPr sz="2000" b="1" spc="-5" dirty="0">
                <a:latin typeface="Perpetua"/>
                <a:cs typeface="Perpetua"/>
              </a:rPr>
              <a:t>S.L. </a:t>
            </a:r>
            <a:r>
              <a:rPr sz="2000" b="1" dirty="0">
                <a:latin typeface="Perpetua"/>
                <a:cs typeface="Perpetua"/>
              </a:rPr>
              <a:t>Miller </a:t>
            </a:r>
            <a:r>
              <a:rPr sz="2000" spc="-5" dirty="0">
                <a:latin typeface="Perpetua"/>
                <a:cs typeface="Perpetua"/>
              </a:rPr>
              <a:t>an </a:t>
            </a:r>
            <a:r>
              <a:rPr sz="2000" dirty="0">
                <a:latin typeface="Perpetua"/>
                <a:cs typeface="Perpetua"/>
              </a:rPr>
              <a:t>American Scientist </a:t>
            </a:r>
            <a:r>
              <a:rPr sz="2000" spc="-10" dirty="0">
                <a:latin typeface="Perpetua"/>
                <a:cs typeface="Perpetua"/>
              </a:rPr>
              <a:t>created </a:t>
            </a:r>
            <a:r>
              <a:rPr sz="2000" spc="-5" dirty="0">
                <a:latin typeface="Perpetua"/>
                <a:cs typeface="Perpetua"/>
              </a:rPr>
              <a:t>similar conditions </a:t>
            </a:r>
            <a:r>
              <a:rPr sz="2000" dirty="0">
                <a:latin typeface="Perpetua"/>
                <a:cs typeface="Perpetua"/>
              </a:rPr>
              <a:t>in a  </a:t>
            </a:r>
            <a:r>
              <a:rPr sz="2000" spc="-5" dirty="0">
                <a:latin typeface="Perpetua"/>
                <a:cs typeface="Perpetua"/>
              </a:rPr>
              <a:t>laboratory</a:t>
            </a:r>
            <a:r>
              <a:rPr sz="2000" spc="-3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scale.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01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He </a:t>
            </a:r>
            <a:r>
              <a:rPr sz="1900" spc="-10" dirty="0">
                <a:latin typeface="Perpetua"/>
                <a:cs typeface="Perpetua"/>
              </a:rPr>
              <a:t>created </a:t>
            </a:r>
            <a:r>
              <a:rPr sz="1900" b="1" spc="-5" dirty="0">
                <a:latin typeface="Perpetua"/>
                <a:cs typeface="Perpetua"/>
              </a:rPr>
              <a:t>electric discharge </a:t>
            </a:r>
            <a:r>
              <a:rPr sz="1900" spc="-5" dirty="0">
                <a:latin typeface="Perpetua"/>
                <a:cs typeface="Perpetua"/>
              </a:rPr>
              <a:t>in a closed flask to </a:t>
            </a:r>
            <a:r>
              <a:rPr sz="1900" spc="-10" dirty="0">
                <a:latin typeface="Perpetua"/>
                <a:cs typeface="Perpetua"/>
              </a:rPr>
              <a:t>raise temperature upto 800oC</a:t>
            </a:r>
            <a:r>
              <a:rPr sz="1900" spc="35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as</a:t>
            </a:r>
            <a:endParaRPr sz="1900">
              <a:latin typeface="Perpetua"/>
              <a:cs typeface="Perpetua"/>
            </a:endParaRPr>
          </a:p>
          <a:p>
            <a:pPr marL="561340">
              <a:lnSpc>
                <a:spcPts val="2025"/>
              </a:lnSpc>
            </a:pPr>
            <a:r>
              <a:rPr sz="1900" spc="-5" dirty="0">
                <a:latin typeface="Perpetua"/>
                <a:cs typeface="Perpetua"/>
              </a:rPr>
              <a:t>it </a:t>
            </a:r>
            <a:r>
              <a:rPr sz="1900" spc="-15" dirty="0">
                <a:latin typeface="Perpetua"/>
                <a:cs typeface="Perpetua"/>
              </a:rPr>
              <a:t>was </a:t>
            </a:r>
            <a:r>
              <a:rPr sz="1900" spc="-5" dirty="0">
                <a:latin typeface="Perpetua"/>
                <a:cs typeface="Perpetua"/>
              </a:rPr>
              <a:t>in </a:t>
            </a:r>
            <a:r>
              <a:rPr sz="1900" spc="-10" dirty="0">
                <a:latin typeface="Perpetua"/>
                <a:cs typeface="Perpetua"/>
              </a:rPr>
              <a:t>primitive</a:t>
            </a:r>
            <a:r>
              <a:rPr sz="1900" spc="25" dirty="0">
                <a:latin typeface="Perpetua"/>
                <a:cs typeface="Perpetua"/>
              </a:rPr>
              <a:t> </a:t>
            </a:r>
            <a:r>
              <a:rPr sz="1900" spc="0" dirty="0">
                <a:latin typeface="Perpetua"/>
                <a:cs typeface="Perpetua"/>
              </a:rPr>
              <a:t>earth.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Used CH</a:t>
            </a:r>
            <a:r>
              <a:rPr sz="1875" spc="-7" baseline="-20000" dirty="0">
                <a:latin typeface="Perpetua"/>
                <a:cs typeface="Perpetua"/>
              </a:rPr>
              <a:t>4 </a:t>
            </a:r>
            <a:r>
              <a:rPr sz="1900" dirty="0">
                <a:latin typeface="Perpetua"/>
                <a:cs typeface="Perpetua"/>
              </a:rPr>
              <a:t>H</a:t>
            </a:r>
            <a:r>
              <a:rPr sz="1875" baseline="-20000" dirty="0">
                <a:latin typeface="Perpetua"/>
                <a:cs typeface="Perpetua"/>
              </a:rPr>
              <a:t>2</a:t>
            </a:r>
            <a:r>
              <a:rPr sz="1900" dirty="0">
                <a:latin typeface="Perpetua"/>
                <a:cs typeface="Perpetua"/>
              </a:rPr>
              <a:t>, </a:t>
            </a:r>
            <a:r>
              <a:rPr sz="1900" spc="-5" dirty="0">
                <a:latin typeface="Perpetua"/>
                <a:cs typeface="Perpetua"/>
              </a:rPr>
              <a:t>NH</a:t>
            </a:r>
            <a:r>
              <a:rPr sz="1875" spc="-7" baseline="-20000" dirty="0">
                <a:latin typeface="Perpetua"/>
                <a:cs typeface="Perpetua"/>
              </a:rPr>
              <a:t>3 </a:t>
            </a:r>
            <a:r>
              <a:rPr sz="1900" spc="-10" dirty="0">
                <a:latin typeface="Perpetua"/>
                <a:cs typeface="Perpetua"/>
              </a:rPr>
              <a:t>and </a:t>
            </a:r>
            <a:r>
              <a:rPr sz="1900" spc="-15" dirty="0">
                <a:latin typeface="Perpetua"/>
                <a:cs typeface="Perpetua"/>
              </a:rPr>
              <a:t>water </a:t>
            </a:r>
            <a:r>
              <a:rPr sz="1900" spc="-10" dirty="0">
                <a:latin typeface="Perpetua"/>
                <a:cs typeface="Perpetua"/>
              </a:rPr>
              <a:t>vapor </a:t>
            </a:r>
            <a:r>
              <a:rPr sz="1900" spc="-5" dirty="0">
                <a:latin typeface="Perpetua"/>
                <a:cs typeface="Perpetua"/>
              </a:rPr>
              <a:t>inside the</a:t>
            </a:r>
            <a:r>
              <a:rPr sz="1900" spc="-245" dirty="0">
                <a:latin typeface="Perpetua"/>
                <a:cs typeface="Perpetua"/>
              </a:rPr>
              <a:t> </a:t>
            </a:r>
            <a:r>
              <a:rPr sz="1900" spc="-5" dirty="0">
                <a:latin typeface="Perpetua"/>
                <a:cs typeface="Perpetua"/>
              </a:rPr>
              <a:t>flask.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He observed the formation of </a:t>
            </a:r>
            <a:r>
              <a:rPr sz="1900" b="1" spc="-10" dirty="0">
                <a:latin typeface="Perpetua"/>
                <a:cs typeface="Perpetua"/>
              </a:rPr>
              <a:t>amino</a:t>
            </a:r>
            <a:r>
              <a:rPr sz="1900" b="1" spc="80" dirty="0">
                <a:latin typeface="Perpetua"/>
                <a:cs typeface="Perpetua"/>
              </a:rPr>
              <a:t> </a:t>
            </a:r>
            <a:r>
              <a:rPr sz="1900" b="1" spc="-10" dirty="0">
                <a:latin typeface="Perpetua"/>
                <a:cs typeface="Perpetua"/>
              </a:rPr>
              <a:t>acids</a:t>
            </a:r>
            <a:r>
              <a:rPr sz="1900" spc="-10" dirty="0">
                <a:latin typeface="Perpetua"/>
                <a:cs typeface="Perpetua"/>
              </a:rPr>
              <a:t>.</a:t>
            </a:r>
            <a:endParaRPr sz="19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81000"/>
            <a:ext cx="7772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144" rIns="0" bIns="0" rtlCol="0">
            <a:spAutoFit/>
          </a:bodyPr>
          <a:lstStyle/>
          <a:p>
            <a:pPr marL="95885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Acceptance </a:t>
            </a:r>
            <a:r>
              <a:rPr sz="3200" dirty="0"/>
              <a:t>of chemical </a:t>
            </a:r>
            <a:r>
              <a:rPr sz="3200" spc="-10" dirty="0"/>
              <a:t>evolution</a:t>
            </a:r>
            <a:r>
              <a:rPr sz="3200" spc="-180" dirty="0"/>
              <a:t> </a:t>
            </a:r>
            <a:r>
              <a:rPr sz="3200" spc="5" dirty="0"/>
              <a:t>theory:  </a:t>
            </a:r>
            <a:r>
              <a:rPr sz="3200" spc="-10" dirty="0"/>
              <a:t>(evidences)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22209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89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Miller observed the </a:t>
            </a:r>
            <a:r>
              <a:rPr sz="2600" spc="-5" dirty="0">
                <a:latin typeface="Perpetua"/>
                <a:cs typeface="Perpetua"/>
              </a:rPr>
              <a:t>synthesis </a:t>
            </a:r>
            <a:r>
              <a:rPr sz="2600" spc="-1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amino acids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simple  </a:t>
            </a:r>
            <a:r>
              <a:rPr sz="2600" spc="-5" dirty="0">
                <a:latin typeface="Perpetua"/>
                <a:cs typeface="Perpetua"/>
              </a:rPr>
              <a:t>inorganic </a:t>
            </a:r>
            <a:r>
              <a:rPr sz="2600" dirty="0">
                <a:latin typeface="Perpetua"/>
                <a:cs typeface="Perpetua"/>
              </a:rPr>
              <a:t>chemicals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spc="-10" dirty="0">
                <a:latin typeface="Perpetua"/>
                <a:cs typeface="Perpetua"/>
              </a:rPr>
              <a:t>simulated </a:t>
            </a:r>
            <a:r>
              <a:rPr sz="2600" spc="-5" dirty="0">
                <a:latin typeface="Perpetua"/>
                <a:cs typeface="Perpetua"/>
              </a:rPr>
              <a:t>condition in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55" dirty="0">
                <a:latin typeface="Perpetua"/>
                <a:cs typeface="Perpetua"/>
              </a:rPr>
              <a:t> </a:t>
            </a:r>
            <a:r>
              <a:rPr sz="2600" spc="-30" dirty="0">
                <a:latin typeface="Perpetua"/>
                <a:cs typeface="Perpetua"/>
              </a:rPr>
              <a:t>laboratory.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5" dirty="0">
                <a:latin typeface="Perpetua"/>
                <a:cs typeface="Perpetua"/>
              </a:rPr>
              <a:t>similar </a:t>
            </a:r>
            <a:r>
              <a:rPr sz="2600" dirty="0">
                <a:latin typeface="Perpetua"/>
                <a:cs typeface="Perpetua"/>
              </a:rPr>
              <a:t>experiments </a:t>
            </a:r>
            <a:r>
              <a:rPr sz="2600" spc="0" dirty="0">
                <a:latin typeface="Perpetua"/>
                <a:cs typeface="Perpetua"/>
              </a:rPr>
              <a:t>others </a:t>
            </a:r>
            <a:r>
              <a:rPr sz="2600" dirty="0">
                <a:latin typeface="Perpetua"/>
                <a:cs typeface="Perpetua"/>
              </a:rPr>
              <a:t>observed, formation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0" dirty="0">
                <a:latin typeface="Perpetua"/>
                <a:cs typeface="Perpetua"/>
              </a:rPr>
              <a:t>sugars,  </a:t>
            </a:r>
            <a:r>
              <a:rPr sz="2600" spc="-10" dirty="0">
                <a:latin typeface="Perpetua"/>
                <a:cs typeface="Perpetua"/>
              </a:rPr>
              <a:t>nitrogen </a:t>
            </a:r>
            <a:r>
              <a:rPr sz="2600" dirty="0">
                <a:latin typeface="Perpetua"/>
                <a:cs typeface="Perpetua"/>
              </a:rPr>
              <a:t>bases, </a:t>
            </a:r>
            <a:r>
              <a:rPr sz="2600" spc="-5" dirty="0">
                <a:latin typeface="Perpetua"/>
                <a:cs typeface="Perpetua"/>
              </a:rPr>
              <a:t>pigment and</a:t>
            </a:r>
            <a:r>
              <a:rPr sz="2600" spc="-135" dirty="0">
                <a:latin typeface="Perpetua"/>
                <a:cs typeface="Perpetua"/>
              </a:rPr>
              <a:t> </a:t>
            </a:r>
            <a:r>
              <a:rPr sz="2600" spc="-20" dirty="0">
                <a:latin typeface="Perpetua"/>
                <a:cs typeface="Perpetua"/>
              </a:rPr>
              <a:t>fats.</a:t>
            </a:r>
            <a:endParaRPr sz="2600">
              <a:latin typeface="Perpetua"/>
              <a:cs typeface="Perpetua"/>
            </a:endParaRPr>
          </a:p>
          <a:p>
            <a:pPr marL="286385" marR="34163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Analysis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dirty="0">
                <a:latin typeface="Perpetua"/>
                <a:cs typeface="Perpetua"/>
              </a:rPr>
              <a:t>meteorite </a:t>
            </a:r>
            <a:r>
              <a:rPr sz="2600" spc="-5" dirty="0">
                <a:latin typeface="Perpetua"/>
                <a:cs typeface="Perpetua"/>
              </a:rPr>
              <a:t>content also </a:t>
            </a:r>
            <a:r>
              <a:rPr sz="2600" spc="-15" dirty="0">
                <a:latin typeface="Perpetua"/>
                <a:cs typeface="Perpetua"/>
              </a:rPr>
              <a:t>revealed </a:t>
            </a:r>
            <a:r>
              <a:rPr sz="2600" spc="-5" dirty="0">
                <a:latin typeface="Perpetua"/>
                <a:cs typeface="Perpetua"/>
              </a:rPr>
              <a:t>similar  compounds indicating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dirty="0">
                <a:latin typeface="Perpetua"/>
                <a:cs typeface="Perpetua"/>
              </a:rPr>
              <a:t>similar </a:t>
            </a:r>
            <a:r>
              <a:rPr sz="2600" spc="-5" dirty="0">
                <a:latin typeface="Perpetua"/>
                <a:cs typeface="Perpetua"/>
              </a:rPr>
              <a:t>processes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0" dirty="0">
                <a:latin typeface="Perpetua"/>
                <a:cs typeface="Perpetua"/>
              </a:rPr>
              <a:t>occurring  </a:t>
            </a:r>
            <a:r>
              <a:rPr sz="2600" spc="-10" dirty="0">
                <a:latin typeface="Perpetua"/>
                <a:cs typeface="Perpetua"/>
              </a:rPr>
              <a:t>elsewhere </a:t>
            </a:r>
            <a:r>
              <a:rPr sz="2600" spc="-5" dirty="0">
                <a:latin typeface="Perpetua"/>
                <a:cs typeface="Perpetua"/>
              </a:rPr>
              <a:t>in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space.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1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Theory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dirty="0"/>
              <a:t>biogenesis</a:t>
            </a:r>
            <a:r>
              <a:rPr dirty="0">
                <a:solidFill>
                  <a:srgbClr val="696363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452995" cy="4470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3685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first </a:t>
            </a:r>
            <a:r>
              <a:rPr sz="2400" spc="-5" dirty="0">
                <a:latin typeface="Perpetua"/>
                <a:cs typeface="Perpetua"/>
              </a:rPr>
              <a:t>non-cellular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spc="-5" dirty="0">
                <a:latin typeface="Perpetua"/>
                <a:cs typeface="Perpetua"/>
              </a:rPr>
              <a:t>of life </a:t>
            </a:r>
            <a:r>
              <a:rPr sz="2400" dirty="0">
                <a:latin typeface="Perpetua"/>
                <a:cs typeface="Perpetua"/>
              </a:rPr>
              <a:t>could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0" dirty="0">
                <a:latin typeface="Perpetua"/>
                <a:cs typeface="Perpetua"/>
              </a:rPr>
              <a:t>originated </a:t>
            </a:r>
            <a:r>
              <a:rPr sz="2400" dirty="0">
                <a:latin typeface="Perpetua"/>
                <a:cs typeface="Perpetua"/>
              </a:rPr>
              <a:t>3 billion  </a:t>
            </a:r>
            <a:r>
              <a:rPr sz="2400" spc="-5" dirty="0">
                <a:latin typeface="Perpetua"/>
                <a:cs typeface="Perpetua"/>
              </a:rPr>
              <a:t>years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They </a:t>
            </a:r>
            <a:r>
              <a:rPr sz="2400" spc="-20" dirty="0">
                <a:latin typeface="Perpetua"/>
                <a:cs typeface="Perpetua"/>
              </a:rPr>
              <a:t>would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giant </a:t>
            </a:r>
            <a:r>
              <a:rPr sz="2400" spc="-5" dirty="0">
                <a:latin typeface="Perpetua"/>
                <a:cs typeface="Perpetua"/>
              </a:rPr>
              <a:t>molecules </a:t>
            </a:r>
            <a:r>
              <a:rPr sz="2400" dirty="0">
                <a:latin typeface="Perpetua"/>
                <a:cs typeface="Perpetua"/>
              </a:rPr>
              <a:t>(RNA,</a:t>
            </a:r>
            <a:r>
              <a:rPr sz="2400" spc="-11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proteins,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Perpetua"/>
                <a:cs typeface="Perpetua"/>
              </a:rPr>
              <a:t>Polysaccharides,</a:t>
            </a:r>
            <a:r>
              <a:rPr sz="2400" spc="-14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etc).</a:t>
            </a:r>
            <a:endParaRPr sz="2400">
              <a:latin typeface="Perpetua"/>
              <a:cs typeface="Perpetua"/>
            </a:endParaRPr>
          </a:p>
          <a:p>
            <a:pPr marL="286385" marR="657860" indent="-273685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These </a:t>
            </a:r>
            <a:r>
              <a:rPr sz="2400" spc="-5" dirty="0">
                <a:latin typeface="Perpetua"/>
                <a:cs typeface="Perpetua"/>
              </a:rPr>
              <a:t>capsules </a:t>
            </a:r>
            <a:r>
              <a:rPr sz="2400" spc="-10" dirty="0">
                <a:latin typeface="Perpetua"/>
                <a:cs typeface="Perpetua"/>
              </a:rPr>
              <a:t>reproduced </a:t>
            </a:r>
            <a:r>
              <a:rPr sz="2400" dirty="0">
                <a:latin typeface="Perpetua"/>
                <a:cs typeface="Perpetua"/>
              </a:rPr>
              <a:t>their </a:t>
            </a:r>
            <a:r>
              <a:rPr sz="2400" spc="-5" dirty="0">
                <a:latin typeface="Perpetua"/>
                <a:cs typeface="Perpetua"/>
              </a:rPr>
              <a:t>molecules perhaps,</a:t>
            </a:r>
            <a:r>
              <a:rPr sz="2400" spc="-16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named  as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coaservates.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0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cellular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spc="-5" dirty="0">
                <a:latin typeface="Perpetua"/>
                <a:cs typeface="Perpetua"/>
              </a:rPr>
              <a:t>of life did not </a:t>
            </a:r>
            <a:r>
              <a:rPr sz="2400" spc="-15" dirty="0">
                <a:latin typeface="Perpetua"/>
                <a:cs typeface="Perpetua"/>
              </a:rPr>
              <a:t>possibly </a:t>
            </a:r>
            <a:r>
              <a:rPr sz="2400" spc="0" dirty="0">
                <a:latin typeface="Perpetua"/>
                <a:cs typeface="Perpetua"/>
              </a:rPr>
              <a:t>originate </a:t>
            </a:r>
            <a:r>
              <a:rPr sz="2400" dirty="0">
                <a:latin typeface="Perpetua"/>
                <a:cs typeface="Perpetua"/>
              </a:rPr>
              <a:t>till</a:t>
            </a:r>
            <a:r>
              <a:rPr sz="2400" spc="-9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about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Perpetua"/>
                <a:cs typeface="Perpetua"/>
              </a:rPr>
              <a:t>2000 millions years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35" dirty="0">
                <a:latin typeface="Perpetua"/>
                <a:cs typeface="Perpetua"/>
              </a:rPr>
              <a:t>ago.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cellular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spc="-5" dirty="0">
                <a:latin typeface="Perpetua"/>
                <a:cs typeface="Perpetua"/>
              </a:rPr>
              <a:t>of life </a:t>
            </a:r>
            <a:r>
              <a:rPr sz="2400" spc="-30" dirty="0">
                <a:latin typeface="Perpetua"/>
                <a:cs typeface="Perpetua"/>
              </a:rPr>
              <a:t>were </a:t>
            </a:r>
            <a:r>
              <a:rPr sz="2400" spc="-15" dirty="0">
                <a:latin typeface="Perpetua"/>
                <a:cs typeface="Perpetua"/>
              </a:rPr>
              <a:t>probably</a:t>
            </a:r>
            <a:r>
              <a:rPr sz="2400" spc="-95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unicellular.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life </a:t>
            </a:r>
            <a:r>
              <a:rPr sz="2400" spc="5" dirty="0">
                <a:latin typeface="Perpetua"/>
                <a:cs typeface="Perpetua"/>
              </a:rPr>
              <a:t>forms </a:t>
            </a:r>
            <a:r>
              <a:rPr sz="2400" spc="-30" dirty="0">
                <a:latin typeface="Perpetua"/>
                <a:cs typeface="Perpetua"/>
              </a:rPr>
              <a:t>were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spc="-10" dirty="0">
                <a:latin typeface="Perpetua"/>
                <a:cs typeface="Perpetua"/>
              </a:rPr>
              <a:t>environment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60" dirty="0">
                <a:latin typeface="Perpetua"/>
                <a:cs typeface="Perpetua"/>
              </a:rPr>
              <a:t>only.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theory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b="1" spc="-5" dirty="0">
                <a:latin typeface="Perpetua"/>
                <a:cs typeface="Perpetua"/>
              </a:rPr>
              <a:t>biogenesis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b="1" spc="-5" dirty="0">
                <a:latin typeface="Perpetua"/>
                <a:cs typeface="Perpetua"/>
              </a:rPr>
              <a:t>non-living molecules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was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Perpetua"/>
                <a:cs typeface="Perpetua"/>
              </a:rPr>
              <a:t>accepted </a:t>
            </a:r>
            <a:r>
              <a:rPr sz="2400" spc="-25" dirty="0">
                <a:latin typeface="Perpetua"/>
                <a:cs typeface="Perpetua"/>
              </a:rPr>
              <a:t>by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25" dirty="0">
                <a:latin typeface="Perpetua"/>
                <a:cs typeface="Perpetua"/>
              </a:rPr>
              <a:t>majority.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676097"/>
            <a:ext cx="6983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EVOLUTION </a:t>
            </a:r>
            <a:r>
              <a:rPr sz="3200" dirty="0"/>
              <a:t>OF LIFE </a:t>
            </a:r>
            <a:r>
              <a:rPr sz="3200" spc="-5" dirty="0"/>
              <a:t>FORMS </a:t>
            </a:r>
            <a:r>
              <a:rPr sz="3200" dirty="0"/>
              <a:t>– A</a:t>
            </a:r>
            <a:r>
              <a:rPr sz="3200" spc="-160" dirty="0"/>
              <a:t> </a:t>
            </a:r>
            <a:r>
              <a:rPr sz="3200" spc="-25" dirty="0"/>
              <a:t>THEORY: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379334" cy="367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10489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Conventional </a:t>
            </a:r>
            <a:r>
              <a:rPr sz="2600" dirty="0">
                <a:latin typeface="Perpetua"/>
                <a:cs typeface="Perpetua"/>
              </a:rPr>
              <a:t>religious </a:t>
            </a:r>
            <a:r>
              <a:rPr sz="2600" spc="-10" dirty="0">
                <a:latin typeface="Perpetua"/>
                <a:cs typeface="Perpetua"/>
              </a:rPr>
              <a:t>literature </a:t>
            </a:r>
            <a:r>
              <a:rPr sz="2600" dirty="0">
                <a:latin typeface="Perpetua"/>
                <a:cs typeface="Perpetua"/>
              </a:rPr>
              <a:t>tells </a:t>
            </a:r>
            <a:r>
              <a:rPr sz="2600" spc="-5" dirty="0">
                <a:latin typeface="Perpetua"/>
                <a:cs typeface="Perpetua"/>
              </a:rPr>
              <a:t>us about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b="1" spc="0" dirty="0">
                <a:latin typeface="Perpetua"/>
                <a:cs typeface="Perpetua"/>
              </a:rPr>
              <a:t>theory 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-5" dirty="0">
                <a:latin typeface="Perpetua"/>
                <a:cs typeface="Perpetua"/>
              </a:rPr>
              <a:t>special </a:t>
            </a:r>
            <a:r>
              <a:rPr sz="2600" b="1" spc="-10" dirty="0">
                <a:latin typeface="Perpetua"/>
                <a:cs typeface="Perpetua"/>
              </a:rPr>
              <a:t>creation.</a:t>
            </a:r>
            <a:endParaRPr sz="2600">
              <a:latin typeface="Perpetua"/>
              <a:cs typeface="Perpetua"/>
            </a:endParaRPr>
          </a:p>
          <a:p>
            <a:pPr marL="286385" marR="15544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The </a:t>
            </a:r>
            <a:r>
              <a:rPr sz="2600" b="1" spc="0" dirty="0">
                <a:latin typeface="Perpetua"/>
                <a:cs typeface="Perpetua"/>
              </a:rPr>
              <a:t>theory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-5" dirty="0">
                <a:latin typeface="Perpetua"/>
                <a:cs typeface="Perpetua"/>
              </a:rPr>
              <a:t>special </a:t>
            </a:r>
            <a:r>
              <a:rPr sz="2600" b="1" spc="-10" dirty="0">
                <a:latin typeface="Perpetua"/>
                <a:cs typeface="Perpetua"/>
              </a:rPr>
              <a:t>creation </a:t>
            </a:r>
            <a:r>
              <a:rPr sz="2600" b="1" dirty="0">
                <a:latin typeface="Perpetua"/>
                <a:cs typeface="Perpetua"/>
              </a:rPr>
              <a:t>has </a:t>
            </a:r>
            <a:r>
              <a:rPr sz="2600" b="1" spc="-5" dirty="0">
                <a:latin typeface="Perpetua"/>
                <a:cs typeface="Perpetua"/>
              </a:rPr>
              <a:t>three  connotations:-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living organisms (species types)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0" dirty="0">
                <a:latin typeface="Perpetua"/>
                <a:cs typeface="Perpetua"/>
              </a:rPr>
              <a:t>we </a:t>
            </a:r>
            <a:r>
              <a:rPr sz="2400" dirty="0">
                <a:latin typeface="Perpetua"/>
                <a:cs typeface="Perpetua"/>
              </a:rPr>
              <a:t>see </a:t>
            </a:r>
            <a:r>
              <a:rPr sz="2400" spc="-20" dirty="0">
                <a:latin typeface="Perpetua"/>
                <a:cs typeface="Perpetua"/>
              </a:rPr>
              <a:t>today</a:t>
            </a:r>
            <a:r>
              <a:rPr sz="2400" spc="-30" dirty="0">
                <a:latin typeface="Perpetua"/>
                <a:cs typeface="Perpetua"/>
              </a:rPr>
              <a:t> were</a:t>
            </a:r>
            <a:endParaRPr sz="24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400" spc="-10" dirty="0">
                <a:latin typeface="Perpetua"/>
                <a:cs typeface="Perpetua"/>
              </a:rPr>
              <a:t>created </a:t>
            </a:r>
            <a:r>
              <a:rPr sz="2400" spc="-5" dirty="0">
                <a:latin typeface="Perpetua"/>
                <a:cs typeface="Perpetua"/>
              </a:rPr>
              <a:t>as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0" dirty="0">
                <a:latin typeface="Perpetua"/>
                <a:cs typeface="Perpetua"/>
              </a:rPr>
              <a:t>such.</a:t>
            </a:r>
            <a:endParaRPr sz="2400">
              <a:latin typeface="Perpetua"/>
              <a:cs typeface="Perpetua"/>
            </a:endParaRPr>
          </a:p>
          <a:p>
            <a:pPr marL="560705" marR="24574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diversity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spc="-30" dirty="0">
                <a:latin typeface="Perpetua"/>
                <a:cs typeface="Perpetua"/>
              </a:rPr>
              <a:t>always </a:t>
            </a:r>
            <a:r>
              <a:rPr sz="2400" dirty="0">
                <a:latin typeface="Perpetua"/>
                <a:cs typeface="Perpetua"/>
              </a:rPr>
              <a:t>the same </a:t>
            </a:r>
            <a:r>
              <a:rPr sz="2400" spc="-5" dirty="0">
                <a:latin typeface="Perpetua"/>
                <a:cs typeface="Perpetua"/>
              </a:rPr>
              <a:t>since </a:t>
            </a:r>
            <a:r>
              <a:rPr sz="2400" spc="-10" dirty="0">
                <a:latin typeface="Perpetua"/>
                <a:cs typeface="Perpetua"/>
              </a:rPr>
              <a:t>creation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will be  same </a:t>
            </a:r>
            <a:r>
              <a:rPr sz="2400" spc="-5" dirty="0">
                <a:latin typeface="Perpetua"/>
                <a:cs typeface="Perpetua"/>
              </a:rPr>
              <a:t>in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future.</a:t>
            </a:r>
            <a:endParaRPr sz="24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10" dirty="0">
                <a:latin typeface="Perpetua"/>
                <a:cs typeface="Perpetua"/>
              </a:rPr>
              <a:t>Earth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about 4000 years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old.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2769</Words>
  <Application>Microsoft Office PowerPoint</Application>
  <PresentationFormat>On-screen Show (4:3)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Cambria</vt:lpstr>
      <vt:lpstr>Constantia</vt:lpstr>
      <vt:lpstr>Franklin Gothic Book</vt:lpstr>
      <vt:lpstr>Perpetua</vt:lpstr>
      <vt:lpstr>Wingdings 2</vt:lpstr>
      <vt:lpstr>Office Theme</vt:lpstr>
      <vt:lpstr>EVOLUTION</vt:lpstr>
      <vt:lpstr>ORIGIN OF LIFE:</vt:lpstr>
      <vt:lpstr>Condition of early earth:</vt:lpstr>
      <vt:lpstr>Origin of life:</vt:lpstr>
      <vt:lpstr>Oparin – Haldane theory of origin of life:</vt:lpstr>
      <vt:lpstr>PowerPoint Presentation</vt:lpstr>
      <vt:lpstr>Acceptance of chemical evolution theory:  (evidences)</vt:lpstr>
      <vt:lpstr>Theory of biogenesis:</vt:lpstr>
      <vt:lpstr>EVOLUTION OF LIFE FORMS – A THEORY:</vt:lpstr>
      <vt:lpstr>Challenge to special creation theory:</vt:lpstr>
      <vt:lpstr>WHAT ARE EVIDENCES FOR EVOLUTION?</vt:lpstr>
      <vt:lpstr>Comparative anatomy and morphological  evidence:</vt:lpstr>
      <vt:lpstr>PowerPoint Presentation</vt:lpstr>
      <vt:lpstr>Convergent evolution:</vt:lpstr>
      <vt:lpstr>Biochemical evidences:</vt:lpstr>
      <vt:lpstr>Evolution by natural selection:</vt:lpstr>
      <vt:lpstr>Evolution by anthropogenic action:</vt:lpstr>
      <vt:lpstr>WHAT IS ADAPTIVE RADIATION?</vt:lpstr>
      <vt:lpstr>Australian marsupial:</vt:lpstr>
      <vt:lpstr>PowerPoint Presentation</vt:lpstr>
      <vt:lpstr>BIOLOGICAL EVOLUTION:</vt:lpstr>
      <vt:lpstr>Lamark theory of evolution: (theory of inheritance of acquired characters)</vt:lpstr>
      <vt:lpstr>MECHANISM OF EVOLUTION:</vt:lpstr>
      <vt:lpstr>HARDY – WEINBERG PRINCIPLE:</vt:lpstr>
      <vt:lpstr>Five factors are known to affect Hardy-Weinberg equilibrium:</vt:lpstr>
      <vt:lpstr>Operation of natural selection on different trait:</vt:lpstr>
      <vt:lpstr>PowerPoint Presentation</vt:lpstr>
      <vt:lpstr>A BRIEF ACCOUNT OF EVOLUTION:</vt:lpstr>
      <vt:lpstr>PowerPoint Presentation</vt:lpstr>
      <vt:lpstr>PowerPoint Presentation</vt:lpstr>
      <vt:lpstr>PowerPoint Presentation</vt:lpstr>
      <vt:lpstr>ORIGIN AND EVOLUTION OF MAN:</vt:lpstr>
      <vt:lpstr>PowerPoint Presentation</vt:lpstr>
      <vt:lpstr>PowerPoint Presentation</vt:lpstr>
      <vt:lpstr>Thanking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cp:lastModifiedBy>NITHINA</cp:lastModifiedBy>
  <cp:revision>2</cp:revision>
  <dcterms:created xsi:type="dcterms:W3CDTF">2018-08-16T15:57:01Z</dcterms:created>
  <dcterms:modified xsi:type="dcterms:W3CDTF">2020-08-06T11:37:22Z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2018-08-16T00:00:00Z</vt:filetime>
  </property>
</Properties>
</file>