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2C468D-932A-4DFB-A28D-2FEBEE714002}" type="datetimeFigureOut">
              <a:rPr lang="en-IN" smtClean="0"/>
              <a:t>11-07-2020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BD1C7F-9DB4-42EF-A64B-693ACE038491}" type="slidenum">
              <a:rPr lang="en-IN" smtClean="0"/>
              <a:t>‹#›</a:t>
            </a:fld>
            <a:endParaRPr lang="en-IN"/>
          </a:p>
        </p:txBody>
      </p:sp>
    </p:spTree>
    <p:extLst>
      <p:ext uri="{BB962C8B-B14F-4D97-AF65-F5344CB8AC3E}">
        <p14:creationId xmlns:p14="http://schemas.microsoft.com/office/powerpoint/2010/main" val="3260939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2C468D-932A-4DFB-A28D-2FEBEE714002}" type="datetimeFigureOut">
              <a:rPr lang="en-IN" smtClean="0"/>
              <a:t>11-07-2020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BD1C7F-9DB4-42EF-A64B-693ACE038491}" type="slidenum">
              <a:rPr lang="en-IN" smtClean="0"/>
              <a:t>‹#›</a:t>
            </a:fld>
            <a:endParaRPr lang="en-IN"/>
          </a:p>
        </p:txBody>
      </p:sp>
    </p:spTree>
    <p:extLst>
      <p:ext uri="{BB962C8B-B14F-4D97-AF65-F5344CB8AC3E}">
        <p14:creationId xmlns:p14="http://schemas.microsoft.com/office/powerpoint/2010/main" val="1209809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2C468D-932A-4DFB-A28D-2FEBEE714002}" type="datetimeFigureOut">
              <a:rPr lang="en-IN" smtClean="0"/>
              <a:t>11-07-2020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BD1C7F-9DB4-42EF-A64B-693ACE038491}"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78274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2C468D-932A-4DFB-A28D-2FEBEE714002}" type="datetimeFigureOut">
              <a:rPr lang="en-IN" smtClean="0"/>
              <a:t>11-07-2020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BD1C7F-9DB4-42EF-A64B-693ACE038491}" type="slidenum">
              <a:rPr lang="en-IN" smtClean="0"/>
              <a:t>‹#›</a:t>
            </a:fld>
            <a:endParaRPr lang="en-IN"/>
          </a:p>
        </p:txBody>
      </p:sp>
    </p:spTree>
    <p:extLst>
      <p:ext uri="{BB962C8B-B14F-4D97-AF65-F5344CB8AC3E}">
        <p14:creationId xmlns:p14="http://schemas.microsoft.com/office/powerpoint/2010/main" val="3892530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2C468D-932A-4DFB-A28D-2FEBEE714002}" type="datetimeFigureOut">
              <a:rPr lang="en-IN" smtClean="0"/>
              <a:t>11-07-2020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BD1C7F-9DB4-42EF-A64B-693ACE038491}"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41518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2C468D-932A-4DFB-A28D-2FEBEE714002}" type="datetimeFigureOut">
              <a:rPr lang="en-IN" smtClean="0"/>
              <a:t>11-07-2020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BD1C7F-9DB4-42EF-A64B-693ACE038491}" type="slidenum">
              <a:rPr lang="en-IN" smtClean="0"/>
              <a:t>‹#›</a:t>
            </a:fld>
            <a:endParaRPr lang="en-IN"/>
          </a:p>
        </p:txBody>
      </p:sp>
    </p:spTree>
    <p:extLst>
      <p:ext uri="{BB962C8B-B14F-4D97-AF65-F5344CB8AC3E}">
        <p14:creationId xmlns:p14="http://schemas.microsoft.com/office/powerpoint/2010/main" val="34271635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2C468D-932A-4DFB-A28D-2FEBEE714002}" type="datetimeFigureOut">
              <a:rPr lang="en-IN" smtClean="0"/>
              <a:t>11-07-2020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BD1C7F-9DB4-42EF-A64B-693ACE038491}" type="slidenum">
              <a:rPr lang="en-IN" smtClean="0"/>
              <a:t>‹#›</a:t>
            </a:fld>
            <a:endParaRPr lang="en-IN"/>
          </a:p>
        </p:txBody>
      </p:sp>
    </p:spTree>
    <p:extLst>
      <p:ext uri="{BB962C8B-B14F-4D97-AF65-F5344CB8AC3E}">
        <p14:creationId xmlns:p14="http://schemas.microsoft.com/office/powerpoint/2010/main" val="850631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2C468D-932A-4DFB-A28D-2FEBEE714002}" type="datetimeFigureOut">
              <a:rPr lang="en-IN" smtClean="0"/>
              <a:t>11-07-2020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BD1C7F-9DB4-42EF-A64B-693ACE038491}" type="slidenum">
              <a:rPr lang="en-IN" smtClean="0"/>
              <a:t>‹#›</a:t>
            </a:fld>
            <a:endParaRPr lang="en-IN"/>
          </a:p>
        </p:txBody>
      </p:sp>
    </p:spTree>
    <p:extLst>
      <p:ext uri="{BB962C8B-B14F-4D97-AF65-F5344CB8AC3E}">
        <p14:creationId xmlns:p14="http://schemas.microsoft.com/office/powerpoint/2010/main" val="1652359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2C468D-932A-4DFB-A28D-2FEBEE714002}" type="datetimeFigureOut">
              <a:rPr lang="en-IN" smtClean="0"/>
              <a:t>11-07-2020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BD1C7F-9DB4-42EF-A64B-693ACE038491}" type="slidenum">
              <a:rPr lang="en-IN" smtClean="0"/>
              <a:t>‹#›</a:t>
            </a:fld>
            <a:endParaRPr lang="en-IN"/>
          </a:p>
        </p:txBody>
      </p:sp>
    </p:spTree>
    <p:extLst>
      <p:ext uri="{BB962C8B-B14F-4D97-AF65-F5344CB8AC3E}">
        <p14:creationId xmlns:p14="http://schemas.microsoft.com/office/powerpoint/2010/main" val="1180306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2C468D-932A-4DFB-A28D-2FEBEE714002}" type="datetimeFigureOut">
              <a:rPr lang="en-IN" smtClean="0"/>
              <a:t>11-07-2020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BD1C7F-9DB4-42EF-A64B-693ACE038491}" type="slidenum">
              <a:rPr lang="en-IN" smtClean="0"/>
              <a:t>‹#›</a:t>
            </a:fld>
            <a:endParaRPr lang="en-IN"/>
          </a:p>
        </p:txBody>
      </p:sp>
    </p:spTree>
    <p:extLst>
      <p:ext uri="{BB962C8B-B14F-4D97-AF65-F5344CB8AC3E}">
        <p14:creationId xmlns:p14="http://schemas.microsoft.com/office/powerpoint/2010/main" val="578908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2C468D-932A-4DFB-A28D-2FEBEE714002}" type="datetimeFigureOut">
              <a:rPr lang="en-IN" smtClean="0"/>
              <a:t>11-07-2020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BD1C7F-9DB4-42EF-A64B-693ACE038491}" type="slidenum">
              <a:rPr lang="en-IN" smtClean="0"/>
              <a:t>‹#›</a:t>
            </a:fld>
            <a:endParaRPr lang="en-IN"/>
          </a:p>
        </p:txBody>
      </p:sp>
    </p:spTree>
    <p:extLst>
      <p:ext uri="{BB962C8B-B14F-4D97-AF65-F5344CB8AC3E}">
        <p14:creationId xmlns:p14="http://schemas.microsoft.com/office/powerpoint/2010/main" val="1437528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2C468D-932A-4DFB-A28D-2FEBEE714002}" type="datetimeFigureOut">
              <a:rPr lang="en-IN" smtClean="0"/>
              <a:t>11-07-2020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8BD1C7F-9DB4-42EF-A64B-693ACE038491}" type="slidenum">
              <a:rPr lang="en-IN" smtClean="0"/>
              <a:t>‹#›</a:t>
            </a:fld>
            <a:endParaRPr lang="en-IN"/>
          </a:p>
        </p:txBody>
      </p:sp>
    </p:spTree>
    <p:extLst>
      <p:ext uri="{BB962C8B-B14F-4D97-AF65-F5344CB8AC3E}">
        <p14:creationId xmlns:p14="http://schemas.microsoft.com/office/powerpoint/2010/main" val="2923209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2C468D-932A-4DFB-A28D-2FEBEE714002}" type="datetimeFigureOut">
              <a:rPr lang="en-IN" smtClean="0"/>
              <a:t>11-07-2020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8BD1C7F-9DB4-42EF-A64B-693ACE038491}" type="slidenum">
              <a:rPr lang="en-IN" smtClean="0"/>
              <a:t>‹#›</a:t>
            </a:fld>
            <a:endParaRPr lang="en-IN"/>
          </a:p>
        </p:txBody>
      </p:sp>
    </p:spTree>
    <p:extLst>
      <p:ext uri="{BB962C8B-B14F-4D97-AF65-F5344CB8AC3E}">
        <p14:creationId xmlns:p14="http://schemas.microsoft.com/office/powerpoint/2010/main" val="2524923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2C468D-932A-4DFB-A28D-2FEBEE714002}" type="datetimeFigureOut">
              <a:rPr lang="en-IN" smtClean="0"/>
              <a:t>11-07-2020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8BD1C7F-9DB4-42EF-A64B-693ACE038491}" type="slidenum">
              <a:rPr lang="en-IN" smtClean="0"/>
              <a:t>‹#›</a:t>
            </a:fld>
            <a:endParaRPr lang="en-IN"/>
          </a:p>
        </p:txBody>
      </p:sp>
    </p:spTree>
    <p:extLst>
      <p:ext uri="{BB962C8B-B14F-4D97-AF65-F5344CB8AC3E}">
        <p14:creationId xmlns:p14="http://schemas.microsoft.com/office/powerpoint/2010/main" val="121674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2C468D-932A-4DFB-A28D-2FEBEE714002}" type="datetimeFigureOut">
              <a:rPr lang="en-IN" smtClean="0"/>
              <a:t>11-07-2020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BD1C7F-9DB4-42EF-A64B-693ACE038491}" type="slidenum">
              <a:rPr lang="en-IN" smtClean="0"/>
              <a:t>‹#›</a:t>
            </a:fld>
            <a:endParaRPr lang="en-IN"/>
          </a:p>
        </p:txBody>
      </p:sp>
    </p:spTree>
    <p:extLst>
      <p:ext uri="{BB962C8B-B14F-4D97-AF65-F5344CB8AC3E}">
        <p14:creationId xmlns:p14="http://schemas.microsoft.com/office/powerpoint/2010/main" val="1954636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2C468D-932A-4DFB-A28D-2FEBEE714002}" type="datetimeFigureOut">
              <a:rPr lang="en-IN" smtClean="0"/>
              <a:t>11-07-2020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BD1C7F-9DB4-42EF-A64B-693ACE038491}" type="slidenum">
              <a:rPr lang="en-IN" smtClean="0"/>
              <a:t>‹#›</a:t>
            </a:fld>
            <a:endParaRPr lang="en-IN"/>
          </a:p>
        </p:txBody>
      </p:sp>
    </p:spTree>
    <p:extLst>
      <p:ext uri="{BB962C8B-B14F-4D97-AF65-F5344CB8AC3E}">
        <p14:creationId xmlns:p14="http://schemas.microsoft.com/office/powerpoint/2010/main" val="2094757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92C468D-932A-4DFB-A28D-2FEBEE714002}" type="datetimeFigureOut">
              <a:rPr lang="en-IN" smtClean="0"/>
              <a:t>11-07-2020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8BD1C7F-9DB4-42EF-A64B-693ACE038491}" type="slidenum">
              <a:rPr lang="en-IN" smtClean="0"/>
              <a:t>‹#›</a:t>
            </a:fld>
            <a:endParaRPr lang="en-IN"/>
          </a:p>
        </p:txBody>
      </p:sp>
    </p:spTree>
    <p:extLst>
      <p:ext uri="{BB962C8B-B14F-4D97-AF65-F5344CB8AC3E}">
        <p14:creationId xmlns:p14="http://schemas.microsoft.com/office/powerpoint/2010/main" val="123265935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8740" y="2404534"/>
            <a:ext cx="9976513" cy="1646302"/>
          </a:xfrm>
        </p:spPr>
        <p:txBody>
          <a:bodyPr/>
          <a:lstStyle/>
          <a:p>
            <a:r>
              <a:rPr lang="en-IN" b="1" dirty="0"/>
              <a:t>HUMAN HEALTH AND DISEASE</a:t>
            </a:r>
            <a:endParaRPr lang="en-IN" dirty="0"/>
          </a:p>
        </p:txBody>
      </p:sp>
    </p:spTree>
    <p:extLst>
      <p:ext uri="{BB962C8B-B14F-4D97-AF65-F5344CB8AC3E}">
        <p14:creationId xmlns:p14="http://schemas.microsoft.com/office/powerpoint/2010/main" val="2486388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ASCARIASIS:</a:t>
            </a:r>
            <a:r>
              <a:rPr lang="en-IN" dirty="0"/>
              <a:t/>
            </a:r>
            <a:br>
              <a:rPr lang="en-IN" dirty="0"/>
            </a:br>
            <a:endParaRPr lang="en-IN" dirty="0"/>
          </a:p>
        </p:txBody>
      </p:sp>
      <p:sp>
        <p:nvSpPr>
          <p:cNvPr id="3" name="Content Placeholder 2"/>
          <p:cNvSpPr>
            <a:spLocks noGrp="1"/>
          </p:cNvSpPr>
          <p:nvPr>
            <p:ph idx="1"/>
          </p:nvPr>
        </p:nvSpPr>
        <p:spPr/>
        <p:txBody>
          <a:bodyPr/>
          <a:lstStyle/>
          <a:p>
            <a:r>
              <a:rPr lang="en-IN" b="1" dirty="0" smtClean="0"/>
              <a:t>Pathogen</a:t>
            </a:r>
            <a:r>
              <a:rPr lang="en-IN" b="1" dirty="0"/>
              <a:t>:</a:t>
            </a:r>
            <a:r>
              <a:rPr lang="en-IN" dirty="0"/>
              <a:t> </a:t>
            </a:r>
            <a:r>
              <a:rPr lang="en-IN" i="1" dirty="0" err="1"/>
              <a:t>Ascaris</a:t>
            </a:r>
            <a:r>
              <a:rPr lang="en-IN" i="1" dirty="0"/>
              <a:t> </a:t>
            </a:r>
            <a:r>
              <a:rPr lang="en-IN" i="1" dirty="0" err="1"/>
              <a:t>lumbricoids</a:t>
            </a:r>
            <a:r>
              <a:rPr lang="en-IN" dirty="0"/>
              <a:t> (nematode)</a:t>
            </a:r>
          </a:p>
          <a:p>
            <a:r>
              <a:rPr lang="en-IN" b="1" dirty="0"/>
              <a:t>Organs affected:</a:t>
            </a:r>
            <a:r>
              <a:rPr lang="en-IN" dirty="0"/>
              <a:t> intestine of man</a:t>
            </a:r>
          </a:p>
          <a:p>
            <a:r>
              <a:rPr lang="en-IN" b="1" dirty="0"/>
              <a:t>Method of transmission:</a:t>
            </a:r>
            <a:r>
              <a:rPr lang="en-IN" dirty="0"/>
              <a:t> Contaminated water, vegetables, fruits.</a:t>
            </a:r>
          </a:p>
          <a:p>
            <a:r>
              <a:rPr lang="en-IN" b="1" dirty="0"/>
              <a:t>Symptoms:</a:t>
            </a:r>
            <a:endParaRPr lang="en-IN" dirty="0"/>
          </a:p>
          <a:p>
            <a:pPr lvl="0"/>
            <a:r>
              <a:rPr lang="en-IN" dirty="0"/>
              <a:t>Internal bleeding, muscular pain, fever, </a:t>
            </a:r>
            <a:r>
              <a:rPr lang="en-IN" dirty="0" err="1"/>
              <a:t>anemia</a:t>
            </a:r>
            <a:r>
              <a:rPr lang="en-IN" dirty="0"/>
              <a:t>.</a:t>
            </a:r>
          </a:p>
          <a:p>
            <a:pPr lvl="0"/>
            <a:r>
              <a:rPr lang="en-IN" dirty="0"/>
              <a:t>Blockage of the intestinal passage.</a:t>
            </a:r>
          </a:p>
          <a:p>
            <a:endParaRPr lang="en-IN" dirty="0"/>
          </a:p>
        </p:txBody>
      </p:sp>
    </p:spTree>
    <p:extLst>
      <p:ext uri="{BB962C8B-B14F-4D97-AF65-F5344CB8AC3E}">
        <p14:creationId xmlns:p14="http://schemas.microsoft.com/office/powerpoint/2010/main" val="101327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FILARIASIS OR ELEPHANTIASIS:</a:t>
            </a:r>
            <a:r>
              <a:rPr lang="en-IN" dirty="0"/>
              <a:t/>
            </a:r>
            <a:br>
              <a:rPr lang="en-IN" dirty="0"/>
            </a:br>
            <a:endParaRPr lang="en-IN" dirty="0"/>
          </a:p>
        </p:txBody>
      </p:sp>
      <p:sp>
        <p:nvSpPr>
          <p:cNvPr id="3" name="Content Placeholder 2"/>
          <p:cNvSpPr>
            <a:spLocks noGrp="1"/>
          </p:cNvSpPr>
          <p:nvPr>
            <p:ph idx="1"/>
          </p:nvPr>
        </p:nvSpPr>
        <p:spPr/>
        <p:txBody>
          <a:bodyPr/>
          <a:lstStyle/>
          <a:p>
            <a:r>
              <a:rPr lang="en-IN" b="1" dirty="0" smtClean="0"/>
              <a:t>Pathogen</a:t>
            </a:r>
            <a:r>
              <a:rPr lang="en-IN" b="1" dirty="0"/>
              <a:t>: </a:t>
            </a:r>
            <a:r>
              <a:rPr lang="en-IN" dirty="0" err="1"/>
              <a:t>Wuchereria</a:t>
            </a:r>
            <a:r>
              <a:rPr lang="en-IN" dirty="0"/>
              <a:t> (</a:t>
            </a:r>
            <a:r>
              <a:rPr lang="en-IN" i="1" dirty="0" err="1"/>
              <a:t>W.bancrofti</a:t>
            </a:r>
            <a:r>
              <a:rPr lang="en-IN" dirty="0"/>
              <a:t> and </a:t>
            </a:r>
            <a:r>
              <a:rPr lang="en-IN" i="1" dirty="0"/>
              <a:t>W. </a:t>
            </a:r>
            <a:r>
              <a:rPr lang="en-IN" i="1" dirty="0" err="1"/>
              <a:t>Malayi</a:t>
            </a:r>
            <a:r>
              <a:rPr lang="en-IN" dirty="0"/>
              <a:t>) (nematode parasite)</a:t>
            </a:r>
          </a:p>
          <a:p>
            <a:r>
              <a:rPr lang="en-IN" b="1" dirty="0"/>
              <a:t>Organs affected</a:t>
            </a:r>
            <a:r>
              <a:rPr lang="en-IN" dirty="0"/>
              <a:t>: lymphatic vessels of the lower limbs, genital organs.</a:t>
            </a:r>
          </a:p>
          <a:p>
            <a:r>
              <a:rPr lang="en-IN" b="1" dirty="0"/>
              <a:t>Methods of transmission</a:t>
            </a:r>
            <a:r>
              <a:rPr lang="en-IN" dirty="0"/>
              <a:t>: biting of infected female </a:t>
            </a:r>
            <a:r>
              <a:rPr lang="en-IN" dirty="0" err="1"/>
              <a:t>culex</a:t>
            </a:r>
            <a:r>
              <a:rPr lang="en-IN" dirty="0"/>
              <a:t> mosquito.</a:t>
            </a:r>
          </a:p>
          <a:p>
            <a:r>
              <a:rPr lang="en-IN" b="1" dirty="0"/>
              <a:t>Symptoms:</a:t>
            </a:r>
            <a:endParaRPr lang="en-IN" dirty="0"/>
          </a:p>
          <a:p>
            <a:pPr lvl="0"/>
            <a:r>
              <a:rPr lang="en-IN" dirty="0"/>
              <a:t>Chronic inflammation of the organs where they live for many years.</a:t>
            </a:r>
          </a:p>
          <a:p>
            <a:pPr lvl="0"/>
            <a:r>
              <a:rPr lang="en-IN" dirty="0"/>
              <a:t>Abnormal swelling of lower limb, scrotum, penis.</a:t>
            </a:r>
          </a:p>
          <a:p>
            <a:pPr lvl="0"/>
            <a:r>
              <a:rPr lang="en-IN" dirty="0"/>
              <a:t>Hence the disease named as </a:t>
            </a:r>
            <a:r>
              <a:rPr lang="en-IN" b="1" dirty="0"/>
              <a:t>elephantiasis </a:t>
            </a:r>
            <a:r>
              <a:rPr lang="en-IN" dirty="0"/>
              <a:t>or </a:t>
            </a:r>
            <a:r>
              <a:rPr lang="en-IN" b="1" dirty="0" err="1"/>
              <a:t>Filariasis</a:t>
            </a:r>
            <a:r>
              <a:rPr lang="en-IN" b="1" dirty="0"/>
              <a:t>.</a:t>
            </a:r>
            <a:endParaRPr lang="en-IN" dirty="0"/>
          </a:p>
          <a:p>
            <a:endParaRPr lang="en-IN" dirty="0"/>
          </a:p>
        </p:txBody>
      </p:sp>
    </p:spTree>
    <p:extLst>
      <p:ext uri="{BB962C8B-B14F-4D97-AF65-F5344CB8AC3E}">
        <p14:creationId xmlns:p14="http://schemas.microsoft.com/office/powerpoint/2010/main" val="3071575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RING WORMS:</a:t>
            </a:r>
            <a:r>
              <a:rPr lang="en-IN" dirty="0"/>
              <a:t/>
            </a:r>
            <a:br>
              <a:rPr lang="en-IN" dirty="0"/>
            </a:br>
            <a:endParaRPr lang="en-IN" dirty="0"/>
          </a:p>
        </p:txBody>
      </p:sp>
      <p:sp>
        <p:nvSpPr>
          <p:cNvPr id="3" name="Content Placeholder 2"/>
          <p:cNvSpPr>
            <a:spLocks noGrp="1"/>
          </p:cNvSpPr>
          <p:nvPr>
            <p:ph idx="1"/>
          </p:nvPr>
        </p:nvSpPr>
        <p:spPr/>
        <p:txBody>
          <a:bodyPr>
            <a:normAutofit/>
          </a:bodyPr>
          <a:lstStyle/>
          <a:p>
            <a:r>
              <a:rPr lang="en-IN" b="1" dirty="0" smtClean="0"/>
              <a:t>Pathogen</a:t>
            </a:r>
            <a:r>
              <a:rPr lang="en-IN" dirty="0"/>
              <a:t>: </a:t>
            </a:r>
            <a:r>
              <a:rPr lang="en-IN" i="1" dirty="0" err="1"/>
              <a:t>Microsporum</a:t>
            </a:r>
            <a:r>
              <a:rPr lang="en-IN" i="1" dirty="0"/>
              <a:t>, </a:t>
            </a:r>
            <a:r>
              <a:rPr lang="en-IN" i="1" dirty="0" err="1"/>
              <a:t>Trichophyton</a:t>
            </a:r>
            <a:r>
              <a:rPr lang="en-IN" dirty="0"/>
              <a:t> and </a:t>
            </a:r>
            <a:r>
              <a:rPr lang="en-IN" i="1" dirty="0" err="1"/>
              <a:t>Epidermophyton</a:t>
            </a:r>
            <a:r>
              <a:rPr lang="en-IN" dirty="0"/>
              <a:t> (fungi)</a:t>
            </a:r>
          </a:p>
          <a:p>
            <a:r>
              <a:rPr lang="en-IN" b="1" dirty="0"/>
              <a:t>Organs affected</a:t>
            </a:r>
            <a:r>
              <a:rPr lang="en-IN" dirty="0"/>
              <a:t>: Skin, nails, folds of skin, groin.</a:t>
            </a:r>
          </a:p>
          <a:p>
            <a:r>
              <a:rPr lang="en-IN" b="1" dirty="0"/>
              <a:t>Method of transmission:</a:t>
            </a:r>
            <a:endParaRPr lang="en-IN" dirty="0"/>
          </a:p>
          <a:p>
            <a:pPr lvl="0"/>
            <a:r>
              <a:rPr lang="en-IN" dirty="0"/>
              <a:t>Acquired from the soil.</a:t>
            </a:r>
          </a:p>
          <a:p>
            <a:pPr lvl="0"/>
            <a:r>
              <a:rPr lang="en-IN" dirty="0"/>
              <a:t>Using towel, clothes or even comb of infected individuals.</a:t>
            </a:r>
          </a:p>
          <a:p>
            <a:r>
              <a:rPr lang="en-IN" b="1" dirty="0"/>
              <a:t>Symptoms:</a:t>
            </a:r>
            <a:endParaRPr lang="en-IN" dirty="0"/>
          </a:p>
          <a:p>
            <a:pPr lvl="0"/>
            <a:r>
              <a:rPr lang="en-IN" dirty="0"/>
              <a:t>Appearance of dry, scaly lesions in skin nails and scalp.</a:t>
            </a:r>
          </a:p>
          <a:p>
            <a:pPr lvl="0"/>
            <a:r>
              <a:rPr lang="en-IN" dirty="0"/>
              <a:t>Lesion accompanied with intense itching.</a:t>
            </a:r>
          </a:p>
          <a:p>
            <a:r>
              <a:rPr lang="en-IN" b="1" dirty="0"/>
              <a:t>Heat</a:t>
            </a:r>
            <a:r>
              <a:rPr lang="en-IN" dirty="0"/>
              <a:t> and </a:t>
            </a:r>
            <a:r>
              <a:rPr lang="en-IN" b="1" dirty="0"/>
              <a:t>moisture</a:t>
            </a:r>
            <a:r>
              <a:rPr lang="en-IN" dirty="0"/>
              <a:t> help these fungi to grow</a:t>
            </a:r>
            <a:endParaRPr lang="en-IN" dirty="0"/>
          </a:p>
        </p:txBody>
      </p:sp>
    </p:spTree>
    <p:extLst>
      <p:ext uri="{BB962C8B-B14F-4D97-AF65-F5344CB8AC3E}">
        <p14:creationId xmlns:p14="http://schemas.microsoft.com/office/powerpoint/2010/main" val="587644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PREVENTION AND CONTROL OF INFECTIOUS DISEASES:</a:t>
            </a:r>
            <a:r>
              <a:rPr lang="en-IN" dirty="0"/>
              <a:t/>
            </a:r>
            <a:br>
              <a:rPr lang="en-IN" dirty="0"/>
            </a:br>
            <a:endParaRPr lang="en-IN" dirty="0"/>
          </a:p>
        </p:txBody>
      </p:sp>
      <p:sp>
        <p:nvSpPr>
          <p:cNvPr id="3" name="Content Placeholder 2"/>
          <p:cNvSpPr>
            <a:spLocks noGrp="1"/>
          </p:cNvSpPr>
          <p:nvPr>
            <p:ph idx="1"/>
          </p:nvPr>
        </p:nvSpPr>
        <p:spPr/>
        <p:txBody>
          <a:bodyPr>
            <a:normAutofit fontScale="92500" lnSpcReduction="20000"/>
          </a:bodyPr>
          <a:lstStyle/>
          <a:p>
            <a:pPr lvl="0"/>
            <a:r>
              <a:rPr lang="en-IN" sz="1900" b="1" dirty="0" smtClean="0"/>
              <a:t>Maintenance </a:t>
            </a:r>
            <a:r>
              <a:rPr lang="en-IN" sz="1900" b="1" dirty="0"/>
              <a:t>of personal and public hygiene is very important for prevention and control of many infectious diseases.</a:t>
            </a:r>
          </a:p>
          <a:p>
            <a:pPr lvl="0"/>
            <a:r>
              <a:rPr lang="en-IN" sz="1900" b="1" dirty="0"/>
              <a:t>Personal hygiene includes:</a:t>
            </a:r>
          </a:p>
          <a:p>
            <a:pPr lvl="1"/>
            <a:r>
              <a:rPr lang="en-IN" sz="1900" b="1" dirty="0"/>
              <a:t>Consumption of clean drinking water, food vegetable fruits.</a:t>
            </a:r>
          </a:p>
          <a:p>
            <a:pPr lvl="1"/>
            <a:r>
              <a:rPr lang="en-IN" sz="1900" b="1" dirty="0"/>
              <a:t>Keeping the body cleans</a:t>
            </a:r>
            <a:r>
              <a:rPr lang="en-IN" sz="1900" b="1" dirty="0" smtClean="0"/>
              <a:t>.</a:t>
            </a:r>
            <a:endParaRPr lang="en-IN" sz="1900" b="1" dirty="0"/>
          </a:p>
          <a:p>
            <a:pPr lvl="0"/>
            <a:r>
              <a:rPr lang="en-IN" sz="1900" b="1" dirty="0"/>
              <a:t>Public hygiene includes:</a:t>
            </a:r>
          </a:p>
          <a:p>
            <a:pPr lvl="1"/>
            <a:r>
              <a:rPr lang="en-IN" sz="1900" b="1" dirty="0"/>
              <a:t>Proper disposal of waste and excreta</a:t>
            </a:r>
          </a:p>
          <a:p>
            <a:pPr lvl="1"/>
            <a:r>
              <a:rPr lang="en-IN" sz="1900" b="1" dirty="0"/>
              <a:t>Periodic cleaning and disinfection of water reservoirs, pools, cesspools.</a:t>
            </a:r>
          </a:p>
          <a:p>
            <a:pPr lvl="1"/>
            <a:r>
              <a:rPr lang="en-IN" sz="1900" b="1" dirty="0"/>
              <a:t>Standard practices of hygiene in public catering</a:t>
            </a:r>
            <a:r>
              <a:rPr lang="en-IN" sz="1900" b="1" dirty="0" smtClean="0"/>
              <a:t>.</a:t>
            </a:r>
            <a:endParaRPr lang="en-IN" sz="1900" b="1" dirty="0"/>
          </a:p>
          <a:p>
            <a:pPr lvl="0"/>
            <a:r>
              <a:rPr lang="en-IN" sz="1900" b="1" dirty="0"/>
              <a:t>In case of air-borne diseases, close contact with the infected persons or their belongings should be avoided.</a:t>
            </a:r>
          </a:p>
          <a:p>
            <a:endParaRPr lang="en-IN" dirty="0"/>
          </a:p>
        </p:txBody>
      </p:sp>
    </p:spTree>
    <p:extLst>
      <p:ext uri="{BB962C8B-B14F-4D97-AF65-F5344CB8AC3E}">
        <p14:creationId xmlns:p14="http://schemas.microsoft.com/office/powerpoint/2010/main" val="1078595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For vector borne diseases</a:t>
            </a:r>
            <a:r>
              <a:rPr lang="en-IN" dirty="0"/>
              <a:t/>
            </a:r>
            <a:br>
              <a:rPr lang="en-IN" dirty="0"/>
            </a:br>
            <a:endParaRPr lang="en-IN" dirty="0"/>
          </a:p>
        </p:txBody>
      </p:sp>
      <p:sp>
        <p:nvSpPr>
          <p:cNvPr id="3" name="Content Placeholder 2"/>
          <p:cNvSpPr>
            <a:spLocks noGrp="1"/>
          </p:cNvSpPr>
          <p:nvPr>
            <p:ph idx="1"/>
          </p:nvPr>
        </p:nvSpPr>
        <p:spPr/>
        <p:txBody>
          <a:bodyPr/>
          <a:lstStyle/>
          <a:p>
            <a:pPr lvl="0"/>
            <a:r>
              <a:rPr lang="en-IN" dirty="0" smtClean="0"/>
              <a:t>To </a:t>
            </a:r>
            <a:r>
              <a:rPr lang="en-IN" dirty="0"/>
              <a:t>control or eliminating the vectors and the breeding places.</a:t>
            </a:r>
          </a:p>
          <a:p>
            <a:pPr lvl="0"/>
            <a:r>
              <a:rPr lang="en-IN" dirty="0"/>
              <a:t>Avoiding stagnation of water in and around residential areas.</a:t>
            </a:r>
          </a:p>
          <a:p>
            <a:pPr lvl="0"/>
            <a:r>
              <a:rPr lang="en-IN" dirty="0"/>
              <a:t>Regular cleaning of household coolers.</a:t>
            </a:r>
          </a:p>
          <a:p>
            <a:pPr lvl="0"/>
            <a:r>
              <a:rPr lang="en-IN" dirty="0"/>
              <a:t>Use of mosquito nets.</a:t>
            </a:r>
          </a:p>
          <a:p>
            <a:pPr lvl="0"/>
            <a:r>
              <a:rPr lang="en-IN" dirty="0"/>
              <a:t>Introducing fishes like </a:t>
            </a:r>
            <a:r>
              <a:rPr lang="en-IN" b="1" i="1" dirty="0" err="1"/>
              <a:t>Gambusia</a:t>
            </a:r>
            <a:r>
              <a:rPr lang="en-IN" dirty="0"/>
              <a:t> in pond that feeds on mosquito larvae.</a:t>
            </a:r>
          </a:p>
          <a:p>
            <a:pPr lvl="0"/>
            <a:r>
              <a:rPr lang="en-IN" dirty="0"/>
              <a:t>Spraying of insecticides in ditches, drainage area and swamps.</a:t>
            </a:r>
          </a:p>
          <a:p>
            <a:pPr lvl="0"/>
            <a:r>
              <a:rPr lang="en-IN" dirty="0"/>
              <a:t>Window and doors must be fitted with wire mesh.</a:t>
            </a:r>
          </a:p>
          <a:p>
            <a:pPr lvl="0"/>
            <a:r>
              <a:rPr lang="en-IN" dirty="0"/>
              <a:t>All these precautions are use full for vector borne disease like dengue and </a:t>
            </a:r>
            <a:r>
              <a:rPr lang="en-IN" dirty="0" err="1"/>
              <a:t>Chickungunya</a:t>
            </a:r>
            <a:r>
              <a:rPr lang="en-IN" dirty="0"/>
              <a:t>, malaria and filarial etc.</a:t>
            </a:r>
          </a:p>
          <a:p>
            <a:endParaRPr lang="en-IN" dirty="0"/>
          </a:p>
        </p:txBody>
      </p:sp>
    </p:spTree>
    <p:extLst>
      <p:ext uri="{BB962C8B-B14F-4D97-AF65-F5344CB8AC3E}">
        <p14:creationId xmlns:p14="http://schemas.microsoft.com/office/powerpoint/2010/main" val="2714606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Immunization:</a:t>
            </a:r>
            <a:r>
              <a:rPr lang="en-IN" dirty="0"/>
              <a:t/>
            </a:r>
            <a:br>
              <a:rPr lang="en-IN" dirty="0"/>
            </a:br>
            <a:endParaRPr lang="en-IN" dirty="0"/>
          </a:p>
        </p:txBody>
      </p:sp>
      <p:sp>
        <p:nvSpPr>
          <p:cNvPr id="3" name="Content Placeholder 2"/>
          <p:cNvSpPr>
            <a:spLocks noGrp="1"/>
          </p:cNvSpPr>
          <p:nvPr>
            <p:ph idx="1"/>
          </p:nvPr>
        </p:nvSpPr>
        <p:spPr/>
        <p:txBody>
          <a:bodyPr/>
          <a:lstStyle/>
          <a:p>
            <a:pPr lvl="0"/>
            <a:r>
              <a:rPr lang="en-IN" dirty="0" smtClean="0"/>
              <a:t>By </a:t>
            </a:r>
            <a:r>
              <a:rPr lang="en-IN" dirty="0"/>
              <a:t>massive immunization there is complete eradication of disease like smallpox.</a:t>
            </a:r>
          </a:p>
          <a:p>
            <a:pPr lvl="0"/>
            <a:r>
              <a:rPr lang="en-IN" dirty="0"/>
              <a:t>Diseases like polio, diphtheria, pneumonia, and tetanus have been controlled in large extent.</a:t>
            </a:r>
          </a:p>
          <a:p>
            <a:r>
              <a:rPr lang="en-IN" b="1" dirty="0"/>
              <a:t>IMMUNITY:</a:t>
            </a:r>
            <a:endParaRPr lang="en-IN" dirty="0"/>
          </a:p>
          <a:p>
            <a:pPr lvl="0"/>
            <a:r>
              <a:rPr lang="en-IN" dirty="0"/>
              <a:t>The overall ability of the host to fight the disease causing organism by immune system is called </a:t>
            </a:r>
            <a:r>
              <a:rPr lang="en-IN" b="1" dirty="0"/>
              <a:t>immunity.</a:t>
            </a:r>
            <a:endParaRPr lang="en-IN" dirty="0"/>
          </a:p>
          <a:p>
            <a:pPr lvl="0"/>
            <a:r>
              <a:rPr lang="en-IN" dirty="0"/>
              <a:t>There are two types of immunity:</a:t>
            </a:r>
          </a:p>
          <a:p>
            <a:pPr lvl="1"/>
            <a:r>
              <a:rPr lang="en-IN" dirty="0"/>
              <a:t>Innate Immunity.</a:t>
            </a:r>
          </a:p>
          <a:p>
            <a:pPr lvl="1"/>
            <a:r>
              <a:rPr lang="en-IN" dirty="0"/>
              <a:t>Acquired Immunity.</a:t>
            </a:r>
          </a:p>
          <a:p>
            <a:endParaRPr lang="en-IN" dirty="0"/>
          </a:p>
        </p:txBody>
      </p:sp>
    </p:spTree>
    <p:extLst>
      <p:ext uri="{BB962C8B-B14F-4D97-AF65-F5344CB8AC3E}">
        <p14:creationId xmlns:p14="http://schemas.microsoft.com/office/powerpoint/2010/main" val="218362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Innate (non-specific) immunity:</a:t>
            </a:r>
            <a:r>
              <a:rPr lang="en-IN" dirty="0"/>
              <a:t/>
            </a:r>
            <a:br>
              <a:rPr lang="en-IN" dirty="0"/>
            </a:br>
            <a:endParaRPr lang="en-IN" dirty="0"/>
          </a:p>
        </p:txBody>
      </p:sp>
      <p:sp>
        <p:nvSpPr>
          <p:cNvPr id="3" name="Content Placeholder 2"/>
          <p:cNvSpPr>
            <a:spLocks noGrp="1"/>
          </p:cNvSpPr>
          <p:nvPr>
            <p:ph idx="1"/>
          </p:nvPr>
        </p:nvSpPr>
        <p:spPr/>
        <p:txBody>
          <a:bodyPr/>
          <a:lstStyle/>
          <a:p>
            <a:pPr lvl="0"/>
            <a:r>
              <a:rPr lang="en-IN" dirty="0" smtClean="0"/>
              <a:t>Called</a:t>
            </a:r>
            <a:r>
              <a:rPr lang="en-IN" dirty="0"/>
              <a:t> </a:t>
            </a:r>
            <a:r>
              <a:rPr lang="en-IN" b="1" dirty="0"/>
              <a:t>inborn immunity.</a:t>
            </a:r>
            <a:endParaRPr lang="en-IN" dirty="0"/>
          </a:p>
          <a:p>
            <a:pPr lvl="0"/>
            <a:r>
              <a:rPr lang="en-IN" dirty="0"/>
              <a:t>Always available to protect out body.</a:t>
            </a:r>
          </a:p>
          <a:p>
            <a:pPr lvl="0"/>
            <a:r>
              <a:rPr lang="en-IN" dirty="0"/>
              <a:t>This is called the </a:t>
            </a:r>
            <a:r>
              <a:rPr lang="en-IN" b="1" dirty="0"/>
              <a:t>first line of </a:t>
            </a:r>
            <a:r>
              <a:rPr lang="en-IN" b="1" dirty="0" err="1"/>
              <a:t>defense</a:t>
            </a:r>
            <a:r>
              <a:rPr lang="en-IN" b="1" dirty="0"/>
              <a:t>.</a:t>
            </a:r>
            <a:endParaRPr lang="en-IN" dirty="0"/>
          </a:p>
          <a:p>
            <a:pPr lvl="0"/>
            <a:r>
              <a:rPr lang="en-IN" dirty="0"/>
              <a:t>Consists of various barriers that prevent entry of foreign agents into the body.</a:t>
            </a:r>
          </a:p>
          <a:p>
            <a:pPr lvl="0"/>
            <a:r>
              <a:rPr lang="en-IN" dirty="0"/>
              <a:t>If enters they are quickly killed by some other components of this system.</a:t>
            </a:r>
          </a:p>
          <a:p>
            <a:pPr lvl="0"/>
            <a:r>
              <a:rPr lang="en-IN" dirty="0"/>
              <a:t>Different types of barriers are as follows:</a:t>
            </a:r>
          </a:p>
          <a:p>
            <a:endParaRPr lang="en-IN" dirty="0"/>
          </a:p>
        </p:txBody>
      </p:sp>
    </p:spTree>
    <p:extLst>
      <p:ext uri="{BB962C8B-B14F-4D97-AF65-F5344CB8AC3E}">
        <p14:creationId xmlns:p14="http://schemas.microsoft.com/office/powerpoint/2010/main" val="12178417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Physical barriers:</a:t>
            </a:r>
            <a:r>
              <a:rPr lang="en-IN" dirty="0"/>
              <a:t/>
            </a:r>
            <a:br>
              <a:rPr lang="en-IN" dirty="0"/>
            </a:br>
            <a:endParaRPr lang="en-IN" dirty="0"/>
          </a:p>
        </p:txBody>
      </p:sp>
      <p:sp>
        <p:nvSpPr>
          <p:cNvPr id="3" name="Content Placeholder 2"/>
          <p:cNvSpPr>
            <a:spLocks noGrp="1"/>
          </p:cNvSpPr>
          <p:nvPr>
            <p:ph idx="1"/>
          </p:nvPr>
        </p:nvSpPr>
        <p:spPr/>
        <p:txBody>
          <a:bodyPr/>
          <a:lstStyle/>
          <a:p>
            <a:pPr lvl="0"/>
            <a:r>
              <a:rPr lang="en-IN" dirty="0" smtClean="0"/>
              <a:t>Skin </a:t>
            </a:r>
            <a:r>
              <a:rPr lang="en-IN" dirty="0"/>
              <a:t>is the main barrier which prevents entry of micro-organism.</a:t>
            </a:r>
          </a:p>
          <a:p>
            <a:pPr lvl="0"/>
            <a:r>
              <a:rPr lang="en-IN" dirty="0"/>
              <a:t>Mucous coating of the epithelium lining of respiratory, gastrointestinal and </a:t>
            </a:r>
            <a:r>
              <a:rPr lang="en-IN" dirty="0" err="1"/>
              <a:t>urinogenital</a:t>
            </a:r>
            <a:r>
              <a:rPr lang="en-IN" dirty="0"/>
              <a:t> tracts helps in trapping microbes.</a:t>
            </a:r>
          </a:p>
          <a:p>
            <a:r>
              <a:rPr lang="en-IN" b="1" u="sng" dirty="0">
                <a:solidFill>
                  <a:srgbClr val="FF0000"/>
                </a:solidFill>
              </a:rPr>
              <a:t>Physiological barriers:</a:t>
            </a:r>
            <a:endParaRPr lang="en-IN" u="sng" dirty="0">
              <a:solidFill>
                <a:srgbClr val="FF0000"/>
              </a:solidFill>
            </a:endParaRPr>
          </a:p>
          <a:p>
            <a:pPr lvl="0"/>
            <a:r>
              <a:rPr lang="en-IN" b="1" dirty="0"/>
              <a:t>Acidity </a:t>
            </a:r>
            <a:r>
              <a:rPr lang="en-IN" dirty="0"/>
              <a:t>of the stomach kills most ingested microbes.</a:t>
            </a:r>
          </a:p>
          <a:p>
            <a:pPr lvl="0"/>
            <a:r>
              <a:rPr lang="en-IN" b="1" dirty="0"/>
              <a:t>Lysozyme</a:t>
            </a:r>
            <a:r>
              <a:rPr lang="en-IN" dirty="0"/>
              <a:t> in tears, saliva, and snot kills bacteria by digesting bacterial wall.</a:t>
            </a:r>
          </a:p>
          <a:p>
            <a:pPr lvl="0"/>
            <a:r>
              <a:rPr lang="en-IN" b="1" dirty="0" err="1"/>
              <a:t>Pyrogen</a:t>
            </a:r>
            <a:r>
              <a:rPr lang="en-IN" dirty="0"/>
              <a:t> released by WBC raise body temperature to prevents growth of microbes in out body.</a:t>
            </a:r>
          </a:p>
          <a:p>
            <a:pPr lvl="0"/>
            <a:r>
              <a:rPr lang="en-IN" b="1" dirty="0"/>
              <a:t>Interferon </a:t>
            </a:r>
            <a:r>
              <a:rPr lang="en-IN" dirty="0"/>
              <a:t>induces antiviral state in non-infected cells.</a:t>
            </a:r>
          </a:p>
          <a:p>
            <a:endParaRPr lang="en-IN" dirty="0"/>
          </a:p>
        </p:txBody>
      </p:sp>
    </p:spTree>
    <p:extLst>
      <p:ext uri="{BB962C8B-B14F-4D97-AF65-F5344CB8AC3E}">
        <p14:creationId xmlns:p14="http://schemas.microsoft.com/office/powerpoint/2010/main" val="3199239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u="sng" dirty="0">
                <a:solidFill>
                  <a:srgbClr val="FF0000"/>
                </a:solidFill>
              </a:rPr>
              <a:t>Phagocytic barrier:</a:t>
            </a:r>
            <a:endParaRPr lang="en-IN" u="sng" dirty="0">
              <a:solidFill>
                <a:srgbClr val="FF0000"/>
              </a:solidFill>
            </a:endParaRPr>
          </a:p>
          <a:p>
            <a:pPr lvl="0"/>
            <a:r>
              <a:rPr lang="en-IN" b="1" dirty="0" err="1"/>
              <a:t>Polymorpho</a:t>
            </a:r>
            <a:r>
              <a:rPr lang="en-IN" b="1" dirty="0"/>
              <a:t>-nuclear leukocytes</a:t>
            </a:r>
            <a:r>
              <a:rPr lang="en-IN" dirty="0"/>
              <a:t> (PMNL-neutrophils), </a:t>
            </a:r>
            <a:r>
              <a:rPr lang="en-IN" b="1" dirty="0"/>
              <a:t>macrophages,</a:t>
            </a:r>
            <a:r>
              <a:rPr lang="en-IN" dirty="0"/>
              <a:t> and </a:t>
            </a:r>
            <a:r>
              <a:rPr lang="en-IN" b="1" dirty="0"/>
              <a:t>natural killer cells</a:t>
            </a:r>
            <a:r>
              <a:rPr lang="en-IN" dirty="0"/>
              <a:t> in the blood and tissues kill pathogen by </a:t>
            </a:r>
            <a:r>
              <a:rPr lang="en-IN" b="1" dirty="0"/>
              <a:t>phagocytosis.</a:t>
            </a:r>
            <a:endParaRPr lang="en-IN" dirty="0"/>
          </a:p>
          <a:p>
            <a:r>
              <a:rPr lang="en-IN" b="1" u="sng" dirty="0">
                <a:solidFill>
                  <a:srgbClr val="FF0000"/>
                </a:solidFill>
              </a:rPr>
              <a:t>Inflammatory barrier:</a:t>
            </a:r>
            <a:endParaRPr lang="en-IN" u="sng" dirty="0">
              <a:solidFill>
                <a:srgbClr val="FF0000"/>
              </a:solidFill>
            </a:endParaRPr>
          </a:p>
          <a:p>
            <a:pPr lvl="0"/>
            <a:r>
              <a:rPr lang="en-IN" dirty="0"/>
              <a:t>When there is injury to the tissue there is release of histamine and prostaglandins by the mast cells.</a:t>
            </a:r>
          </a:p>
          <a:p>
            <a:pPr lvl="0"/>
            <a:r>
              <a:rPr lang="en-IN" dirty="0"/>
              <a:t>Due to vasodilation there is leakage of vascular fluid containing serum proteins with antibacterial activity.</a:t>
            </a:r>
          </a:p>
          <a:p>
            <a:pPr lvl="0"/>
            <a:r>
              <a:rPr lang="en-IN" dirty="0"/>
              <a:t>Further there is influx of Phagocytic cells into the affected area.</a:t>
            </a:r>
          </a:p>
          <a:p>
            <a:endParaRPr lang="en-IN" dirty="0"/>
          </a:p>
        </p:txBody>
      </p:sp>
    </p:spTree>
    <p:extLst>
      <p:ext uri="{BB962C8B-B14F-4D97-AF65-F5344CB8AC3E}">
        <p14:creationId xmlns:p14="http://schemas.microsoft.com/office/powerpoint/2010/main" val="3119259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Acquired (specific) immunity:</a:t>
            </a:r>
            <a:r>
              <a:rPr lang="en-IN" dirty="0"/>
              <a:t/>
            </a:r>
            <a:br>
              <a:rPr lang="en-IN" dirty="0"/>
            </a:br>
            <a:endParaRPr lang="en-IN" dirty="0"/>
          </a:p>
        </p:txBody>
      </p:sp>
      <p:sp>
        <p:nvSpPr>
          <p:cNvPr id="3" name="Content Placeholder 2"/>
          <p:cNvSpPr>
            <a:spLocks noGrp="1"/>
          </p:cNvSpPr>
          <p:nvPr>
            <p:ph idx="1"/>
          </p:nvPr>
        </p:nvSpPr>
        <p:spPr/>
        <p:txBody>
          <a:bodyPr>
            <a:normAutofit lnSpcReduction="10000"/>
          </a:bodyPr>
          <a:lstStyle/>
          <a:p>
            <a:pPr lvl="0"/>
            <a:r>
              <a:rPr lang="en-IN" dirty="0" smtClean="0"/>
              <a:t>It </a:t>
            </a:r>
            <a:r>
              <a:rPr lang="en-IN" dirty="0"/>
              <a:t>is also known as </a:t>
            </a:r>
            <a:r>
              <a:rPr lang="en-IN" b="1" dirty="0"/>
              <a:t>adaptive immunity</a:t>
            </a:r>
            <a:r>
              <a:rPr lang="en-IN" dirty="0"/>
              <a:t>.</a:t>
            </a:r>
          </a:p>
          <a:p>
            <a:pPr lvl="0"/>
            <a:r>
              <a:rPr lang="en-IN" dirty="0"/>
              <a:t>This immunity developed </a:t>
            </a:r>
            <a:r>
              <a:rPr lang="en-IN" b="1" dirty="0"/>
              <a:t>after birth</a:t>
            </a:r>
            <a:r>
              <a:rPr lang="en-IN" dirty="0"/>
              <a:t> when encountered with pathogen.</a:t>
            </a:r>
          </a:p>
          <a:p>
            <a:pPr lvl="0"/>
            <a:r>
              <a:rPr lang="en-IN" dirty="0"/>
              <a:t>It supplements the immunity provided by the innate immunity.</a:t>
            </a:r>
          </a:p>
          <a:p>
            <a:r>
              <a:rPr lang="en-IN" dirty="0"/>
              <a:t> </a:t>
            </a:r>
          </a:p>
          <a:p>
            <a:pPr lvl="0"/>
            <a:r>
              <a:rPr lang="en-IN" dirty="0"/>
              <a:t>Acquired immunity has following </a:t>
            </a:r>
            <a:r>
              <a:rPr lang="en-IN" b="1" dirty="0"/>
              <a:t>unique features:</a:t>
            </a:r>
            <a:endParaRPr lang="en-IN" dirty="0"/>
          </a:p>
          <a:p>
            <a:r>
              <a:rPr lang="en-IN" b="1" dirty="0" smtClean="0"/>
              <a:t>Specificity:</a:t>
            </a:r>
            <a:r>
              <a:rPr lang="en-IN" dirty="0" smtClean="0"/>
              <a:t> distinguish specific foreign molecules</a:t>
            </a:r>
          </a:p>
          <a:p>
            <a:endParaRPr lang="en-IN" dirty="0"/>
          </a:p>
          <a:p>
            <a:pPr lvl="1"/>
            <a:r>
              <a:rPr lang="en-IN" b="1" dirty="0"/>
              <a:t>Diversity:</a:t>
            </a:r>
            <a:r>
              <a:rPr lang="en-IN" dirty="0"/>
              <a:t> recognize vast variety of foreign molecules.</a:t>
            </a:r>
          </a:p>
          <a:p>
            <a:r>
              <a:rPr lang="en-IN" b="1" dirty="0"/>
              <a:t>Discrimination between self and non-self</a:t>
            </a:r>
            <a:r>
              <a:rPr lang="en-IN" dirty="0"/>
              <a:t>: it is able to recognize and respond to molecules that are foreign or non-self. It will not respond to our own cell or molecules</a:t>
            </a:r>
            <a:endParaRPr lang="en-IN" dirty="0"/>
          </a:p>
        </p:txBody>
      </p:sp>
    </p:spTree>
    <p:extLst>
      <p:ext uri="{BB962C8B-B14F-4D97-AF65-F5344CB8AC3E}">
        <p14:creationId xmlns:p14="http://schemas.microsoft.com/office/powerpoint/2010/main" val="1941838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IN" dirty="0"/>
              <a:t>Improper functioning of one or more organs or systems of the body is adversely affected, gives rise to various signs and symptoms </a:t>
            </a:r>
            <a:r>
              <a:rPr lang="en-IN" dirty="0" err="1"/>
              <a:t>i.e</a:t>
            </a:r>
            <a:r>
              <a:rPr lang="en-IN" dirty="0"/>
              <a:t> we have </a:t>
            </a:r>
            <a:r>
              <a:rPr lang="en-IN" b="1" dirty="0"/>
              <a:t>disease.</a:t>
            </a:r>
            <a:endParaRPr lang="en-IN" dirty="0"/>
          </a:p>
          <a:p>
            <a:pPr lvl="0"/>
            <a:r>
              <a:rPr lang="en-IN" dirty="0"/>
              <a:t>Diseases which can easily transmit from one person to other by any means are called </a:t>
            </a:r>
            <a:r>
              <a:rPr lang="en-IN" b="1" dirty="0"/>
              <a:t>infectious </a:t>
            </a:r>
            <a:r>
              <a:rPr lang="en-IN" dirty="0"/>
              <a:t>or </a:t>
            </a:r>
            <a:r>
              <a:rPr lang="en-IN" b="1" dirty="0"/>
              <a:t>communicable diseases.</a:t>
            </a:r>
            <a:endParaRPr lang="en-IN" dirty="0"/>
          </a:p>
          <a:p>
            <a:pPr lvl="0"/>
            <a:r>
              <a:rPr lang="en-IN" dirty="0"/>
              <a:t>Diseases which can not be transmitted from one person to another are called </a:t>
            </a:r>
            <a:r>
              <a:rPr lang="en-IN" b="1" dirty="0"/>
              <a:t>non-infectious</a:t>
            </a:r>
            <a:r>
              <a:rPr lang="en-IN" dirty="0"/>
              <a:t> or </a:t>
            </a:r>
            <a:r>
              <a:rPr lang="en-IN" b="1" dirty="0"/>
              <a:t>non-communicable diseases.</a:t>
            </a:r>
            <a:endParaRPr lang="en-IN" dirty="0"/>
          </a:p>
          <a:p>
            <a:pPr lvl="0"/>
            <a:r>
              <a:rPr lang="en-IN" dirty="0"/>
              <a:t>Disease causing organisms are said to be </a:t>
            </a:r>
            <a:r>
              <a:rPr lang="en-IN" b="1" dirty="0"/>
              <a:t>pathogen.</a:t>
            </a:r>
            <a:endParaRPr lang="en-IN" dirty="0"/>
          </a:p>
          <a:p>
            <a:endParaRPr lang="en-IN" dirty="0"/>
          </a:p>
        </p:txBody>
      </p:sp>
    </p:spTree>
    <p:extLst>
      <p:ext uri="{BB962C8B-B14F-4D97-AF65-F5344CB8AC3E}">
        <p14:creationId xmlns:p14="http://schemas.microsoft.com/office/powerpoint/2010/main" val="5781003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endParaRPr lang="en-IN" dirty="0"/>
          </a:p>
          <a:p>
            <a:pPr lvl="1"/>
            <a:r>
              <a:rPr lang="en-IN" b="1" dirty="0"/>
              <a:t>Memory</a:t>
            </a:r>
            <a:r>
              <a:rPr lang="en-IN" dirty="0"/>
              <a:t>: after responding to the foreign microbes and elimination, this immune system retains the memory of that encounter (</a:t>
            </a:r>
            <a:r>
              <a:rPr lang="en-IN" b="1" dirty="0"/>
              <a:t>primary immune</a:t>
            </a:r>
            <a:r>
              <a:rPr lang="en-IN" dirty="0"/>
              <a:t> </a:t>
            </a:r>
            <a:r>
              <a:rPr lang="en-IN" b="1" dirty="0"/>
              <a:t>response).</a:t>
            </a:r>
            <a:r>
              <a:rPr lang="en-IN" dirty="0"/>
              <a:t> The second encounter with the same microbe evokes a heightened immune response. </a:t>
            </a:r>
            <a:r>
              <a:rPr lang="en-IN" b="1" dirty="0"/>
              <a:t>(Secondary immune response)</a:t>
            </a:r>
            <a:endParaRPr lang="en-IN" dirty="0"/>
          </a:p>
          <a:p>
            <a:r>
              <a:rPr lang="en-IN" dirty="0"/>
              <a:t> </a:t>
            </a:r>
          </a:p>
          <a:p>
            <a:pPr lvl="0"/>
            <a:r>
              <a:rPr lang="en-IN" dirty="0"/>
              <a:t>Acquired immunity is carried out by two special types of lymphocytes:</a:t>
            </a:r>
          </a:p>
          <a:p>
            <a:pPr lvl="1"/>
            <a:r>
              <a:rPr lang="en-IN" b="1" dirty="0"/>
              <a:t>B-lymphocytes.</a:t>
            </a:r>
            <a:endParaRPr lang="en-IN" dirty="0"/>
          </a:p>
          <a:p>
            <a:pPr lvl="1"/>
            <a:r>
              <a:rPr lang="en-IN" b="1" dirty="0"/>
              <a:t>T-lymphocytes.</a:t>
            </a:r>
            <a:endParaRPr lang="en-IN" dirty="0"/>
          </a:p>
          <a:p>
            <a:pPr lvl="0"/>
            <a:r>
              <a:rPr lang="en-IN" dirty="0"/>
              <a:t>The B-lymphocytes produce a group of proteins in response to pathogen into the blood to fight with them </a:t>
            </a:r>
            <a:r>
              <a:rPr lang="en-IN" dirty="0" err="1"/>
              <a:t>called</a:t>
            </a:r>
            <a:r>
              <a:rPr lang="en-IN" b="1" dirty="0" err="1"/>
              <a:t>antibody</a:t>
            </a:r>
            <a:r>
              <a:rPr lang="en-IN" b="1" dirty="0"/>
              <a:t>.</a:t>
            </a:r>
            <a:endParaRPr lang="en-IN" dirty="0"/>
          </a:p>
          <a:p>
            <a:pPr lvl="0"/>
            <a:r>
              <a:rPr lang="en-IN" dirty="0"/>
              <a:t>T-lymphocytes do not produce antibody but help B-cells to produce them.</a:t>
            </a:r>
          </a:p>
          <a:p>
            <a:endParaRPr lang="en-IN" dirty="0"/>
          </a:p>
        </p:txBody>
      </p:sp>
    </p:spTree>
    <p:extLst>
      <p:ext uri="{BB962C8B-B14F-4D97-AF65-F5344CB8AC3E}">
        <p14:creationId xmlns:p14="http://schemas.microsoft.com/office/powerpoint/2010/main" val="4215063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Structure of antibody:</a:t>
            </a:r>
            <a:r>
              <a:rPr lang="en-IN" dirty="0"/>
              <a:t/>
            </a:r>
            <a:br>
              <a:rPr lang="en-IN" dirty="0"/>
            </a:br>
            <a:endParaRPr lang="en-IN" dirty="0"/>
          </a:p>
        </p:txBody>
      </p:sp>
      <p:sp>
        <p:nvSpPr>
          <p:cNvPr id="3" name="Content Placeholder 2"/>
          <p:cNvSpPr>
            <a:spLocks noGrp="1"/>
          </p:cNvSpPr>
          <p:nvPr>
            <p:ph idx="1"/>
          </p:nvPr>
        </p:nvSpPr>
        <p:spPr>
          <a:xfrm>
            <a:off x="677333" y="2160589"/>
            <a:ext cx="9435657" cy="3880773"/>
          </a:xfrm>
        </p:spPr>
        <p:txBody>
          <a:bodyPr/>
          <a:lstStyle/>
          <a:p>
            <a:pPr lvl="0"/>
            <a:r>
              <a:rPr lang="en-IN" dirty="0" smtClean="0"/>
              <a:t>Each </a:t>
            </a:r>
            <a:r>
              <a:rPr lang="en-IN" dirty="0"/>
              <a:t>antibody has four polypeptide chains.</a:t>
            </a:r>
          </a:p>
          <a:p>
            <a:pPr lvl="0"/>
            <a:r>
              <a:rPr lang="en-IN" dirty="0"/>
              <a:t>Two small chains called light chains.</a:t>
            </a:r>
          </a:p>
          <a:p>
            <a:pPr lvl="0"/>
            <a:r>
              <a:rPr lang="en-IN" dirty="0"/>
              <a:t>Two longer chains called heavy chains.</a:t>
            </a:r>
          </a:p>
          <a:p>
            <a:pPr lvl="0"/>
            <a:r>
              <a:rPr lang="en-IN" dirty="0"/>
              <a:t>Antibody represented as H2L2.</a:t>
            </a:r>
          </a:p>
          <a:p>
            <a:pPr lvl="0"/>
            <a:r>
              <a:rPr lang="en-IN" dirty="0"/>
              <a:t>Different classes of antibody produced in out body are IgA, </a:t>
            </a:r>
            <a:r>
              <a:rPr lang="en-IN" dirty="0" err="1"/>
              <a:t>IgM</a:t>
            </a:r>
            <a:r>
              <a:rPr lang="en-IN" dirty="0"/>
              <a:t>, </a:t>
            </a:r>
            <a:r>
              <a:rPr lang="en-IN" dirty="0" err="1"/>
              <a:t>IgD</a:t>
            </a:r>
            <a:r>
              <a:rPr lang="en-IN" dirty="0"/>
              <a:t>, </a:t>
            </a:r>
            <a:r>
              <a:rPr lang="en-IN" dirty="0" err="1"/>
              <a:t>IgE</a:t>
            </a:r>
            <a:r>
              <a:rPr lang="en-IN" dirty="0"/>
              <a:t> and </a:t>
            </a:r>
            <a:r>
              <a:rPr lang="en-IN" dirty="0" err="1" smtClean="0"/>
              <a:t>Ig</a:t>
            </a:r>
            <a:r>
              <a:rPr lang="en-IN" dirty="0" smtClean="0"/>
              <a:t> G</a:t>
            </a:r>
            <a:r>
              <a:rPr lang="en-IN" dirty="0"/>
              <a:t>.</a:t>
            </a:r>
          </a:p>
          <a:p>
            <a:endParaRPr lang="en-IN" dirty="0"/>
          </a:p>
        </p:txBody>
      </p:sp>
    </p:spTree>
    <p:extLst>
      <p:ext uri="{BB962C8B-B14F-4D97-AF65-F5344CB8AC3E}">
        <p14:creationId xmlns:p14="http://schemas.microsoft.com/office/powerpoint/2010/main" val="2561168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AMI vs. </a:t>
            </a:r>
            <a:r>
              <a:rPr lang="en-IN" b="1" dirty="0" smtClean="0"/>
              <a:t>CMI</a:t>
            </a:r>
            <a:r>
              <a:rPr lang="en-IN" dirty="0"/>
              <a:t/>
            </a:r>
            <a:br>
              <a:rPr lang="en-IN" dirty="0"/>
            </a:br>
            <a:endParaRPr lang="en-IN" dirty="0"/>
          </a:p>
        </p:txBody>
      </p:sp>
      <p:sp>
        <p:nvSpPr>
          <p:cNvPr id="3" name="Content Placeholder 2"/>
          <p:cNvSpPr>
            <a:spLocks noGrp="1"/>
          </p:cNvSpPr>
          <p:nvPr>
            <p:ph idx="1"/>
          </p:nvPr>
        </p:nvSpPr>
        <p:spPr/>
        <p:txBody>
          <a:bodyPr/>
          <a:lstStyle/>
          <a:p>
            <a:pPr lvl="0"/>
            <a:r>
              <a:rPr lang="en-IN" dirty="0" smtClean="0"/>
              <a:t>Immune </a:t>
            </a:r>
            <a:r>
              <a:rPr lang="en-IN" dirty="0"/>
              <a:t>response by the B-cells by production of antibody is called </a:t>
            </a:r>
            <a:r>
              <a:rPr lang="en-IN" b="1" dirty="0"/>
              <a:t>Antibody mediated immune response</a:t>
            </a:r>
            <a:r>
              <a:rPr lang="en-IN" dirty="0"/>
              <a:t> </a:t>
            </a:r>
            <a:r>
              <a:rPr lang="en-IN" dirty="0" err="1"/>
              <a:t>or</a:t>
            </a:r>
            <a:r>
              <a:rPr lang="en-IN" b="1" dirty="0" err="1"/>
              <a:t>humoral</a:t>
            </a:r>
            <a:r>
              <a:rPr lang="en-IN" b="1" dirty="0"/>
              <a:t> immune response.</a:t>
            </a:r>
            <a:endParaRPr lang="en-IN" dirty="0"/>
          </a:p>
          <a:p>
            <a:pPr lvl="0"/>
            <a:r>
              <a:rPr lang="en-IN" dirty="0"/>
              <a:t>Immune response by T-cells is by activation of </a:t>
            </a:r>
            <a:r>
              <a:rPr lang="en-IN" b="1" dirty="0"/>
              <a:t>cytotoxic killer</a:t>
            </a:r>
            <a:r>
              <a:rPr lang="en-IN" dirty="0"/>
              <a:t> cells which detects and destroys the foreign cells and also cancerous cells called </a:t>
            </a:r>
            <a:r>
              <a:rPr lang="en-IN" b="1" dirty="0"/>
              <a:t>cell mediated</a:t>
            </a:r>
            <a:r>
              <a:rPr lang="en-IN" dirty="0"/>
              <a:t> </a:t>
            </a:r>
            <a:r>
              <a:rPr lang="en-IN" b="1" dirty="0"/>
              <a:t>immune</a:t>
            </a:r>
            <a:r>
              <a:rPr lang="en-IN" dirty="0"/>
              <a:t> response.</a:t>
            </a:r>
          </a:p>
          <a:p>
            <a:pPr lvl="0"/>
            <a:r>
              <a:rPr lang="en-IN" dirty="0"/>
              <a:t>Rejection of organs transplants are due to T-lymphocytes.</a:t>
            </a:r>
          </a:p>
          <a:p>
            <a:pPr lvl="0"/>
            <a:r>
              <a:rPr lang="en-IN" dirty="0"/>
              <a:t>Tissue matching, blood group matching are essential for organ transplantation.</a:t>
            </a:r>
          </a:p>
          <a:p>
            <a:pPr lvl="0"/>
            <a:r>
              <a:rPr lang="en-IN" dirty="0"/>
              <a:t>Even after tissue typing immune-suppressants is required before and after transplantation.</a:t>
            </a:r>
          </a:p>
          <a:p>
            <a:endParaRPr lang="en-IN" dirty="0"/>
          </a:p>
        </p:txBody>
      </p:sp>
    </p:spTree>
    <p:extLst>
      <p:ext uri="{BB962C8B-B14F-4D97-AF65-F5344CB8AC3E}">
        <p14:creationId xmlns:p14="http://schemas.microsoft.com/office/powerpoint/2010/main" val="1930284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45994"/>
          </a:xfrm>
        </p:spPr>
        <p:txBody>
          <a:bodyPr>
            <a:normAutofit fontScale="90000"/>
          </a:bodyPr>
          <a:lstStyle/>
          <a:p>
            <a:r>
              <a:rPr lang="en-IN" sz="2700" b="1" u="sng" dirty="0">
                <a:solidFill>
                  <a:srgbClr val="FF0000"/>
                </a:solidFill>
              </a:rPr>
              <a:t>Active immunity:</a:t>
            </a:r>
            <a:r>
              <a:rPr lang="en-IN" dirty="0"/>
              <a:t/>
            </a:r>
            <a:br>
              <a:rPr lang="en-IN" dirty="0"/>
            </a:br>
            <a:endParaRPr lang="en-IN" dirty="0"/>
          </a:p>
        </p:txBody>
      </p:sp>
      <p:sp>
        <p:nvSpPr>
          <p:cNvPr id="3" name="Content Placeholder 2"/>
          <p:cNvSpPr>
            <a:spLocks noGrp="1"/>
          </p:cNvSpPr>
          <p:nvPr>
            <p:ph idx="1"/>
          </p:nvPr>
        </p:nvSpPr>
        <p:spPr>
          <a:xfrm>
            <a:off x="677334" y="1473959"/>
            <a:ext cx="8596668" cy="4567404"/>
          </a:xfrm>
        </p:spPr>
        <p:txBody>
          <a:bodyPr/>
          <a:lstStyle/>
          <a:p>
            <a:pPr lvl="0"/>
            <a:r>
              <a:rPr lang="en-IN" dirty="0" smtClean="0"/>
              <a:t>When </a:t>
            </a:r>
            <a:r>
              <a:rPr lang="en-IN" dirty="0"/>
              <a:t>the host is exposed to </a:t>
            </a:r>
            <a:r>
              <a:rPr lang="en-IN" b="1" dirty="0"/>
              <a:t>antigens</a:t>
            </a:r>
            <a:r>
              <a:rPr lang="en-IN" dirty="0"/>
              <a:t>, which may be in the form of living or dead microbes or other proteins, antibodies are produced in the host body.</a:t>
            </a:r>
          </a:p>
          <a:p>
            <a:pPr lvl="0"/>
            <a:r>
              <a:rPr lang="en-IN" dirty="0"/>
              <a:t>Active immunity is slow and takes time to give its full effective response.</a:t>
            </a:r>
          </a:p>
          <a:p>
            <a:pPr lvl="0"/>
            <a:r>
              <a:rPr lang="en-IN" dirty="0"/>
              <a:t>Injecting microbes deliberately during immunization or infection of microbes naturally induce </a:t>
            </a:r>
            <a:r>
              <a:rPr lang="en-IN" b="1" dirty="0"/>
              <a:t>active immunity.</a:t>
            </a:r>
            <a:endParaRPr lang="en-IN" dirty="0"/>
          </a:p>
          <a:p>
            <a:r>
              <a:rPr lang="en-IN" sz="2000" b="1" u="sng" dirty="0">
                <a:solidFill>
                  <a:srgbClr val="FF0000"/>
                </a:solidFill>
              </a:rPr>
              <a:t>Passive immunity:</a:t>
            </a:r>
            <a:endParaRPr lang="en-IN" sz="2000" u="sng" dirty="0">
              <a:solidFill>
                <a:srgbClr val="FF0000"/>
              </a:solidFill>
            </a:endParaRPr>
          </a:p>
          <a:p>
            <a:pPr lvl="0"/>
            <a:r>
              <a:rPr lang="en-IN" dirty="0"/>
              <a:t>Ready made antibodies are directly given to protect the body against foreign agents.</a:t>
            </a:r>
          </a:p>
          <a:p>
            <a:pPr lvl="0"/>
            <a:r>
              <a:rPr lang="en-IN" b="1" dirty="0" err="1"/>
              <a:t>Colostrums</a:t>
            </a:r>
            <a:r>
              <a:rPr lang="en-IN" dirty="0"/>
              <a:t> of mother contain abundant </a:t>
            </a:r>
            <a:r>
              <a:rPr lang="en-IN" b="1" dirty="0"/>
              <a:t>antibody (IgA)</a:t>
            </a:r>
            <a:r>
              <a:rPr lang="en-IN" dirty="0"/>
              <a:t> to protect the child.</a:t>
            </a:r>
          </a:p>
          <a:p>
            <a:pPr lvl="0"/>
            <a:r>
              <a:rPr lang="en-IN" dirty="0"/>
              <a:t>Foetus receives some antibody (</a:t>
            </a:r>
            <a:r>
              <a:rPr lang="en-IN" dirty="0" err="1"/>
              <a:t>IgG</a:t>
            </a:r>
            <a:r>
              <a:rPr lang="en-IN" dirty="0"/>
              <a:t>) from mother during pregnancy.</a:t>
            </a:r>
          </a:p>
          <a:p>
            <a:endParaRPr lang="en-IN" dirty="0"/>
          </a:p>
        </p:txBody>
      </p:sp>
    </p:spTree>
    <p:extLst>
      <p:ext uri="{BB962C8B-B14F-4D97-AF65-F5344CB8AC3E}">
        <p14:creationId xmlns:p14="http://schemas.microsoft.com/office/powerpoint/2010/main" val="2382885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Vaccination and Immunization:</a:t>
            </a:r>
            <a:r>
              <a:rPr lang="en-IN" dirty="0"/>
              <a:t/>
            </a:r>
            <a:br>
              <a:rPr lang="en-IN" dirty="0"/>
            </a:br>
            <a:endParaRPr lang="en-IN" dirty="0"/>
          </a:p>
        </p:txBody>
      </p:sp>
      <p:sp>
        <p:nvSpPr>
          <p:cNvPr id="3" name="Content Placeholder 2"/>
          <p:cNvSpPr>
            <a:spLocks noGrp="1"/>
          </p:cNvSpPr>
          <p:nvPr>
            <p:ph idx="1"/>
          </p:nvPr>
        </p:nvSpPr>
        <p:spPr/>
        <p:txBody>
          <a:bodyPr/>
          <a:lstStyle/>
          <a:p>
            <a:pPr lvl="0"/>
            <a:r>
              <a:rPr lang="en-IN" dirty="0" smtClean="0"/>
              <a:t>The </a:t>
            </a:r>
            <a:r>
              <a:rPr lang="en-IN" dirty="0"/>
              <a:t>principle of immunization or vaccination is based on the property of ‘memory, of the immune system.</a:t>
            </a:r>
          </a:p>
          <a:p>
            <a:pPr lvl="0"/>
            <a:r>
              <a:rPr lang="en-IN" dirty="0"/>
              <a:t>In vaccination, a preparation of antigenic protein of pathogen or inactivated/weakened pathogen (vaccine) is introduced into the body.</a:t>
            </a:r>
          </a:p>
          <a:p>
            <a:pPr lvl="0"/>
            <a:r>
              <a:rPr lang="en-IN" dirty="0"/>
              <a:t>The antibodies produced in the body against vaccine, (antigen) would neutralize the pathogenic agents during actual infection.</a:t>
            </a:r>
          </a:p>
          <a:p>
            <a:pPr lvl="0"/>
            <a:r>
              <a:rPr lang="en-IN" dirty="0"/>
              <a:t>The vaccines also generate memory B and T-cells that recognize the pathogen quickly on subsequent exposure.</a:t>
            </a:r>
          </a:p>
          <a:p>
            <a:endParaRPr lang="en-IN" dirty="0"/>
          </a:p>
        </p:txBody>
      </p:sp>
    </p:spTree>
    <p:extLst>
      <p:ext uri="{BB962C8B-B14F-4D97-AF65-F5344CB8AC3E}">
        <p14:creationId xmlns:p14="http://schemas.microsoft.com/office/powerpoint/2010/main" val="16996546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a:solidFill>
                  <a:srgbClr val="FF0000"/>
                </a:solidFill>
              </a:rPr>
              <a:t>Passive immunization:</a:t>
            </a:r>
            <a:endParaRPr lang="en-IN" dirty="0">
              <a:solidFill>
                <a:srgbClr val="FF0000"/>
              </a:solidFill>
            </a:endParaRPr>
          </a:p>
          <a:p>
            <a:pPr lvl="0"/>
            <a:r>
              <a:rPr lang="en-IN" dirty="0"/>
              <a:t>Preformed antibody or antitoxin injection for specific antigen.</a:t>
            </a:r>
          </a:p>
          <a:p>
            <a:pPr lvl="0"/>
            <a:r>
              <a:rPr lang="en-IN" dirty="0"/>
              <a:t>Injection of antivenin for snake bite to counter the snake venom</a:t>
            </a:r>
          </a:p>
          <a:p>
            <a:r>
              <a:rPr lang="en-IN" b="1" dirty="0">
                <a:solidFill>
                  <a:srgbClr val="FF0000"/>
                </a:solidFill>
              </a:rPr>
              <a:t>Vaccine production:</a:t>
            </a:r>
            <a:endParaRPr lang="en-IN" dirty="0">
              <a:solidFill>
                <a:srgbClr val="FF0000"/>
              </a:solidFill>
            </a:endParaRPr>
          </a:p>
          <a:p>
            <a:pPr lvl="0"/>
            <a:r>
              <a:rPr lang="en-IN" dirty="0"/>
              <a:t>Recombinant DNA technology has allowed the production of antigenic polypeptide of pathogen in </a:t>
            </a:r>
            <a:r>
              <a:rPr lang="en-IN" b="1" dirty="0"/>
              <a:t>bacteria and yeast.</a:t>
            </a:r>
            <a:endParaRPr lang="en-IN" dirty="0"/>
          </a:p>
          <a:p>
            <a:pPr lvl="0"/>
            <a:r>
              <a:rPr lang="en-IN" dirty="0"/>
              <a:t>Vaccine produced by this approach allows large scale production of antigen for immunization. E.g. </a:t>
            </a:r>
            <a:r>
              <a:rPr lang="en-IN" b="1" dirty="0"/>
              <a:t>hepatitis-</a:t>
            </a:r>
            <a:r>
              <a:rPr lang="en-IN" b="1" dirty="0" err="1"/>
              <a:t>B</a:t>
            </a:r>
            <a:r>
              <a:rPr lang="en-IN" dirty="0" err="1"/>
              <a:t>produced</a:t>
            </a:r>
            <a:r>
              <a:rPr lang="en-IN" dirty="0"/>
              <a:t> from yeast.</a:t>
            </a:r>
          </a:p>
          <a:p>
            <a:endParaRPr lang="en-IN" dirty="0"/>
          </a:p>
        </p:txBody>
      </p:sp>
    </p:spTree>
    <p:extLst>
      <p:ext uri="{BB962C8B-B14F-4D97-AF65-F5344CB8AC3E}">
        <p14:creationId xmlns:p14="http://schemas.microsoft.com/office/powerpoint/2010/main" val="18243064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Allergies</a:t>
            </a:r>
            <a:r>
              <a:rPr lang="en-IN" dirty="0"/>
              <a:t/>
            </a:r>
            <a:br>
              <a:rPr lang="en-IN" dirty="0"/>
            </a:br>
            <a:endParaRPr lang="en-IN" dirty="0"/>
          </a:p>
        </p:txBody>
      </p:sp>
      <p:sp>
        <p:nvSpPr>
          <p:cNvPr id="3" name="Content Placeholder 2"/>
          <p:cNvSpPr>
            <a:spLocks noGrp="1"/>
          </p:cNvSpPr>
          <p:nvPr>
            <p:ph idx="1"/>
          </p:nvPr>
        </p:nvSpPr>
        <p:spPr/>
        <p:txBody>
          <a:bodyPr/>
          <a:lstStyle/>
          <a:p>
            <a:pPr lvl="0"/>
            <a:r>
              <a:rPr lang="en-IN" dirty="0" smtClean="0"/>
              <a:t>The </a:t>
            </a:r>
            <a:r>
              <a:rPr lang="en-IN" dirty="0"/>
              <a:t>exaggerated response of the immune system to certain antigens present in the environment is called </a:t>
            </a:r>
            <a:r>
              <a:rPr lang="en-IN" b="1" dirty="0"/>
              <a:t>allergy.</a:t>
            </a:r>
            <a:endParaRPr lang="en-IN" dirty="0"/>
          </a:p>
          <a:p>
            <a:pPr lvl="0"/>
            <a:r>
              <a:rPr lang="en-IN" dirty="0"/>
              <a:t>The substance to which such immune response is produced is </a:t>
            </a:r>
            <a:r>
              <a:rPr lang="en-IN" b="1" dirty="0"/>
              <a:t>allergen.</a:t>
            </a:r>
            <a:endParaRPr lang="en-IN" dirty="0"/>
          </a:p>
          <a:p>
            <a:pPr lvl="0"/>
            <a:r>
              <a:rPr lang="en-IN" b="1" dirty="0" err="1"/>
              <a:t>IgE</a:t>
            </a:r>
            <a:r>
              <a:rPr lang="en-IN" dirty="0"/>
              <a:t> is produced during allergic reactions.</a:t>
            </a:r>
          </a:p>
          <a:p>
            <a:pPr lvl="0"/>
            <a:r>
              <a:rPr lang="en-IN" dirty="0"/>
              <a:t>Common allergens are dust, pollen, animal dander etc.</a:t>
            </a:r>
          </a:p>
          <a:p>
            <a:pPr lvl="0"/>
            <a:r>
              <a:rPr lang="en-IN" dirty="0"/>
              <a:t>Common symptoms are sneezing, watery eyes, running nose etc.</a:t>
            </a:r>
          </a:p>
          <a:p>
            <a:pPr lvl="0"/>
            <a:r>
              <a:rPr lang="en-IN" dirty="0"/>
              <a:t>Allergy is due to release of </a:t>
            </a:r>
            <a:r>
              <a:rPr lang="en-IN" b="1" dirty="0"/>
              <a:t>histamine</a:t>
            </a:r>
            <a:r>
              <a:rPr lang="en-IN" dirty="0"/>
              <a:t> and </a:t>
            </a:r>
            <a:r>
              <a:rPr lang="en-IN" b="1" dirty="0"/>
              <a:t>serotonin</a:t>
            </a:r>
            <a:r>
              <a:rPr lang="en-IN" dirty="0"/>
              <a:t> from the </a:t>
            </a:r>
            <a:r>
              <a:rPr lang="en-IN" b="1" dirty="0"/>
              <a:t>mast cells.</a:t>
            </a:r>
            <a:endParaRPr lang="en-IN" dirty="0"/>
          </a:p>
          <a:p>
            <a:pPr lvl="0"/>
            <a:r>
              <a:rPr lang="en-IN" dirty="0"/>
              <a:t>Drugs like anti-histamine, adrenalin and steroid quickly reduce symptoms of allergy.</a:t>
            </a:r>
          </a:p>
          <a:p>
            <a:endParaRPr lang="en-IN" dirty="0"/>
          </a:p>
        </p:txBody>
      </p:sp>
    </p:spTree>
    <p:extLst>
      <p:ext uri="{BB962C8B-B14F-4D97-AF65-F5344CB8AC3E}">
        <p14:creationId xmlns:p14="http://schemas.microsoft.com/office/powerpoint/2010/main" val="33578206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Auto immunity:</a:t>
            </a:r>
            <a:r>
              <a:rPr lang="en-IN" dirty="0"/>
              <a:t/>
            </a:r>
            <a:br>
              <a:rPr lang="en-IN" dirty="0"/>
            </a:br>
            <a:endParaRPr lang="en-IN" dirty="0"/>
          </a:p>
        </p:txBody>
      </p:sp>
      <p:sp>
        <p:nvSpPr>
          <p:cNvPr id="3" name="Content Placeholder 2"/>
          <p:cNvSpPr>
            <a:spLocks noGrp="1"/>
          </p:cNvSpPr>
          <p:nvPr>
            <p:ph idx="1"/>
          </p:nvPr>
        </p:nvSpPr>
        <p:spPr/>
        <p:txBody>
          <a:bodyPr/>
          <a:lstStyle/>
          <a:p>
            <a:pPr lvl="0"/>
            <a:r>
              <a:rPr lang="en-IN" dirty="0" smtClean="0"/>
              <a:t>Memory </a:t>
            </a:r>
            <a:r>
              <a:rPr lang="en-IN" dirty="0"/>
              <a:t>based acquired immunity able to distinguish foreign molecules or cells (pathogen) from self-cells.</a:t>
            </a:r>
          </a:p>
          <a:p>
            <a:pPr lvl="0"/>
            <a:r>
              <a:rPr lang="en-IN" dirty="0"/>
              <a:t>Sometimes due to genetic and other unknown reasons the body attacks self cells. This results in damage to the body cells and is called auto-immune disease. E.g. </a:t>
            </a:r>
            <a:r>
              <a:rPr lang="en-IN" b="1" dirty="0"/>
              <a:t>Rheumatoid arthritis</a:t>
            </a:r>
            <a:r>
              <a:rPr lang="en-IN" dirty="0"/>
              <a:t>, </a:t>
            </a:r>
            <a:r>
              <a:rPr lang="en-IN" b="1" dirty="0"/>
              <a:t>Multiple sclerosis</a:t>
            </a:r>
            <a:r>
              <a:rPr lang="en-IN" dirty="0"/>
              <a:t>.</a:t>
            </a:r>
          </a:p>
          <a:p>
            <a:endParaRPr lang="en-IN" dirty="0"/>
          </a:p>
        </p:txBody>
      </p:sp>
    </p:spTree>
    <p:extLst>
      <p:ext uri="{BB962C8B-B14F-4D97-AF65-F5344CB8AC3E}">
        <p14:creationId xmlns:p14="http://schemas.microsoft.com/office/powerpoint/2010/main" val="37268389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Immune system in our body:</a:t>
            </a:r>
            <a:r>
              <a:rPr lang="en-IN" dirty="0"/>
              <a:t/>
            </a:r>
            <a:br>
              <a:rPr lang="en-IN" dirty="0"/>
            </a:br>
            <a:endParaRPr lang="en-IN" dirty="0"/>
          </a:p>
        </p:txBody>
      </p:sp>
      <p:sp>
        <p:nvSpPr>
          <p:cNvPr id="3" name="Content Placeholder 2"/>
          <p:cNvSpPr>
            <a:spLocks noGrp="1"/>
          </p:cNvSpPr>
          <p:nvPr>
            <p:ph idx="1"/>
          </p:nvPr>
        </p:nvSpPr>
        <p:spPr/>
        <p:txBody>
          <a:bodyPr>
            <a:normAutofit lnSpcReduction="10000"/>
          </a:bodyPr>
          <a:lstStyle/>
          <a:p>
            <a:pPr lvl="0"/>
            <a:r>
              <a:rPr lang="en-IN" dirty="0" smtClean="0"/>
              <a:t>The </a:t>
            </a:r>
            <a:r>
              <a:rPr lang="en-IN" dirty="0"/>
              <a:t>immune system consists of</a:t>
            </a:r>
          </a:p>
          <a:p>
            <a:pPr lvl="1"/>
            <a:r>
              <a:rPr lang="en-IN" b="1" dirty="0"/>
              <a:t>Lymphoid organs</a:t>
            </a:r>
            <a:endParaRPr lang="en-IN" dirty="0"/>
          </a:p>
          <a:p>
            <a:pPr lvl="1"/>
            <a:r>
              <a:rPr lang="en-IN" b="1" dirty="0"/>
              <a:t>Lymphoid tissues</a:t>
            </a:r>
            <a:endParaRPr lang="en-IN" dirty="0"/>
          </a:p>
          <a:p>
            <a:pPr lvl="1"/>
            <a:r>
              <a:rPr lang="en-IN" b="1" dirty="0"/>
              <a:t>T and B-cells.</a:t>
            </a:r>
            <a:endParaRPr lang="en-IN" dirty="0"/>
          </a:p>
          <a:p>
            <a:pPr lvl="1"/>
            <a:r>
              <a:rPr lang="en-IN" b="1" dirty="0"/>
              <a:t>Antibodies.</a:t>
            </a:r>
            <a:endParaRPr lang="en-IN" dirty="0"/>
          </a:p>
          <a:p>
            <a:pPr lvl="0"/>
            <a:r>
              <a:rPr lang="en-IN" dirty="0"/>
              <a:t>Immune system recognizes the foreign antigens, responds to them and remembers them.</a:t>
            </a:r>
          </a:p>
          <a:p>
            <a:pPr lvl="0"/>
            <a:r>
              <a:rPr lang="en-IN" dirty="0"/>
              <a:t>The immune system also plays important role in:</a:t>
            </a:r>
          </a:p>
          <a:p>
            <a:pPr lvl="1"/>
            <a:r>
              <a:rPr lang="en-IN" dirty="0"/>
              <a:t>Allergic reaction</a:t>
            </a:r>
          </a:p>
          <a:p>
            <a:pPr lvl="1"/>
            <a:r>
              <a:rPr lang="en-IN" dirty="0"/>
              <a:t>Auto </a:t>
            </a:r>
            <a:r>
              <a:rPr lang="en-IN" dirty="0" err="1"/>
              <a:t>immuno</a:t>
            </a:r>
            <a:r>
              <a:rPr lang="en-IN" dirty="0"/>
              <a:t> diseases and</a:t>
            </a:r>
          </a:p>
          <a:p>
            <a:pPr lvl="1"/>
            <a:r>
              <a:rPr lang="en-IN" dirty="0"/>
              <a:t>Organ transplantation.</a:t>
            </a:r>
          </a:p>
          <a:p>
            <a:endParaRPr lang="en-IN" dirty="0"/>
          </a:p>
        </p:txBody>
      </p:sp>
    </p:spTree>
    <p:extLst>
      <p:ext uri="{BB962C8B-B14F-4D97-AF65-F5344CB8AC3E}">
        <p14:creationId xmlns:p14="http://schemas.microsoft.com/office/powerpoint/2010/main" val="14961633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0"/>
            <a:r>
              <a:rPr lang="en-IN" b="1" dirty="0"/>
              <a:t>Primary lymphoid organs:</a:t>
            </a:r>
            <a:r>
              <a:rPr lang="en-IN" dirty="0"/>
              <a:t> bone marrow and thymus, </a:t>
            </a:r>
            <a:r>
              <a:rPr lang="en-IN" b="1" dirty="0"/>
              <a:t>production and</a:t>
            </a:r>
            <a:r>
              <a:rPr lang="en-IN" dirty="0"/>
              <a:t> </a:t>
            </a:r>
            <a:r>
              <a:rPr lang="en-IN" b="1" dirty="0"/>
              <a:t>maturation</a:t>
            </a:r>
            <a:r>
              <a:rPr lang="en-IN" dirty="0"/>
              <a:t> of lymphocytes take place.</a:t>
            </a:r>
          </a:p>
          <a:p>
            <a:pPr lvl="0"/>
            <a:r>
              <a:rPr lang="en-IN" b="1" dirty="0"/>
              <a:t>Secondary lymphoid organs:</a:t>
            </a:r>
            <a:r>
              <a:rPr lang="en-IN" dirty="0"/>
              <a:t> spleen, tonsil, lymph node, Payer’s patches of small intestine and appendix, </a:t>
            </a:r>
            <a:r>
              <a:rPr lang="en-IN" dirty="0" err="1"/>
              <a:t>where</a:t>
            </a:r>
            <a:r>
              <a:rPr lang="en-IN" b="1" dirty="0" err="1"/>
              <a:t>proliferation</a:t>
            </a:r>
            <a:r>
              <a:rPr lang="en-IN" b="1" dirty="0"/>
              <a:t> </a:t>
            </a:r>
            <a:r>
              <a:rPr lang="en-IN" dirty="0"/>
              <a:t>and </a:t>
            </a:r>
            <a:r>
              <a:rPr lang="en-IN" b="1" dirty="0"/>
              <a:t>differentiation</a:t>
            </a:r>
            <a:r>
              <a:rPr lang="en-IN" dirty="0"/>
              <a:t> of lymphocyte take place.</a:t>
            </a:r>
          </a:p>
          <a:p>
            <a:pPr lvl="0"/>
            <a:r>
              <a:rPr lang="en-IN" b="1" dirty="0"/>
              <a:t>Bone marrow</a:t>
            </a:r>
            <a:r>
              <a:rPr lang="en-IN" dirty="0"/>
              <a:t> is the main lymphoid organ where all blood cell including lymphocytes are produced.</a:t>
            </a:r>
          </a:p>
          <a:p>
            <a:pPr lvl="0"/>
            <a:r>
              <a:rPr lang="en-IN" b="1" dirty="0"/>
              <a:t>Thymus </a:t>
            </a:r>
            <a:r>
              <a:rPr lang="en-IN" dirty="0"/>
              <a:t>is a </a:t>
            </a:r>
            <a:r>
              <a:rPr lang="en-IN" dirty="0" err="1"/>
              <a:t>bilobed</a:t>
            </a:r>
            <a:r>
              <a:rPr lang="en-IN" dirty="0"/>
              <a:t> organ located near the heart, beneath the breastbone.</a:t>
            </a:r>
          </a:p>
          <a:p>
            <a:pPr lvl="0"/>
            <a:r>
              <a:rPr lang="en-IN" dirty="0"/>
              <a:t>B-lymphocytes are produced and matured in bone marrow.</a:t>
            </a:r>
          </a:p>
          <a:p>
            <a:r>
              <a:rPr lang="en-IN" dirty="0"/>
              <a:t>T-lymphocytes are produced in bone marrow but matured in thymus</a:t>
            </a:r>
            <a:endParaRPr lang="en-IN" dirty="0"/>
          </a:p>
        </p:txBody>
      </p:sp>
    </p:spTree>
    <p:extLst>
      <p:ext uri="{BB962C8B-B14F-4D97-AF65-F5344CB8AC3E}">
        <p14:creationId xmlns:p14="http://schemas.microsoft.com/office/powerpoint/2010/main" val="1526083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TYPHOID:</a:t>
            </a:r>
            <a:br>
              <a:rPr lang="en-IN" dirty="0"/>
            </a:br>
            <a:endParaRPr lang="en-IN" dirty="0"/>
          </a:p>
        </p:txBody>
      </p:sp>
      <p:sp>
        <p:nvSpPr>
          <p:cNvPr id="3" name="Content Placeholder 2"/>
          <p:cNvSpPr>
            <a:spLocks noGrp="1"/>
          </p:cNvSpPr>
          <p:nvPr>
            <p:ph idx="1"/>
          </p:nvPr>
        </p:nvSpPr>
        <p:spPr/>
        <p:txBody>
          <a:bodyPr/>
          <a:lstStyle/>
          <a:p>
            <a:r>
              <a:rPr lang="en-IN" dirty="0" smtClean="0"/>
              <a:t>Pathogen</a:t>
            </a:r>
            <a:r>
              <a:rPr lang="en-IN" dirty="0"/>
              <a:t>: Salmonella </a:t>
            </a:r>
            <a:r>
              <a:rPr lang="en-IN" dirty="0" err="1"/>
              <a:t>typhi</a:t>
            </a:r>
            <a:r>
              <a:rPr lang="en-IN" dirty="0"/>
              <a:t> (bacterium)</a:t>
            </a:r>
          </a:p>
          <a:p>
            <a:r>
              <a:rPr lang="en-IN" dirty="0"/>
              <a:t>Organs affected: small intestine, migrate to other organs through blood.</a:t>
            </a:r>
          </a:p>
          <a:p>
            <a:r>
              <a:rPr lang="en-IN" dirty="0"/>
              <a:t>Method of transmission: contamination of food and water.</a:t>
            </a:r>
          </a:p>
          <a:p>
            <a:r>
              <a:rPr lang="en-IN" dirty="0"/>
              <a:t>Symptoms:</a:t>
            </a:r>
          </a:p>
          <a:p>
            <a:r>
              <a:rPr lang="en-IN" dirty="0"/>
              <a:t>•	Sustained high fever (39o to 40o C)</a:t>
            </a:r>
          </a:p>
          <a:p>
            <a:r>
              <a:rPr lang="en-IN" dirty="0"/>
              <a:t>•	Weakness, stomach pain, constipation, headache and loss of appetite.</a:t>
            </a:r>
          </a:p>
          <a:p>
            <a:r>
              <a:rPr lang="en-IN" dirty="0"/>
              <a:t>•	Intestinal perforation and death may occur.</a:t>
            </a:r>
          </a:p>
          <a:p>
            <a:r>
              <a:rPr lang="en-IN" dirty="0"/>
              <a:t>Test: Typhoid fever could be confirmed by </a:t>
            </a:r>
            <a:r>
              <a:rPr lang="en-IN" dirty="0" err="1"/>
              <a:t>Widal</a:t>
            </a:r>
            <a:r>
              <a:rPr lang="en-IN" dirty="0"/>
              <a:t> test.</a:t>
            </a:r>
          </a:p>
          <a:p>
            <a:endParaRPr lang="en-US" dirty="0" smtClean="0"/>
          </a:p>
          <a:p>
            <a:endParaRPr lang="en-IN" dirty="0"/>
          </a:p>
        </p:txBody>
      </p:sp>
    </p:spTree>
    <p:extLst>
      <p:ext uri="{BB962C8B-B14F-4D97-AF65-F5344CB8AC3E}">
        <p14:creationId xmlns:p14="http://schemas.microsoft.com/office/powerpoint/2010/main" val="27191669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101755"/>
            <a:ext cx="8596668" cy="4107976"/>
          </a:xfrm>
        </p:spPr>
        <p:txBody>
          <a:bodyPr>
            <a:normAutofit fontScale="92500" lnSpcReduction="20000"/>
          </a:bodyPr>
          <a:lstStyle/>
          <a:p>
            <a:pPr lvl="0"/>
            <a:r>
              <a:rPr lang="en-IN" b="1" dirty="0"/>
              <a:t>The spleen</a:t>
            </a:r>
            <a:endParaRPr lang="en-IN" dirty="0"/>
          </a:p>
          <a:p>
            <a:pPr lvl="1"/>
            <a:r>
              <a:rPr lang="en-IN" dirty="0"/>
              <a:t>Large bean shaped organ mainly contain </a:t>
            </a:r>
            <a:r>
              <a:rPr lang="en-IN" b="1" dirty="0"/>
              <a:t>lymphocytes</a:t>
            </a:r>
            <a:r>
              <a:rPr lang="en-IN" dirty="0"/>
              <a:t> and </a:t>
            </a:r>
            <a:r>
              <a:rPr lang="en-IN" b="1" dirty="0"/>
              <a:t>phagocytes.</a:t>
            </a:r>
            <a:endParaRPr lang="en-IN" dirty="0"/>
          </a:p>
          <a:p>
            <a:pPr lvl="1"/>
            <a:r>
              <a:rPr lang="en-IN" dirty="0"/>
              <a:t>Acts as a filter of the blood by trapping blood-borne micro-organisms.</a:t>
            </a:r>
          </a:p>
          <a:p>
            <a:pPr lvl="1"/>
            <a:r>
              <a:rPr lang="en-IN" dirty="0"/>
              <a:t>Spleen is also serves as the large reservoir of </a:t>
            </a:r>
            <a:r>
              <a:rPr lang="en-IN" b="1" dirty="0"/>
              <a:t>erythrocytes.</a:t>
            </a:r>
            <a:endParaRPr lang="en-IN" dirty="0"/>
          </a:p>
          <a:p>
            <a:pPr lvl="0"/>
            <a:r>
              <a:rPr lang="en-IN" b="1" dirty="0"/>
              <a:t>Lymph node:</a:t>
            </a:r>
            <a:endParaRPr lang="en-IN" dirty="0"/>
          </a:p>
          <a:p>
            <a:pPr lvl="1"/>
            <a:r>
              <a:rPr lang="en-IN" dirty="0"/>
              <a:t>Small solid structure located at different points along the lymphatic system.</a:t>
            </a:r>
          </a:p>
          <a:p>
            <a:pPr lvl="1"/>
            <a:r>
              <a:rPr lang="en-IN" dirty="0"/>
              <a:t>Traps the micro-organisms or other foreign antigens.</a:t>
            </a:r>
          </a:p>
          <a:p>
            <a:pPr lvl="1"/>
            <a:r>
              <a:rPr lang="en-IN" dirty="0"/>
              <a:t>Antigen trapped into the lymph node responsible for activation and differentiation of lymphocytes and cause immune response.</a:t>
            </a:r>
          </a:p>
          <a:p>
            <a:r>
              <a:rPr lang="en-IN" dirty="0"/>
              <a:t> </a:t>
            </a:r>
          </a:p>
          <a:p>
            <a:pPr lvl="0"/>
            <a:r>
              <a:rPr lang="en-IN" b="1" dirty="0"/>
              <a:t>Mucosal associated lymphoid tissues (MALT):</a:t>
            </a:r>
            <a:endParaRPr lang="en-IN" dirty="0"/>
          </a:p>
          <a:p>
            <a:pPr lvl="1"/>
            <a:r>
              <a:rPr lang="en-IN" dirty="0"/>
              <a:t>Located within the lining of major tract (respiratory, digestive and </a:t>
            </a:r>
            <a:r>
              <a:rPr lang="en-IN" dirty="0" err="1"/>
              <a:t>urinogenital</a:t>
            </a:r>
            <a:r>
              <a:rPr lang="en-IN" dirty="0"/>
              <a:t> tracts)</a:t>
            </a:r>
          </a:p>
          <a:p>
            <a:pPr lvl="1"/>
            <a:r>
              <a:rPr lang="en-IN" dirty="0"/>
              <a:t>It constitutes 50% of lymphoid tissues.</a:t>
            </a:r>
          </a:p>
          <a:p>
            <a:endParaRPr lang="en-IN" dirty="0"/>
          </a:p>
        </p:txBody>
      </p:sp>
    </p:spTree>
    <p:extLst>
      <p:ext uri="{BB962C8B-B14F-4D97-AF65-F5344CB8AC3E}">
        <p14:creationId xmlns:p14="http://schemas.microsoft.com/office/powerpoint/2010/main" val="9278697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AIDS:</a:t>
            </a:r>
            <a:r>
              <a:rPr lang="en-IN" dirty="0"/>
              <a:t/>
            </a:r>
            <a:br>
              <a:rPr lang="en-IN" dirty="0"/>
            </a:br>
            <a:endParaRPr lang="en-IN" dirty="0"/>
          </a:p>
        </p:txBody>
      </p:sp>
      <p:sp>
        <p:nvSpPr>
          <p:cNvPr id="3" name="Content Placeholder 2"/>
          <p:cNvSpPr>
            <a:spLocks noGrp="1"/>
          </p:cNvSpPr>
          <p:nvPr>
            <p:ph idx="1"/>
          </p:nvPr>
        </p:nvSpPr>
        <p:spPr/>
        <p:txBody>
          <a:bodyPr>
            <a:normAutofit fontScale="92500" lnSpcReduction="20000"/>
          </a:bodyPr>
          <a:lstStyle/>
          <a:p>
            <a:pPr lvl="0"/>
            <a:r>
              <a:rPr lang="en-IN" dirty="0" smtClean="0"/>
              <a:t>Stands </a:t>
            </a:r>
            <a:r>
              <a:rPr lang="en-IN" dirty="0"/>
              <a:t>for </a:t>
            </a:r>
            <a:r>
              <a:rPr lang="en-IN" b="1" dirty="0"/>
              <a:t>Acquired </a:t>
            </a:r>
            <a:r>
              <a:rPr lang="en-IN" b="1" dirty="0" err="1"/>
              <a:t>Immuno</a:t>
            </a:r>
            <a:r>
              <a:rPr lang="en-IN" b="1" dirty="0"/>
              <a:t> Deficiency Syndrome.</a:t>
            </a:r>
            <a:endParaRPr lang="en-IN" dirty="0"/>
          </a:p>
          <a:p>
            <a:pPr lvl="0"/>
            <a:r>
              <a:rPr lang="en-IN" dirty="0"/>
              <a:t>Deficiency of immune system that acquired during life time and not congenital disease.</a:t>
            </a:r>
          </a:p>
          <a:p>
            <a:pPr lvl="0"/>
            <a:r>
              <a:rPr lang="en-IN" dirty="0"/>
              <a:t>Syndrome means a group of symptoms.</a:t>
            </a:r>
          </a:p>
          <a:p>
            <a:pPr lvl="0"/>
            <a:r>
              <a:rPr lang="en-IN" dirty="0"/>
              <a:t>AIDS was first reported in 1981.</a:t>
            </a:r>
          </a:p>
          <a:p>
            <a:pPr lvl="0"/>
            <a:r>
              <a:rPr lang="en-IN" dirty="0"/>
              <a:t>AIDS is caused by HIV (Human </a:t>
            </a:r>
            <a:r>
              <a:rPr lang="en-IN" dirty="0" err="1"/>
              <a:t>Immuno</a:t>
            </a:r>
            <a:r>
              <a:rPr lang="en-IN" dirty="0"/>
              <a:t> deficiency Virus)</a:t>
            </a:r>
          </a:p>
          <a:p>
            <a:pPr lvl="0"/>
            <a:r>
              <a:rPr lang="en-IN" dirty="0"/>
              <a:t>HIV is </a:t>
            </a:r>
            <a:r>
              <a:rPr lang="en-IN" b="1" dirty="0"/>
              <a:t>retrovirus</a:t>
            </a:r>
            <a:r>
              <a:rPr lang="en-IN" dirty="0"/>
              <a:t>, having RNA as the genetic material.</a:t>
            </a:r>
          </a:p>
          <a:p>
            <a:r>
              <a:rPr lang="en-IN" b="1" dirty="0"/>
              <a:t>Method of transmission:</a:t>
            </a:r>
            <a:endParaRPr lang="en-IN" dirty="0"/>
          </a:p>
          <a:p>
            <a:pPr lvl="0"/>
            <a:r>
              <a:rPr lang="en-IN" dirty="0"/>
              <a:t>Sexual contact with infected persons.</a:t>
            </a:r>
          </a:p>
          <a:p>
            <a:pPr lvl="0"/>
            <a:r>
              <a:rPr lang="en-IN" dirty="0"/>
              <a:t>Transfusion of contaminated blood and blood products.</a:t>
            </a:r>
          </a:p>
          <a:p>
            <a:pPr lvl="0"/>
            <a:r>
              <a:rPr lang="en-IN" dirty="0"/>
              <a:t>Sharing infected needles as intravenous drug user.</a:t>
            </a:r>
          </a:p>
          <a:p>
            <a:pPr lvl="0"/>
            <a:r>
              <a:rPr lang="en-IN" dirty="0"/>
              <a:t>From infected mother to the foetus through placenta.</a:t>
            </a:r>
          </a:p>
          <a:p>
            <a:endParaRPr lang="en-IN" dirty="0"/>
          </a:p>
        </p:txBody>
      </p:sp>
    </p:spTree>
    <p:extLst>
      <p:ext uri="{BB962C8B-B14F-4D97-AF65-F5344CB8AC3E}">
        <p14:creationId xmlns:p14="http://schemas.microsoft.com/office/powerpoint/2010/main" val="10342898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Life cycle of HIV:</a:t>
            </a:r>
            <a:r>
              <a:rPr lang="en-IN" dirty="0"/>
              <a:t/>
            </a:r>
            <a:br>
              <a:rPr lang="en-IN" dirty="0"/>
            </a:br>
            <a:endParaRPr lang="en-IN" dirty="0"/>
          </a:p>
        </p:txBody>
      </p:sp>
      <p:sp>
        <p:nvSpPr>
          <p:cNvPr id="3" name="Content Placeholder 2"/>
          <p:cNvSpPr>
            <a:spLocks noGrp="1"/>
          </p:cNvSpPr>
          <p:nvPr>
            <p:ph idx="1"/>
          </p:nvPr>
        </p:nvSpPr>
        <p:spPr/>
        <p:txBody>
          <a:bodyPr>
            <a:normAutofit fontScale="92500"/>
          </a:bodyPr>
          <a:lstStyle/>
          <a:p>
            <a:pPr lvl="0"/>
            <a:r>
              <a:rPr lang="en-IN" dirty="0" smtClean="0"/>
              <a:t>After </a:t>
            </a:r>
            <a:r>
              <a:rPr lang="en-IN" dirty="0"/>
              <a:t>getting into the body the HIV enters into </a:t>
            </a:r>
            <a:r>
              <a:rPr lang="en-IN" b="1" dirty="0"/>
              <a:t>macrophages</a:t>
            </a:r>
            <a:r>
              <a:rPr lang="en-IN" dirty="0"/>
              <a:t> or </a:t>
            </a:r>
            <a:r>
              <a:rPr lang="en-IN" b="1" dirty="0"/>
              <a:t>T-helper</a:t>
            </a:r>
            <a:r>
              <a:rPr lang="en-IN" dirty="0"/>
              <a:t> cells.</a:t>
            </a:r>
          </a:p>
          <a:p>
            <a:pPr lvl="0"/>
            <a:r>
              <a:rPr lang="en-IN" dirty="0"/>
              <a:t>The viral RNA genome replicated to form viral DNA with the enzyme called </a:t>
            </a:r>
            <a:r>
              <a:rPr lang="en-IN" b="1" dirty="0"/>
              <a:t>reverse transcriptase</a:t>
            </a:r>
            <a:r>
              <a:rPr lang="en-IN" dirty="0"/>
              <a:t>.</a:t>
            </a:r>
          </a:p>
          <a:p>
            <a:pPr lvl="0"/>
            <a:r>
              <a:rPr lang="en-IN" dirty="0"/>
              <a:t>The viral DNA gets incorporated into the host cell’s DNA by an enzyme called </a:t>
            </a:r>
            <a:r>
              <a:rPr lang="en-IN" b="1" dirty="0" err="1"/>
              <a:t>integrase</a:t>
            </a:r>
            <a:r>
              <a:rPr lang="en-IN" b="1" dirty="0"/>
              <a:t>, </a:t>
            </a:r>
            <a:r>
              <a:rPr lang="en-IN" dirty="0"/>
              <a:t>and directs the infected cell s to produce virus particle.</a:t>
            </a:r>
          </a:p>
          <a:p>
            <a:pPr lvl="0"/>
            <a:r>
              <a:rPr lang="en-IN" dirty="0"/>
              <a:t>The macrophage continues to produce virus and acts as HIV factory.</a:t>
            </a:r>
          </a:p>
          <a:p>
            <a:pPr lvl="0"/>
            <a:r>
              <a:rPr lang="en-IN" dirty="0"/>
              <a:t>Virus released from macrophage attack T-helper cells.</a:t>
            </a:r>
          </a:p>
          <a:p>
            <a:pPr lvl="0"/>
            <a:r>
              <a:rPr lang="en-IN" dirty="0"/>
              <a:t>There is progressive reduction in the number of T-helper cells.</a:t>
            </a:r>
          </a:p>
          <a:p>
            <a:pPr lvl="0"/>
            <a:r>
              <a:rPr lang="en-IN" dirty="0"/>
              <a:t>Due to reduction of T-helper cells the person starts suffering from infections of other virus, fungi and even parasites like </a:t>
            </a:r>
            <a:r>
              <a:rPr lang="en-IN" i="1" dirty="0"/>
              <a:t>Toxoplasma.</a:t>
            </a:r>
            <a:endParaRPr lang="en-IN" dirty="0"/>
          </a:p>
          <a:p>
            <a:pPr lvl="0"/>
            <a:r>
              <a:rPr lang="en-IN" dirty="0"/>
              <a:t>The patient becomes </a:t>
            </a:r>
            <a:r>
              <a:rPr lang="en-IN" dirty="0" err="1"/>
              <a:t>immuno</a:t>
            </a:r>
            <a:r>
              <a:rPr lang="en-IN" dirty="0"/>
              <a:t> deficient and more prone to other disease.</a:t>
            </a:r>
          </a:p>
          <a:p>
            <a:endParaRPr lang="en-IN" dirty="0"/>
          </a:p>
        </p:txBody>
      </p:sp>
    </p:spTree>
    <p:extLst>
      <p:ext uri="{BB962C8B-B14F-4D97-AF65-F5344CB8AC3E}">
        <p14:creationId xmlns:p14="http://schemas.microsoft.com/office/powerpoint/2010/main" val="33988275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a:t>Diagnosis:</a:t>
            </a:r>
            <a:endParaRPr lang="en-IN" dirty="0"/>
          </a:p>
          <a:p>
            <a:pPr lvl="0"/>
            <a:r>
              <a:rPr lang="en-IN" dirty="0"/>
              <a:t>ELISA (</a:t>
            </a:r>
            <a:r>
              <a:rPr lang="en-IN" b="1" dirty="0"/>
              <a:t>enzyme linked </a:t>
            </a:r>
            <a:r>
              <a:rPr lang="en-IN" b="1" dirty="0" err="1"/>
              <a:t>Immuno</a:t>
            </a:r>
            <a:r>
              <a:rPr lang="en-IN" b="1" dirty="0"/>
              <a:t>-sorbent assay</a:t>
            </a:r>
            <a:r>
              <a:rPr lang="en-IN" dirty="0"/>
              <a:t>)</a:t>
            </a:r>
          </a:p>
          <a:p>
            <a:r>
              <a:rPr lang="en-IN" b="1" dirty="0"/>
              <a:t>Prevention of AIDS:</a:t>
            </a:r>
            <a:endParaRPr lang="en-IN" dirty="0"/>
          </a:p>
          <a:p>
            <a:pPr lvl="0"/>
            <a:r>
              <a:rPr lang="en-IN" dirty="0"/>
              <a:t>AIDS has no cure, prevention is the best option.</a:t>
            </a:r>
          </a:p>
          <a:p>
            <a:pPr lvl="0"/>
            <a:r>
              <a:rPr lang="en-IN" dirty="0"/>
              <a:t>Safe blood for transfusion</a:t>
            </a:r>
          </a:p>
          <a:p>
            <a:pPr lvl="0"/>
            <a:r>
              <a:rPr lang="en-IN" dirty="0"/>
              <a:t>Use of disposable needles</a:t>
            </a:r>
          </a:p>
          <a:p>
            <a:pPr lvl="0"/>
            <a:r>
              <a:rPr lang="en-IN" dirty="0"/>
              <a:t>Free distribution of condoms.</a:t>
            </a:r>
          </a:p>
          <a:p>
            <a:pPr lvl="0"/>
            <a:r>
              <a:rPr lang="en-IN" dirty="0"/>
              <a:t>Prevention of drug abuse</a:t>
            </a:r>
          </a:p>
          <a:p>
            <a:pPr lvl="0"/>
            <a:r>
              <a:rPr lang="en-IN" dirty="0"/>
              <a:t>Advocating safe sex and promoting regular </a:t>
            </a:r>
            <a:r>
              <a:rPr lang="en-IN" dirty="0" err="1"/>
              <a:t>checkup</a:t>
            </a:r>
            <a:r>
              <a:rPr lang="en-IN" dirty="0"/>
              <a:t>.</a:t>
            </a:r>
          </a:p>
          <a:p>
            <a:endParaRPr lang="en-IN" dirty="0"/>
          </a:p>
        </p:txBody>
      </p:sp>
    </p:spTree>
    <p:extLst>
      <p:ext uri="{BB962C8B-B14F-4D97-AF65-F5344CB8AC3E}">
        <p14:creationId xmlns:p14="http://schemas.microsoft.com/office/powerpoint/2010/main" val="11631036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a:t>CANCER:</a:t>
            </a:r>
            <a:endParaRPr lang="en-IN" dirty="0"/>
          </a:p>
          <a:p>
            <a:pPr lvl="0"/>
            <a:r>
              <a:rPr lang="en-IN" dirty="0"/>
              <a:t>Uncontrolled cell division leads to production of mass of cell called cancer.</a:t>
            </a:r>
          </a:p>
          <a:p>
            <a:pPr lvl="0"/>
            <a:r>
              <a:rPr lang="en-IN" dirty="0"/>
              <a:t>Cancerous cell lost the property of </a:t>
            </a:r>
            <a:r>
              <a:rPr lang="en-IN" b="1" dirty="0"/>
              <a:t>contact inhibition</a:t>
            </a:r>
            <a:r>
              <a:rPr lang="en-IN" dirty="0"/>
              <a:t>.</a:t>
            </a:r>
          </a:p>
          <a:p>
            <a:pPr lvl="0"/>
            <a:r>
              <a:rPr lang="en-IN" dirty="0"/>
              <a:t>Cancerous cell just continue to divide giving rise to masses of cell called </a:t>
            </a:r>
            <a:r>
              <a:rPr lang="en-IN" b="1" dirty="0" err="1"/>
              <a:t>tumors</a:t>
            </a:r>
            <a:r>
              <a:rPr lang="en-IN" b="1" dirty="0"/>
              <a:t>.</a:t>
            </a:r>
            <a:endParaRPr lang="en-IN" dirty="0"/>
          </a:p>
          <a:p>
            <a:r>
              <a:rPr lang="en-IN" dirty="0"/>
              <a:t> </a:t>
            </a:r>
          </a:p>
          <a:p>
            <a:pPr lvl="0"/>
            <a:r>
              <a:rPr lang="en-IN" b="1" dirty="0"/>
              <a:t>Benign </a:t>
            </a:r>
            <a:r>
              <a:rPr lang="en-IN" b="1" dirty="0" err="1"/>
              <a:t>tumors</a:t>
            </a:r>
            <a:r>
              <a:rPr lang="en-IN" b="1" dirty="0"/>
              <a:t>:</a:t>
            </a:r>
            <a:endParaRPr lang="en-IN" dirty="0"/>
          </a:p>
          <a:p>
            <a:pPr lvl="1"/>
            <a:r>
              <a:rPr lang="en-IN" dirty="0"/>
              <a:t>Normally remain confined to their original location</a:t>
            </a:r>
          </a:p>
          <a:p>
            <a:pPr lvl="1"/>
            <a:r>
              <a:rPr lang="en-IN" dirty="0"/>
              <a:t>Do not spread to other location.</a:t>
            </a:r>
          </a:p>
          <a:p>
            <a:pPr lvl="1"/>
            <a:r>
              <a:rPr lang="en-IN" dirty="0"/>
              <a:t>Cause little damage.</a:t>
            </a:r>
          </a:p>
          <a:p>
            <a:endParaRPr lang="en-IN" dirty="0"/>
          </a:p>
        </p:txBody>
      </p:sp>
    </p:spTree>
    <p:extLst>
      <p:ext uri="{BB962C8B-B14F-4D97-AF65-F5344CB8AC3E}">
        <p14:creationId xmlns:p14="http://schemas.microsoft.com/office/powerpoint/2010/main" val="18719601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IN" b="1" dirty="0"/>
              <a:t>Malignant </a:t>
            </a:r>
            <a:r>
              <a:rPr lang="en-IN" b="1" dirty="0" err="1"/>
              <a:t>tumors</a:t>
            </a:r>
            <a:r>
              <a:rPr lang="en-IN" b="1" dirty="0"/>
              <a:t>:</a:t>
            </a:r>
            <a:r>
              <a:rPr lang="en-IN" dirty="0"/>
              <a:t/>
            </a:r>
            <a:br>
              <a:rPr lang="en-IN" dirty="0"/>
            </a:br>
            <a:endParaRPr lang="en-IN" dirty="0"/>
          </a:p>
        </p:txBody>
      </p:sp>
      <p:sp>
        <p:nvSpPr>
          <p:cNvPr id="3" name="Content Placeholder 2"/>
          <p:cNvSpPr>
            <a:spLocks noGrp="1"/>
          </p:cNvSpPr>
          <p:nvPr>
            <p:ph idx="1"/>
          </p:nvPr>
        </p:nvSpPr>
        <p:spPr/>
        <p:txBody>
          <a:bodyPr/>
          <a:lstStyle/>
          <a:p>
            <a:pPr lvl="1"/>
            <a:r>
              <a:rPr lang="en-IN" dirty="0" smtClean="0"/>
              <a:t>Mass </a:t>
            </a:r>
            <a:r>
              <a:rPr lang="en-IN" dirty="0"/>
              <a:t>of proliferating cells called neoplastic or </a:t>
            </a:r>
            <a:r>
              <a:rPr lang="en-IN" dirty="0" err="1"/>
              <a:t>tumor</a:t>
            </a:r>
            <a:r>
              <a:rPr lang="en-IN" dirty="0"/>
              <a:t> cells.</a:t>
            </a:r>
          </a:p>
          <a:p>
            <a:pPr lvl="1"/>
            <a:r>
              <a:rPr lang="en-IN" dirty="0"/>
              <a:t>These cells grow very rapidly.</a:t>
            </a:r>
          </a:p>
          <a:p>
            <a:pPr lvl="1"/>
            <a:r>
              <a:rPr lang="en-IN" dirty="0"/>
              <a:t>Invade and damage surrounding tissues.</a:t>
            </a:r>
          </a:p>
          <a:p>
            <a:pPr lvl="1"/>
            <a:r>
              <a:rPr lang="en-IN" dirty="0"/>
              <a:t>These cells actively divide and grow; they also starve the normal cells.</a:t>
            </a:r>
          </a:p>
          <a:p>
            <a:pPr lvl="1"/>
            <a:r>
              <a:rPr lang="en-IN" dirty="0"/>
              <a:t>Cancerous cells escape from the site of origin and moves to distant place by blood, wherever they get lodged make the normal cell cancerous. This property is called </a:t>
            </a:r>
            <a:r>
              <a:rPr lang="en-IN" b="1" dirty="0"/>
              <a:t>metastasis.</a:t>
            </a:r>
            <a:endParaRPr lang="en-IN" dirty="0"/>
          </a:p>
          <a:p>
            <a:endParaRPr lang="en-IN" dirty="0"/>
          </a:p>
        </p:txBody>
      </p:sp>
    </p:spTree>
    <p:extLst>
      <p:ext uri="{BB962C8B-B14F-4D97-AF65-F5344CB8AC3E}">
        <p14:creationId xmlns:p14="http://schemas.microsoft.com/office/powerpoint/2010/main" val="20651658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Causes of cancer:</a:t>
            </a:r>
            <a:r>
              <a:rPr lang="en-IN" dirty="0"/>
              <a:t/>
            </a:r>
            <a:br>
              <a:rPr lang="en-IN" dirty="0"/>
            </a:br>
            <a:endParaRPr lang="en-IN" dirty="0"/>
          </a:p>
        </p:txBody>
      </p:sp>
      <p:sp>
        <p:nvSpPr>
          <p:cNvPr id="3" name="Content Placeholder 2"/>
          <p:cNvSpPr>
            <a:spLocks noGrp="1"/>
          </p:cNvSpPr>
          <p:nvPr>
            <p:ph idx="1"/>
          </p:nvPr>
        </p:nvSpPr>
        <p:spPr/>
        <p:txBody>
          <a:bodyPr/>
          <a:lstStyle/>
          <a:p>
            <a:pPr lvl="0"/>
            <a:r>
              <a:rPr lang="en-IN" dirty="0" smtClean="0"/>
              <a:t>Normal </a:t>
            </a:r>
            <a:r>
              <a:rPr lang="en-IN" dirty="0"/>
              <a:t>cells transformed into cancerous neoplastic cells by physical, chemical and biological agents. These agents are called </a:t>
            </a:r>
            <a:r>
              <a:rPr lang="en-IN" b="1" dirty="0"/>
              <a:t>carcinogen.</a:t>
            </a:r>
            <a:endParaRPr lang="en-IN" dirty="0"/>
          </a:p>
          <a:p>
            <a:pPr lvl="0"/>
            <a:r>
              <a:rPr lang="en-IN" b="1" dirty="0"/>
              <a:t>Physical agents: </a:t>
            </a:r>
            <a:r>
              <a:rPr lang="en-IN" dirty="0"/>
              <a:t>ionizing radiation like X-rays, gamma rays non-ionizing radiations like UV-rays.</a:t>
            </a:r>
          </a:p>
          <a:p>
            <a:r>
              <a:rPr lang="en-IN" b="1" dirty="0"/>
              <a:t>Chemical agents:</a:t>
            </a:r>
            <a:r>
              <a:rPr lang="en-IN" dirty="0"/>
              <a:t> Tobacco smoke, sodium </a:t>
            </a:r>
            <a:r>
              <a:rPr lang="en-IN" dirty="0" err="1"/>
              <a:t>azaide</a:t>
            </a:r>
            <a:r>
              <a:rPr lang="en-IN" dirty="0"/>
              <a:t>, Methyl ethane </a:t>
            </a:r>
            <a:r>
              <a:rPr lang="en-IN" dirty="0" err="1"/>
              <a:t>sulphonate</a:t>
            </a:r>
            <a:endParaRPr lang="en-IN" dirty="0"/>
          </a:p>
        </p:txBody>
      </p:sp>
    </p:spTree>
    <p:extLst>
      <p:ext uri="{BB962C8B-B14F-4D97-AF65-F5344CB8AC3E}">
        <p14:creationId xmlns:p14="http://schemas.microsoft.com/office/powerpoint/2010/main" val="31462305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IN" b="1" dirty="0"/>
              <a:t>Biological agents:</a:t>
            </a:r>
            <a:r>
              <a:rPr lang="en-IN" dirty="0"/>
              <a:t/>
            </a:r>
            <a:br>
              <a:rPr lang="en-IN" dirty="0"/>
            </a:br>
            <a:endParaRPr lang="en-IN" dirty="0"/>
          </a:p>
        </p:txBody>
      </p:sp>
      <p:sp>
        <p:nvSpPr>
          <p:cNvPr id="3" name="Content Placeholder 2"/>
          <p:cNvSpPr>
            <a:spLocks noGrp="1"/>
          </p:cNvSpPr>
          <p:nvPr>
            <p:ph idx="1"/>
          </p:nvPr>
        </p:nvSpPr>
        <p:spPr/>
        <p:txBody>
          <a:bodyPr/>
          <a:lstStyle/>
          <a:p>
            <a:pPr lvl="1"/>
            <a:r>
              <a:rPr lang="en-IN" dirty="0" smtClean="0"/>
              <a:t>Cancer </a:t>
            </a:r>
            <a:r>
              <a:rPr lang="en-IN" dirty="0"/>
              <a:t>causing viruses called </a:t>
            </a:r>
            <a:r>
              <a:rPr lang="en-IN" b="1" dirty="0"/>
              <a:t>oncogenic viruses</a:t>
            </a:r>
            <a:r>
              <a:rPr lang="en-IN" dirty="0"/>
              <a:t> have a gene called </a:t>
            </a:r>
            <a:r>
              <a:rPr lang="en-IN" b="1" dirty="0"/>
              <a:t>viral oncogenes, </a:t>
            </a:r>
            <a:r>
              <a:rPr lang="en-IN" dirty="0"/>
              <a:t>induce transformation of neoplastic cells.</a:t>
            </a:r>
          </a:p>
          <a:p>
            <a:pPr lvl="1"/>
            <a:r>
              <a:rPr lang="en-IN" b="1" dirty="0"/>
              <a:t>Cellular oncogenes</a:t>
            </a:r>
            <a:r>
              <a:rPr lang="en-IN" dirty="0"/>
              <a:t> (c-</a:t>
            </a:r>
            <a:r>
              <a:rPr lang="en-IN" dirty="0" err="1"/>
              <a:t>onc</a:t>
            </a:r>
            <a:r>
              <a:rPr lang="en-IN" dirty="0"/>
              <a:t>) or </a:t>
            </a:r>
            <a:r>
              <a:rPr lang="en-IN" b="1" dirty="0"/>
              <a:t>proto oncogenes</a:t>
            </a:r>
            <a:r>
              <a:rPr lang="en-IN" dirty="0"/>
              <a:t> in normal cells, when activated lead to oncogenic transformation of the normal cells.</a:t>
            </a:r>
          </a:p>
          <a:p>
            <a:r>
              <a:rPr lang="en-IN" b="1" u="sng" dirty="0">
                <a:solidFill>
                  <a:srgbClr val="FF0000"/>
                </a:solidFill>
              </a:rPr>
              <a:t>Cancer detection and diagnosis:</a:t>
            </a:r>
            <a:endParaRPr lang="en-IN" u="sng" dirty="0">
              <a:solidFill>
                <a:srgbClr val="FF0000"/>
              </a:solidFill>
            </a:endParaRPr>
          </a:p>
          <a:p>
            <a:pPr lvl="0"/>
            <a:r>
              <a:rPr lang="en-IN" dirty="0"/>
              <a:t>Biopsy and </a:t>
            </a:r>
            <a:r>
              <a:rPr lang="en-IN" dirty="0" err="1"/>
              <a:t>histopathological</a:t>
            </a:r>
            <a:r>
              <a:rPr lang="en-IN" dirty="0"/>
              <a:t> study of the tissues</a:t>
            </a:r>
          </a:p>
          <a:p>
            <a:pPr lvl="0"/>
            <a:r>
              <a:rPr lang="en-IN" dirty="0"/>
              <a:t>Radiography like X-rays, CT (computerized tomography)</a:t>
            </a:r>
          </a:p>
          <a:p>
            <a:pPr lvl="0"/>
            <a:r>
              <a:rPr lang="en-IN" dirty="0"/>
              <a:t>MRI (magnetic resonance Imaging).</a:t>
            </a:r>
          </a:p>
          <a:p>
            <a:pPr lvl="0"/>
            <a:r>
              <a:rPr lang="en-IN" dirty="0"/>
              <a:t>Presence of antibodies against cancer-specific antigen.</a:t>
            </a:r>
          </a:p>
          <a:p>
            <a:endParaRPr lang="en-IN" dirty="0"/>
          </a:p>
        </p:txBody>
      </p:sp>
    </p:spTree>
    <p:extLst>
      <p:ext uri="{BB962C8B-B14F-4D97-AF65-F5344CB8AC3E}">
        <p14:creationId xmlns:p14="http://schemas.microsoft.com/office/powerpoint/2010/main" val="21624224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err="1"/>
              <a:t>Tretment</a:t>
            </a:r>
            <a:r>
              <a:rPr lang="en-IN" b="1" dirty="0"/>
              <a:t> of cancer:</a:t>
            </a:r>
            <a:r>
              <a:rPr lang="en-IN" dirty="0"/>
              <a:t/>
            </a:r>
            <a:br>
              <a:rPr lang="en-IN" dirty="0"/>
            </a:br>
            <a:endParaRPr lang="en-IN" dirty="0"/>
          </a:p>
        </p:txBody>
      </p:sp>
      <p:sp>
        <p:nvSpPr>
          <p:cNvPr id="3" name="Content Placeholder 2"/>
          <p:cNvSpPr>
            <a:spLocks noGrp="1"/>
          </p:cNvSpPr>
          <p:nvPr>
            <p:ph idx="1"/>
          </p:nvPr>
        </p:nvSpPr>
        <p:spPr/>
        <p:txBody>
          <a:bodyPr/>
          <a:lstStyle/>
          <a:p>
            <a:pPr lvl="0"/>
            <a:r>
              <a:rPr lang="en-IN" dirty="0" smtClean="0"/>
              <a:t>Surgery</a:t>
            </a:r>
            <a:endParaRPr lang="en-IN" dirty="0"/>
          </a:p>
          <a:p>
            <a:pPr lvl="0"/>
            <a:r>
              <a:rPr lang="en-IN" dirty="0"/>
              <a:t>Radiation therapy</a:t>
            </a:r>
          </a:p>
          <a:p>
            <a:pPr lvl="0"/>
            <a:r>
              <a:rPr lang="en-IN" dirty="0"/>
              <a:t>Immunotherapy</a:t>
            </a:r>
          </a:p>
          <a:p>
            <a:pPr lvl="0"/>
            <a:r>
              <a:rPr lang="en-IN" dirty="0"/>
              <a:t>Chemotherapy</a:t>
            </a:r>
          </a:p>
          <a:p>
            <a:pPr lvl="0"/>
            <a:r>
              <a:rPr lang="en-IN" dirty="0"/>
              <a:t>Cryosurgery</a:t>
            </a:r>
          </a:p>
          <a:p>
            <a:pPr lvl="0"/>
            <a:r>
              <a:rPr lang="en-IN" dirty="0"/>
              <a:t>Laser therapy.</a:t>
            </a:r>
          </a:p>
          <a:p>
            <a:r>
              <a:rPr lang="en-IN" b="1" dirty="0"/>
              <a:t>α-</a:t>
            </a:r>
            <a:r>
              <a:rPr lang="en-IN" b="1" dirty="0" err="1"/>
              <a:t>interferone</a:t>
            </a:r>
            <a:r>
              <a:rPr lang="en-IN" dirty="0"/>
              <a:t> a response modifier used to detect the cancer</a:t>
            </a:r>
            <a:endParaRPr lang="en-IN" dirty="0"/>
          </a:p>
        </p:txBody>
      </p:sp>
    </p:spTree>
    <p:extLst>
      <p:ext uri="{BB962C8B-B14F-4D97-AF65-F5344CB8AC3E}">
        <p14:creationId xmlns:p14="http://schemas.microsoft.com/office/powerpoint/2010/main" val="13689598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DRUGS AND ALCOHOL ABUSE:</a:t>
            </a:r>
            <a:r>
              <a:rPr lang="en-IN" dirty="0"/>
              <a:t/>
            </a:r>
            <a:br>
              <a:rPr lang="en-IN" dirty="0"/>
            </a:br>
            <a:endParaRPr lang="en-IN" dirty="0"/>
          </a:p>
        </p:txBody>
      </p:sp>
      <p:sp>
        <p:nvSpPr>
          <p:cNvPr id="3" name="Content Placeholder 2"/>
          <p:cNvSpPr>
            <a:spLocks noGrp="1"/>
          </p:cNvSpPr>
          <p:nvPr>
            <p:ph idx="1"/>
          </p:nvPr>
        </p:nvSpPr>
        <p:spPr/>
        <p:txBody>
          <a:bodyPr/>
          <a:lstStyle/>
          <a:p>
            <a:r>
              <a:rPr lang="en-IN" b="1" u="sng" dirty="0" smtClean="0">
                <a:solidFill>
                  <a:srgbClr val="FF0000"/>
                </a:solidFill>
              </a:rPr>
              <a:t>Opioid</a:t>
            </a:r>
            <a:r>
              <a:rPr lang="en-IN" b="1" u="sng" dirty="0">
                <a:solidFill>
                  <a:srgbClr val="FF0000"/>
                </a:solidFill>
              </a:rPr>
              <a:t>:</a:t>
            </a:r>
            <a:endParaRPr lang="en-IN" u="sng" dirty="0">
              <a:solidFill>
                <a:srgbClr val="FF0000"/>
              </a:solidFill>
            </a:endParaRPr>
          </a:p>
          <a:p>
            <a:pPr lvl="0"/>
            <a:r>
              <a:rPr lang="en-IN" dirty="0"/>
              <a:t>The drugs which bind to specific opioid receptor present in </a:t>
            </a:r>
            <a:r>
              <a:rPr lang="en-IN" b="1" dirty="0"/>
              <a:t>central nervous</a:t>
            </a:r>
            <a:r>
              <a:rPr lang="en-IN" dirty="0"/>
              <a:t> </a:t>
            </a:r>
            <a:r>
              <a:rPr lang="en-IN" b="1" dirty="0"/>
              <a:t>system</a:t>
            </a:r>
            <a:r>
              <a:rPr lang="en-IN" dirty="0"/>
              <a:t> and </a:t>
            </a:r>
            <a:r>
              <a:rPr lang="en-IN" b="1" dirty="0"/>
              <a:t>gastrointestinal tract.</a:t>
            </a:r>
            <a:endParaRPr lang="en-IN" dirty="0"/>
          </a:p>
          <a:p>
            <a:pPr lvl="0"/>
            <a:r>
              <a:rPr lang="en-IN" b="1" dirty="0"/>
              <a:t>Heroin</a:t>
            </a:r>
            <a:r>
              <a:rPr lang="en-IN" dirty="0"/>
              <a:t> commonly called </a:t>
            </a:r>
            <a:r>
              <a:rPr lang="en-IN" b="1" dirty="0"/>
              <a:t>smack</a:t>
            </a:r>
            <a:r>
              <a:rPr lang="en-IN" dirty="0"/>
              <a:t>, chemically </a:t>
            </a:r>
            <a:r>
              <a:rPr lang="en-IN" b="1" dirty="0"/>
              <a:t>diacetylmorphine.</a:t>
            </a:r>
            <a:endParaRPr lang="en-IN" dirty="0"/>
          </a:p>
          <a:p>
            <a:pPr lvl="0"/>
            <a:r>
              <a:rPr lang="en-IN" dirty="0"/>
              <a:t>It is white, odourless, bitter crystalline compound.</a:t>
            </a:r>
          </a:p>
          <a:p>
            <a:pPr lvl="0"/>
            <a:r>
              <a:rPr lang="en-IN" dirty="0"/>
              <a:t>Obtained by </a:t>
            </a:r>
            <a:r>
              <a:rPr lang="en-IN" b="1" dirty="0"/>
              <a:t>acetylation of morphine.</a:t>
            </a:r>
            <a:endParaRPr lang="en-IN" dirty="0"/>
          </a:p>
          <a:p>
            <a:pPr lvl="0"/>
            <a:r>
              <a:rPr lang="en-IN" dirty="0"/>
              <a:t>Extracted from latex of poppy plant </a:t>
            </a:r>
            <a:r>
              <a:rPr lang="en-IN" b="1" i="1" dirty="0" err="1"/>
              <a:t>Papaver</a:t>
            </a:r>
            <a:r>
              <a:rPr lang="en-IN" b="1" i="1" dirty="0"/>
              <a:t> </a:t>
            </a:r>
            <a:r>
              <a:rPr lang="en-IN" b="1" i="1" dirty="0" err="1"/>
              <a:t>somniferum</a:t>
            </a:r>
            <a:r>
              <a:rPr lang="en-IN" dirty="0"/>
              <a:t>.</a:t>
            </a:r>
          </a:p>
          <a:p>
            <a:pPr lvl="0"/>
            <a:r>
              <a:rPr lang="en-IN" dirty="0"/>
              <a:t>Generally taken by snorting and injection.</a:t>
            </a:r>
          </a:p>
          <a:p>
            <a:pPr lvl="0"/>
            <a:r>
              <a:rPr lang="en-IN" dirty="0"/>
              <a:t>Heroin is depressant and slows down body function.</a:t>
            </a:r>
          </a:p>
          <a:p>
            <a:endParaRPr lang="en-IN" dirty="0"/>
          </a:p>
        </p:txBody>
      </p:sp>
    </p:spTree>
    <p:extLst>
      <p:ext uri="{BB962C8B-B14F-4D97-AF65-F5344CB8AC3E}">
        <p14:creationId xmlns:p14="http://schemas.microsoft.com/office/powerpoint/2010/main" val="2386253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PNEUMONIA:</a:t>
            </a:r>
            <a:r>
              <a:rPr lang="en-IN" dirty="0"/>
              <a:t/>
            </a:r>
            <a:br>
              <a:rPr lang="en-IN" dirty="0"/>
            </a:br>
            <a:endParaRPr lang="en-IN" dirty="0"/>
          </a:p>
        </p:txBody>
      </p:sp>
      <p:sp>
        <p:nvSpPr>
          <p:cNvPr id="3" name="Content Placeholder 2"/>
          <p:cNvSpPr>
            <a:spLocks noGrp="1"/>
          </p:cNvSpPr>
          <p:nvPr>
            <p:ph idx="1"/>
          </p:nvPr>
        </p:nvSpPr>
        <p:spPr/>
        <p:txBody>
          <a:bodyPr/>
          <a:lstStyle/>
          <a:p>
            <a:r>
              <a:rPr lang="en-IN" b="1" dirty="0" smtClean="0"/>
              <a:t>Pathogen</a:t>
            </a:r>
            <a:r>
              <a:rPr lang="en-IN" b="1" dirty="0"/>
              <a:t>: </a:t>
            </a:r>
            <a:r>
              <a:rPr lang="en-IN" i="1" dirty="0"/>
              <a:t>Streptococcus </a:t>
            </a:r>
            <a:r>
              <a:rPr lang="en-IN" i="1" dirty="0" err="1"/>
              <a:t>pneumoniae</a:t>
            </a:r>
            <a:r>
              <a:rPr lang="en-IN" b="1" dirty="0"/>
              <a:t> </a:t>
            </a:r>
            <a:r>
              <a:rPr lang="en-IN" dirty="0"/>
              <a:t>and </a:t>
            </a:r>
            <a:r>
              <a:rPr lang="en-IN" i="1" dirty="0" err="1"/>
              <a:t>Haemophilus</a:t>
            </a:r>
            <a:r>
              <a:rPr lang="en-IN" i="1" dirty="0"/>
              <a:t> </a:t>
            </a:r>
            <a:r>
              <a:rPr lang="en-IN" i="1" dirty="0" err="1"/>
              <a:t>influenzae</a:t>
            </a:r>
            <a:r>
              <a:rPr lang="en-IN" i="1" dirty="0"/>
              <a:t>.</a:t>
            </a:r>
            <a:endParaRPr lang="en-IN" dirty="0"/>
          </a:p>
          <a:p>
            <a:r>
              <a:rPr lang="en-IN" b="1" dirty="0"/>
              <a:t>Organs affected: </a:t>
            </a:r>
            <a:r>
              <a:rPr lang="en-IN" dirty="0"/>
              <a:t>Alveoli of lungs, alveoli get filled with fluid.</a:t>
            </a:r>
          </a:p>
          <a:p>
            <a:r>
              <a:rPr lang="en-IN" b="1" dirty="0"/>
              <a:t>Method of transmission:</a:t>
            </a:r>
            <a:r>
              <a:rPr lang="en-IN" dirty="0"/>
              <a:t> inhaling the droplets/aerosols released by infected person. Sharing glasses and other utensils.</a:t>
            </a:r>
          </a:p>
          <a:p>
            <a:r>
              <a:rPr lang="en-IN" b="1" dirty="0"/>
              <a:t>Symptoms:</a:t>
            </a:r>
            <a:endParaRPr lang="en-IN" dirty="0"/>
          </a:p>
          <a:p>
            <a:pPr lvl="0"/>
            <a:r>
              <a:rPr lang="en-IN" dirty="0"/>
              <a:t>Fever, chills, cough and headache.</a:t>
            </a:r>
          </a:p>
          <a:p>
            <a:pPr lvl="0"/>
            <a:r>
              <a:rPr lang="en-IN" dirty="0"/>
              <a:t>In severe cases the lips and finger nails turn </a:t>
            </a:r>
            <a:r>
              <a:rPr lang="en-IN" dirty="0" err="1"/>
              <a:t>gray</a:t>
            </a:r>
            <a:r>
              <a:rPr lang="en-IN" dirty="0"/>
              <a:t> to bluish colour.</a:t>
            </a:r>
          </a:p>
          <a:p>
            <a:endParaRPr lang="en-IN" dirty="0"/>
          </a:p>
        </p:txBody>
      </p:sp>
    </p:spTree>
    <p:extLst>
      <p:ext uri="{BB962C8B-B14F-4D97-AF65-F5344CB8AC3E}">
        <p14:creationId xmlns:p14="http://schemas.microsoft.com/office/powerpoint/2010/main" val="34355566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err="1"/>
              <a:t>Canabinoids</a:t>
            </a:r>
            <a:r>
              <a:rPr lang="en-IN" b="1" dirty="0"/>
              <a:t>:</a:t>
            </a:r>
            <a:r>
              <a:rPr lang="en-IN" dirty="0"/>
              <a:t/>
            </a:r>
            <a:br>
              <a:rPr lang="en-IN" dirty="0"/>
            </a:br>
            <a:endParaRPr lang="en-IN" dirty="0"/>
          </a:p>
        </p:txBody>
      </p:sp>
      <p:sp>
        <p:nvSpPr>
          <p:cNvPr id="3" name="Content Placeholder 2"/>
          <p:cNvSpPr>
            <a:spLocks noGrp="1"/>
          </p:cNvSpPr>
          <p:nvPr>
            <p:ph idx="1"/>
          </p:nvPr>
        </p:nvSpPr>
        <p:spPr/>
        <p:txBody>
          <a:bodyPr/>
          <a:lstStyle/>
          <a:p>
            <a:pPr lvl="0"/>
            <a:r>
              <a:rPr lang="en-IN" dirty="0" smtClean="0"/>
              <a:t>Group </a:t>
            </a:r>
            <a:r>
              <a:rPr lang="en-IN" dirty="0"/>
              <a:t>of chemicals that interact with the </a:t>
            </a:r>
            <a:r>
              <a:rPr lang="en-IN" dirty="0" err="1"/>
              <a:t>canabinoid</a:t>
            </a:r>
            <a:r>
              <a:rPr lang="en-IN" dirty="0"/>
              <a:t> receptors of brain.</a:t>
            </a:r>
          </a:p>
          <a:p>
            <a:pPr lvl="0"/>
            <a:r>
              <a:rPr lang="en-IN" dirty="0"/>
              <a:t>Obtained from inflorescence of </a:t>
            </a:r>
            <a:r>
              <a:rPr lang="en-IN" b="1" i="1" dirty="0"/>
              <a:t>Cannabis </a:t>
            </a:r>
            <a:r>
              <a:rPr lang="en-IN" b="1" i="1" dirty="0" err="1"/>
              <a:t>sativa</a:t>
            </a:r>
            <a:r>
              <a:rPr lang="en-IN" dirty="0"/>
              <a:t>.</a:t>
            </a:r>
          </a:p>
          <a:p>
            <a:pPr lvl="0"/>
            <a:r>
              <a:rPr lang="en-IN" dirty="0"/>
              <a:t>Flower top, leaves and resin of cannabis plant are used in various combinations to produce </a:t>
            </a:r>
            <a:r>
              <a:rPr lang="en-IN" b="1" dirty="0"/>
              <a:t>marijuana, hashish, </a:t>
            </a:r>
            <a:r>
              <a:rPr lang="en-IN" b="1" dirty="0" err="1"/>
              <a:t>charas</a:t>
            </a:r>
            <a:r>
              <a:rPr lang="en-IN" b="1" dirty="0"/>
              <a:t> and </a:t>
            </a:r>
            <a:r>
              <a:rPr lang="en-IN" b="1" dirty="0" err="1"/>
              <a:t>ganja</a:t>
            </a:r>
            <a:r>
              <a:rPr lang="en-IN" b="1" dirty="0"/>
              <a:t>.</a:t>
            </a:r>
            <a:endParaRPr lang="en-IN" dirty="0"/>
          </a:p>
          <a:p>
            <a:pPr lvl="0"/>
            <a:r>
              <a:rPr lang="en-IN" dirty="0"/>
              <a:t>Generally taken by inhalation and oral ingestion</a:t>
            </a:r>
          </a:p>
          <a:p>
            <a:pPr lvl="0"/>
            <a:r>
              <a:rPr lang="en-IN" dirty="0"/>
              <a:t>Effects on </a:t>
            </a:r>
            <a:r>
              <a:rPr lang="en-IN" b="1" dirty="0"/>
              <a:t>cardiovascular system</a:t>
            </a:r>
            <a:r>
              <a:rPr lang="en-IN" dirty="0"/>
              <a:t> of the body.</a:t>
            </a:r>
          </a:p>
          <a:p>
            <a:endParaRPr lang="en-IN" dirty="0"/>
          </a:p>
        </p:txBody>
      </p:sp>
    </p:spTree>
    <p:extLst>
      <p:ext uri="{BB962C8B-B14F-4D97-AF65-F5344CB8AC3E}">
        <p14:creationId xmlns:p14="http://schemas.microsoft.com/office/powerpoint/2010/main" val="34750548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Cocaine:</a:t>
            </a:r>
            <a:r>
              <a:rPr lang="en-IN" dirty="0"/>
              <a:t/>
            </a:r>
            <a:br>
              <a:rPr lang="en-IN" dirty="0"/>
            </a:br>
            <a:endParaRPr lang="en-IN" dirty="0"/>
          </a:p>
        </p:txBody>
      </p:sp>
      <p:sp>
        <p:nvSpPr>
          <p:cNvPr id="3" name="Content Placeholder 2"/>
          <p:cNvSpPr>
            <a:spLocks noGrp="1"/>
          </p:cNvSpPr>
          <p:nvPr>
            <p:ph idx="1"/>
          </p:nvPr>
        </p:nvSpPr>
        <p:spPr/>
        <p:txBody>
          <a:bodyPr>
            <a:normAutofit lnSpcReduction="10000"/>
          </a:bodyPr>
          <a:lstStyle/>
          <a:p>
            <a:pPr lvl="0"/>
            <a:r>
              <a:rPr lang="en-IN" dirty="0" smtClean="0"/>
              <a:t>Coca </a:t>
            </a:r>
            <a:r>
              <a:rPr lang="en-IN" dirty="0"/>
              <a:t>alkaloid or cocaine is obtained from coca plant </a:t>
            </a:r>
            <a:r>
              <a:rPr lang="en-IN" b="1" i="1" dirty="0" err="1"/>
              <a:t>Erythroxylum</a:t>
            </a:r>
            <a:r>
              <a:rPr lang="en-IN" b="1" i="1" dirty="0"/>
              <a:t> coca.</a:t>
            </a:r>
            <a:endParaRPr lang="en-IN" dirty="0"/>
          </a:p>
          <a:p>
            <a:pPr lvl="0"/>
            <a:r>
              <a:rPr lang="en-IN" dirty="0"/>
              <a:t>It interferes with transport of </a:t>
            </a:r>
            <a:r>
              <a:rPr lang="en-IN" dirty="0" err="1"/>
              <a:t>neuro</a:t>
            </a:r>
            <a:r>
              <a:rPr lang="en-IN" dirty="0"/>
              <a:t>-transmitter </a:t>
            </a:r>
            <a:r>
              <a:rPr lang="en-IN" b="1" dirty="0"/>
              <a:t>dopamine.</a:t>
            </a:r>
            <a:endParaRPr lang="en-IN" dirty="0"/>
          </a:p>
          <a:p>
            <a:pPr lvl="0"/>
            <a:r>
              <a:rPr lang="en-IN" dirty="0"/>
              <a:t>Cocaine is commonly called as </a:t>
            </a:r>
            <a:r>
              <a:rPr lang="en-IN" b="1" dirty="0"/>
              <a:t>coke</a:t>
            </a:r>
            <a:r>
              <a:rPr lang="en-IN" dirty="0"/>
              <a:t> or </a:t>
            </a:r>
            <a:r>
              <a:rPr lang="en-IN" b="1" dirty="0"/>
              <a:t>crack</a:t>
            </a:r>
            <a:r>
              <a:rPr lang="en-IN" dirty="0"/>
              <a:t> is usually snorted.</a:t>
            </a:r>
          </a:p>
          <a:p>
            <a:pPr lvl="0"/>
            <a:r>
              <a:rPr lang="en-IN" dirty="0"/>
              <a:t>Potent stimulating effect on central nervous system.</a:t>
            </a:r>
          </a:p>
          <a:p>
            <a:pPr lvl="0"/>
            <a:r>
              <a:rPr lang="en-IN" dirty="0"/>
              <a:t>Produces sense of </a:t>
            </a:r>
            <a:r>
              <a:rPr lang="en-IN" b="1" dirty="0"/>
              <a:t>euphoria</a:t>
            </a:r>
            <a:r>
              <a:rPr lang="en-IN" dirty="0"/>
              <a:t> and increased energy.</a:t>
            </a:r>
          </a:p>
          <a:p>
            <a:pPr lvl="0"/>
            <a:r>
              <a:rPr lang="en-IN" dirty="0"/>
              <a:t>Excessive dosage causes </a:t>
            </a:r>
            <a:r>
              <a:rPr lang="en-IN" b="1" dirty="0"/>
              <a:t>hallucination.</a:t>
            </a:r>
            <a:endParaRPr lang="en-IN" dirty="0"/>
          </a:p>
          <a:p>
            <a:pPr lvl="0"/>
            <a:r>
              <a:rPr lang="en-IN" dirty="0"/>
              <a:t>Other plants with hallucinogenic properties are :</a:t>
            </a:r>
          </a:p>
          <a:p>
            <a:pPr lvl="1"/>
            <a:r>
              <a:rPr lang="en-IN" i="1" dirty="0" err="1"/>
              <a:t>Atropa</a:t>
            </a:r>
            <a:r>
              <a:rPr lang="en-IN" i="1" dirty="0"/>
              <a:t> belladonna</a:t>
            </a:r>
            <a:endParaRPr lang="en-IN" dirty="0"/>
          </a:p>
          <a:p>
            <a:pPr lvl="1"/>
            <a:r>
              <a:rPr lang="en-IN" dirty="0" err="1"/>
              <a:t>Datura</a:t>
            </a:r>
            <a:r>
              <a:rPr lang="en-IN" dirty="0"/>
              <a:t>.</a:t>
            </a:r>
          </a:p>
          <a:p>
            <a:r>
              <a:rPr lang="en-IN" dirty="0" err="1"/>
              <a:t>Canabinoids</a:t>
            </a:r>
            <a:r>
              <a:rPr lang="en-IN" dirty="0"/>
              <a:t> are also being abused by some sportspersons</a:t>
            </a:r>
            <a:endParaRPr lang="en-IN" dirty="0"/>
          </a:p>
        </p:txBody>
      </p:sp>
    </p:spTree>
    <p:extLst>
      <p:ext uri="{BB962C8B-B14F-4D97-AF65-F5344CB8AC3E}">
        <p14:creationId xmlns:p14="http://schemas.microsoft.com/office/powerpoint/2010/main" val="34979102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Medicinal use of drugs:</a:t>
            </a:r>
            <a:r>
              <a:rPr lang="en-IN" dirty="0"/>
              <a:t/>
            </a:r>
            <a:br>
              <a:rPr lang="en-IN" dirty="0"/>
            </a:br>
            <a:endParaRPr lang="en-IN" dirty="0"/>
          </a:p>
        </p:txBody>
      </p:sp>
      <p:sp>
        <p:nvSpPr>
          <p:cNvPr id="3" name="Content Placeholder 2"/>
          <p:cNvSpPr>
            <a:spLocks noGrp="1"/>
          </p:cNvSpPr>
          <p:nvPr>
            <p:ph idx="1"/>
          </p:nvPr>
        </p:nvSpPr>
        <p:spPr/>
        <p:txBody>
          <a:bodyPr/>
          <a:lstStyle/>
          <a:p>
            <a:pPr lvl="0"/>
            <a:r>
              <a:rPr lang="en-IN" dirty="0" smtClean="0"/>
              <a:t>Barbiturates</a:t>
            </a:r>
            <a:r>
              <a:rPr lang="en-IN" dirty="0"/>
              <a:t>, amphetamines, benzodiazepines, lysergic acid diethyl amide (LSD) used as medicines to help patients cope with mental illnesses, depression and insomnia.</a:t>
            </a:r>
          </a:p>
          <a:p>
            <a:pPr lvl="0"/>
            <a:r>
              <a:rPr lang="en-IN" dirty="0"/>
              <a:t>Morphine is a very effective sedative and painkiller used for surgery patient</a:t>
            </a:r>
          </a:p>
          <a:p>
            <a:pPr lvl="0"/>
            <a:r>
              <a:rPr lang="en-IN" dirty="0"/>
              <a:t>Plant product with hallucinogenic property have used as folk-medicine, religious ceremonies and rituals.</a:t>
            </a:r>
          </a:p>
          <a:p>
            <a:endParaRPr lang="en-IN" dirty="0"/>
          </a:p>
        </p:txBody>
      </p:sp>
    </p:spTree>
    <p:extLst>
      <p:ext uri="{BB962C8B-B14F-4D97-AF65-F5344CB8AC3E}">
        <p14:creationId xmlns:p14="http://schemas.microsoft.com/office/powerpoint/2010/main" val="38136465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Tobacco:</a:t>
            </a:r>
            <a:r>
              <a:rPr lang="en-IN" dirty="0"/>
              <a:t/>
            </a:r>
            <a:br>
              <a:rPr lang="en-IN" dirty="0"/>
            </a:br>
            <a:endParaRPr lang="en-IN" dirty="0"/>
          </a:p>
        </p:txBody>
      </p:sp>
      <p:sp>
        <p:nvSpPr>
          <p:cNvPr id="3" name="Content Placeholder 2"/>
          <p:cNvSpPr>
            <a:spLocks noGrp="1"/>
          </p:cNvSpPr>
          <p:nvPr>
            <p:ph idx="1"/>
          </p:nvPr>
        </p:nvSpPr>
        <p:spPr/>
        <p:txBody>
          <a:bodyPr/>
          <a:lstStyle/>
          <a:p>
            <a:pPr lvl="0"/>
            <a:r>
              <a:rPr lang="en-IN" dirty="0" smtClean="0"/>
              <a:t>It </a:t>
            </a:r>
            <a:r>
              <a:rPr lang="en-IN" dirty="0"/>
              <a:t>is smoked, chewed or used as a snuff.</a:t>
            </a:r>
          </a:p>
          <a:p>
            <a:pPr lvl="0"/>
            <a:r>
              <a:rPr lang="en-IN" dirty="0"/>
              <a:t>Tobacco contains </a:t>
            </a:r>
            <a:r>
              <a:rPr lang="en-IN" b="1" dirty="0"/>
              <a:t>nicotine an alkaloid.</a:t>
            </a:r>
            <a:endParaRPr lang="en-IN" dirty="0"/>
          </a:p>
          <a:p>
            <a:pPr lvl="0"/>
            <a:r>
              <a:rPr lang="en-IN" dirty="0"/>
              <a:t>Nicotine stimulates Adrenal glands to raise blood pressure and increased heart rates.</a:t>
            </a:r>
          </a:p>
          <a:p>
            <a:pPr lvl="0"/>
            <a:r>
              <a:rPr lang="en-IN" dirty="0"/>
              <a:t>Smoking tobacco is associated with cancer of lung, urinary bladder, and throat, bronchitis, emphysema, coronary heart disease, gastric ulcer etc.</a:t>
            </a:r>
          </a:p>
          <a:p>
            <a:pPr lvl="0"/>
            <a:r>
              <a:rPr lang="en-IN" dirty="0"/>
              <a:t>Smoking increased CO content of blood reduce oxygen carrying capacity of </a:t>
            </a:r>
            <a:r>
              <a:rPr lang="en-IN" dirty="0" err="1"/>
              <a:t>hemoglobin</a:t>
            </a:r>
            <a:r>
              <a:rPr lang="en-IN" dirty="0"/>
              <a:t>.</a:t>
            </a:r>
          </a:p>
          <a:p>
            <a:pPr lvl="0"/>
            <a:r>
              <a:rPr lang="en-IN" dirty="0"/>
              <a:t>Tobacco chewing is associated with cancer of oral cavity.</a:t>
            </a:r>
          </a:p>
          <a:p>
            <a:endParaRPr lang="en-IN" dirty="0"/>
          </a:p>
        </p:txBody>
      </p:sp>
    </p:spTree>
    <p:extLst>
      <p:ext uri="{BB962C8B-B14F-4D97-AF65-F5344CB8AC3E}">
        <p14:creationId xmlns:p14="http://schemas.microsoft.com/office/powerpoint/2010/main" val="222925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Adolescence and Drug/Alcohol Abuse:</a:t>
            </a:r>
            <a:r>
              <a:rPr lang="en-IN" dirty="0"/>
              <a:t/>
            </a:r>
            <a:br>
              <a:rPr lang="en-IN" dirty="0"/>
            </a:br>
            <a:endParaRPr lang="en-IN" dirty="0"/>
          </a:p>
        </p:txBody>
      </p:sp>
      <p:sp>
        <p:nvSpPr>
          <p:cNvPr id="3" name="Content Placeholder 2"/>
          <p:cNvSpPr>
            <a:spLocks noGrp="1"/>
          </p:cNvSpPr>
          <p:nvPr>
            <p:ph idx="1"/>
          </p:nvPr>
        </p:nvSpPr>
        <p:spPr/>
        <p:txBody>
          <a:bodyPr>
            <a:normAutofit/>
          </a:bodyPr>
          <a:lstStyle/>
          <a:p>
            <a:pPr lvl="0"/>
            <a:r>
              <a:rPr lang="en-IN" dirty="0" smtClean="0"/>
              <a:t>The </a:t>
            </a:r>
            <a:r>
              <a:rPr lang="en-IN" dirty="0"/>
              <a:t>period between 12-18 years of age may thought of an adolescent period.</a:t>
            </a:r>
          </a:p>
          <a:p>
            <a:pPr lvl="0"/>
            <a:r>
              <a:rPr lang="en-IN" dirty="0"/>
              <a:t>Adolescent is a bridge linking childhood and adulthood.</a:t>
            </a:r>
          </a:p>
          <a:p>
            <a:pPr lvl="0"/>
            <a:r>
              <a:rPr lang="en-IN" dirty="0"/>
              <a:t>Curiosity, need for adventure and excitement, and experimentation, are the common cause of drug/alcohol abuse.</a:t>
            </a:r>
          </a:p>
          <a:p>
            <a:r>
              <a:rPr lang="en-IN" b="1" dirty="0"/>
              <a:t>Addiction and dependence:</a:t>
            </a:r>
            <a:endParaRPr lang="en-IN" dirty="0"/>
          </a:p>
          <a:p>
            <a:pPr lvl="0"/>
            <a:r>
              <a:rPr lang="en-IN" dirty="0"/>
              <a:t>Addiction is a psychological attachment to certain effects such as euphoria and a temporary feeling of well-being associated with drugs and alcohol.</a:t>
            </a:r>
          </a:p>
          <a:p>
            <a:pPr lvl="0"/>
            <a:r>
              <a:rPr lang="en-IN" dirty="0" smtClean="0"/>
              <a:t>.</a:t>
            </a:r>
            <a:endParaRPr lang="en-IN" dirty="0"/>
          </a:p>
          <a:p>
            <a:endParaRPr lang="en-IN" dirty="0"/>
          </a:p>
        </p:txBody>
      </p:sp>
    </p:spTree>
    <p:extLst>
      <p:ext uri="{BB962C8B-B14F-4D97-AF65-F5344CB8AC3E}">
        <p14:creationId xmlns:p14="http://schemas.microsoft.com/office/powerpoint/2010/main" val="41961208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0"/>
            <a:r>
              <a:rPr lang="en-IN" dirty="0"/>
              <a:t>With repeated use of drugs the tolerance level of the receptors present in our body increases. Consequently the receptors respond only to higher doses of drugs or alcohol leading to greater intake and </a:t>
            </a:r>
            <a:r>
              <a:rPr lang="en-IN" b="1" dirty="0"/>
              <a:t>addiction.</a:t>
            </a:r>
            <a:endParaRPr lang="en-IN" dirty="0"/>
          </a:p>
          <a:p>
            <a:pPr lvl="0"/>
            <a:r>
              <a:rPr lang="en-IN" dirty="0"/>
              <a:t>Use of drugs even once, can be a fore-runner to addiction.</a:t>
            </a:r>
          </a:p>
          <a:p>
            <a:pPr lvl="0"/>
            <a:r>
              <a:rPr lang="en-IN" dirty="0"/>
              <a:t>Dependence is the tendency of the body to manifest a characteristic and unpleasant </a:t>
            </a:r>
            <a:r>
              <a:rPr lang="en-IN" b="1" dirty="0"/>
              <a:t>withdrawal syndrome</a:t>
            </a:r>
            <a:r>
              <a:rPr lang="en-IN" dirty="0"/>
              <a:t> if regular dose of drugs/alcohol is abruptly discontinued.</a:t>
            </a:r>
          </a:p>
          <a:p>
            <a:pPr lvl="0"/>
            <a:r>
              <a:rPr lang="en-IN" dirty="0"/>
              <a:t>Withdrawal syndrome characterized by anxiety, shakiness, nausea and sweating</a:t>
            </a:r>
          </a:p>
        </p:txBody>
      </p:sp>
    </p:spTree>
    <p:extLst>
      <p:ext uri="{BB962C8B-B14F-4D97-AF65-F5344CB8AC3E}">
        <p14:creationId xmlns:p14="http://schemas.microsoft.com/office/powerpoint/2010/main" val="7902115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Effects of Drug / Alcohol Abuse:</a:t>
            </a:r>
            <a:r>
              <a:rPr lang="en-IN" dirty="0"/>
              <a:t/>
            </a:r>
            <a:br>
              <a:rPr lang="en-IN" dirty="0"/>
            </a:br>
            <a:endParaRPr lang="en-IN" dirty="0"/>
          </a:p>
        </p:txBody>
      </p:sp>
      <p:sp>
        <p:nvSpPr>
          <p:cNvPr id="3" name="Content Placeholder 2"/>
          <p:cNvSpPr>
            <a:spLocks noGrp="1"/>
          </p:cNvSpPr>
          <p:nvPr>
            <p:ph idx="1"/>
          </p:nvPr>
        </p:nvSpPr>
        <p:spPr/>
        <p:txBody>
          <a:bodyPr>
            <a:normAutofit lnSpcReduction="10000"/>
          </a:bodyPr>
          <a:lstStyle/>
          <a:p>
            <a:pPr lvl="0"/>
            <a:r>
              <a:rPr lang="en-IN" dirty="0" smtClean="0"/>
              <a:t>Immediate </a:t>
            </a:r>
            <a:r>
              <a:rPr lang="en-IN" dirty="0"/>
              <a:t>effects are reckless </a:t>
            </a:r>
            <a:r>
              <a:rPr lang="en-IN" dirty="0" err="1"/>
              <a:t>behavior</a:t>
            </a:r>
            <a:r>
              <a:rPr lang="en-IN" dirty="0"/>
              <a:t>, vandalism and violence.</a:t>
            </a:r>
          </a:p>
          <a:p>
            <a:pPr lvl="0"/>
            <a:r>
              <a:rPr lang="en-IN" dirty="0"/>
              <a:t>Excessive doses of drugs may lead to coma and death due to respiratory failure, heart failure or cerebral </a:t>
            </a:r>
            <a:r>
              <a:rPr lang="en-IN" dirty="0" err="1"/>
              <a:t>hemorrhage</a:t>
            </a:r>
            <a:r>
              <a:rPr lang="en-IN" dirty="0"/>
              <a:t>.</a:t>
            </a:r>
          </a:p>
          <a:p>
            <a:pPr lvl="0"/>
            <a:r>
              <a:rPr lang="en-IN" dirty="0"/>
              <a:t>Warning sign of drug and alcohol abuse among youth include:</a:t>
            </a:r>
          </a:p>
          <a:p>
            <a:pPr lvl="1"/>
            <a:r>
              <a:rPr lang="en-IN" dirty="0"/>
              <a:t>Drop in academic performance,</a:t>
            </a:r>
          </a:p>
          <a:p>
            <a:pPr lvl="1"/>
            <a:r>
              <a:rPr lang="en-IN" dirty="0"/>
              <a:t>Unexplained absence from school/college.</a:t>
            </a:r>
          </a:p>
          <a:p>
            <a:pPr lvl="1"/>
            <a:r>
              <a:rPr lang="en-IN" dirty="0"/>
              <a:t>Lack of interest in personal hygiene</a:t>
            </a:r>
          </a:p>
          <a:p>
            <a:endParaRPr lang="en-IN" dirty="0"/>
          </a:p>
          <a:p>
            <a:pPr lvl="1"/>
            <a:r>
              <a:rPr lang="en-IN" dirty="0"/>
              <a:t>Withdrawal, isolation, depression fatigue, aggressive and rebellious </a:t>
            </a:r>
            <a:r>
              <a:rPr lang="en-IN" dirty="0" err="1"/>
              <a:t>behavior</a:t>
            </a:r>
            <a:r>
              <a:rPr lang="en-IN" dirty="0"/>
              <a:t>.</a:t>
            </a:r>
          </a:p>
          <a:p>
            <a:pPr lvl="1"/>
            <a:r>
              <a:rPr lang="en-IN" dirty="0" err="1"/>
              <a:t>Deterioting</a:t>
            </a:r>
            <a:r>
              <a:rPr lang="en-IN" dirty="0"/>
              <a:t> relationship with family and friends.</a:t>
            </a:r>
          </a:p>
          <a:p>
            <a:r>
              <a:rPr lang="en-IN" dirty="0"/>
              <a:t>Loss of interest in hobbies</a:t>
            </a:r>
            <a:endParaRPr lang="en-IN" dirty="0"/>
          </a:p>
        </p:txBody>
      </p:sp>
    </p:spTree>
    <p:extLst>
      <p:ext uri="{BB962C8B-B14F-4D97-AF65-F5344CB8AC3E}">
        <p14:creationId xmlns:p14="http://schemas.microsoft.com/office/powerpoint/2010/main" val="984085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a:p>
          <a:p>
            <a:pPr lvl="1"/>
            <a:r>
              <a:rPr lang="en-IN" dirty="0"/>
              <a:t>Change in eating and sleeping habits.</a:t>
            </a:r>
          </a:p>
          <a:p>
            <a:pPr lvl="1"/>
            <a:r>
              <a:rPr lang="en-IN" dirty="0"/>
              <a:t>Fluctuation in weight and appetite.</a:t>
            </a:r>
          </a:p>
          <a:p>
            <a:pPr lvl="0"/>
            <a:r>
              <a:rPr lang="en-IN" dirty="0"/>
              <a:t>Intravenous drug user more prone to acquire infections like AIDS and hepatitis.</a:t>
            </a:r>
          </a:p>
          <a:p>
            <a:pPr lvl="0"/>
            <a:r>
              <a:rPr lang="en-IN" dirty="0"/>
              <a:t>The chronic use of drugs and alcohol damages nervous system and cause of </a:t>
            </a:r>
            <a:r>
              <a:rPr lang="en-IN" b="1" dirty="0"/>
              <a:t>liver cirrhosis.</a:t>
            </a:r>
            <a:endParaRPr lang="en-IN" dirty="0"/>
          </a:p>
          <a:p>
            <a:pPr lvl="0"/>
            <a:r>
              <a:rPr lang="en-IN" dirty="0"/>
              <a:t>Use of drug and alcohol during pregnancy affect the foetus.</a:t>
            </a:r>
          </a:p>
          <a:p>
            <a:endParaRPr lang="en-IN" dirty="0"/>
          </a:p>
        </p:txBody>
      </p:sp>
    </p:spTree>
    <p:extLst>
      <p:ext uri="{BB962C8B-B14F-4D97-AF65-F5344CB8AC3E}">
        <p14:creationId xmlns:p14="http://schemas.microsoft.com/office/powerpoint/2010/main" val="21656260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Prevention and control:</a:t>
            </a:r>
            <a:r>
              <a:rPr lang="en-IN" dirty="0"/>
              <a:t/>
            </a:r>
            <a:br>
              <a:rPr lang="en-IN" dirty="0"/>
            </a:br>
            <a:endParaRPr lang="en-IN" dirty="0"/>
          </a:p>
        </p:txBody>
      </p:sp>
      <p:sp>
        <p:nvSpPr>
          <p:cNvPr id="3" name="Content Placeholder 2"/>
          <p:cNvSpPr>
            <a:spLocks noGrp="1"/>
          </p:cNvSpPr>
          <p:nvPr>
            <p:ph idx="1"/>
          </p:nvPr>
        </p:nvSpPr>
        <p:spPr/>
        <p:txBody>
          <a:bodyPr/>
          <a:lstStyle/>
          <a:p>
            <a:pPr lvl="0"/>
            <a:r>
              <a:rPr lang="en-IN" dirty="0" smtClean="0"/>
              <a:t>Avoid </a:t>
            </a:r>
            <a:r>
              <a:rPr lang="en-IN" dirty="0"/>
              <a:t>undue peer pressure.</a:t>
            </a:r>
          </a:p>
          <a:p>
            <a:pPr lvl="0"/>
            <a:r>
              <a:rPr lang="en-IN" dirty="0"/>
              <a:t>Education and </a:t>
            </a:r>
            <a:r>
              <a:rPr lang="en-IN" dirty="0" err="1"/>
              <a:t>counseling</a:t>
            </a:r>
            <a:r>
              <a:rPr lang="en-IN" dirty="0"/>
              <a:t>.</a:t>
            </a:r>
          </a:p>
          <a:p>
            <a:pPr lvl="0"/>
            <a:r>
              <a:rPr lang="en-IN" dirty="0"/>
              <a:t>Seeking help from parents and peers.</a:t>
            </a:r>
          </a:p>
          <a:p>
            <a:pPr lvl="0"/>
            <a:r>
              <a:rPr lang="en-IN" dirty="0"/>
              <a:t>Looking for danger signs.</a:t>
            </a:r>
          </a:p>
          <a:p>
            <a:pPr lvl="0"/>
            <a:r>
              <a:rPr lang="en-IN" dirty="0"/>
              <a:t>Seeking professional and medical help.</a:t>
            </a:r>
          </a:p>
          <a:p>
            <a:endParaRPr lang="en-IN" dirty="0"/>
          </a:p>
        </p:txBody>
      </p:sp>
    </p:spTree>
    <p:extLst>
      <p:ext uri="{BB962C8B-B14F-4D97-AF65-F5344CB8AC3E}">
        <p14:creationId xmlns:p14="http://schemas.microsoft.com/office/powerpoint/2010/main" val="1084440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COMMON COLD:</a:t>
            </a:r>
            <a:r>
              <a:rPr lang="en-IN" dirty="0"/>
              <a:t/>
            </a:r>
            <a:br>
              <a:rPr lang="en-IN" dirty="0"/>
            </a:br>
            <a:endParaRPr lang="en-IN" dirty="0"/>
          </a:p>
        </p:txBody>
      </p:sp>
      <p:sp>
        <p:nvSpPr>
          <p:cNvPr id="3" name="Content Placeholder 2"/>
          <p:cNvSpPr>
            <a:spLocks noGrp="1"/>
          </p:cNvSpPr>
          <p:nvPr>
            <p:ph idx="1"/>
          </p:nvPr>
        </p:nvSpPr>
        <p:spPr/>
        <p:txBody>
          <a:bodyPr/>
          <a:lstStyle/>
          <a:p>
            <a:r>
              <a:rPr lang="en-IN" b="1" dirty="0" smtClean="0"/>
              <a:t>Pathogen</a:t>
            </a:r>
            <a:r>
              <a:rPr lang="en-IN" dirty="0"/>
              <a:t>: Rhino viruses.</a:t>
            </a:r>
          </a:p>
          <a:p>
            <a:r>
              <a:rPr lang="en-IN" b="1" dirty="0"/>
              <a:t>Organs affected</a:t>
            </a:r>
            <a:r>
              <a:rPr lang="en-IN" dirty="0"/>
              <a:t>: nose and respiratory passage</a:t>
            </a:r>
          </a:p>
          <a:p>
            <a:r>
              <a:rPr lang="en-IN" b="1" dirty="0"/>
              <a:t>Method of transmission:</a:t>
            </a:r>
            <a:endParaRPr lang="en-IN" dirty="0"/>
          </a:p>
          <a:p>
            <a:pPr lvl="0"/>
            <a:r>
              <a:rPr lang="en-IN" dirty="0"/>
              <a:t>Direct inhalation of droplets from infected person.</a:t>
            </a:r>
          </a:p>
          <a:p>
            <a:pPr lvl="0"/>
            <a:r>
              <a:rPr lang="en-IN" dirty="0"/>
              <a:t>Through contaminated objects like pen, books, cups, computer key board.</a:t>
            </a:r>
          </a:p>
          <a:p>
            <a:r>
              <a:rPr lang="en-IN" b="1" dirty="0"/>
              <a:t>Symptoms:</a:t>
            </a:r>
            <a:endParaRPr lang="en-IN" dirty="0"/>
          </a:p>
          <a:p>
            <a:r>
              <a:rPr lang="en-IN" dirty="0"/>
              <a:t>Nasal congestion and discharge, sore throat, hoarseness, cough</a:t>
            </a:r>
            <a:endParaRPr lang="en-IN" dirty="0"/>
          </a:p>
        </p:txBody>
      </p:sp>
    </p:spTree>
    <p:extLst>
      <p:ext uri="{BB962C8B-B14F-4D97-AF65-F5344CB8AC3E}">
        <p14:creationId xmlns:p14="http://schemas.microsoft.com/office/powerpoint/2010/main" val="3699800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MALARIA:</a:t>
            </a:r>
            <a:r>
              <a:rPr lang="en-IN" dirty="0"/>
              <a:t/>
            </a:r>
            <a:br>
              <a:rPr lang="en-IN" dirty="0"/>
            </a:br>
            <a:endParaRPr lang="en-IN" dirty="0"/>
          </a:p>
        </p:txBody>
      </p:sp>
      <p:sp>
        <p:nvSpPr>
          <p:cNvPr id="3" name="Content Placeholder 2"/>
          <p:cNvSpPr>
            <a:spLocks noGrp="1"/>
          </p:cNvSpPr>
          <p:nvPr>
            <p:ph idx="1"/>
          </p:nvPr>
        </p:nvSpPr>
        <p:spPr/>
        <p:txBody>
          <a:bodyPr/>
          <a:lstStyle/>
          <a:p>
            <a:r>
              <a:rPr lang="en-IN" b="1" dirty="0" smtClean="0"/>
              <a:t>Pathogen</a:t>
            </a:r>
            <a:r>
              <a:rPr lang="en-IN" b="1" dirty="0"/>
              <a:t>:</a:t>
            </a:r>
            <a:r>
              <a:rPr lang="en-IN" dirty="0"/>
              <a:t> </a:t>
            </a:r>
            <a:r>
              <a:rPr lang="en-IN" i="1" dirty="0"/>
              <a:t>Plasmodium. (P. </a:t>
            </a:r>
            <a:r>
              <a:rPr lang="en-IN" i="1" dirty="0" err="1"/>
              <a:t>vivax</a:t>
            </a:r>
            <a:r>
              <a:rPr lang="en-IN" i="1" dirty="0"/>
              <a:t>, P. </a:t>
            </a:r>
            <a:r>
              <a:rPr lang="en-IN" i="1" dirty="0" err="1"/>
              <a:t>malariae</a:t>
            </a:r>
            <a:r>
              <a:rPr lang="en-IN" i="1" dirty="0"/>
              <a:t>, P. </a:t>
            </a:r>
            <a:r>
              <a:rPr lang="en-IN" i="1" dirty="0" err="1"/>
              <a:t>ovale</a:t>
            </a:r>
            <a:r>
              <a:rPr lang="en-IN" i="1" dirty="0"/>
              <a:t>, P. falciparum)</a:t>
            </a:r>
            <a:endParaRPr lang="en-IN" dirty="0"/>
          </a:p>
          <a:p>
            <a:r>
              <a:rPr lang="en-IN" b="1" dirty="0"/>
              <a:t>Malignant malaria</a:t>
            </a:r>
            <a:r>
              <a:rPr lang="en-IN" dirty="0"/>
              <a:t> caused by </a:t>
            </a:r>
            <a:r>
              <a:rPr lang="en-IN" b="1" dirty="0"/>
              <a:t>P. falciparum</a:t>
            </a:r>
            <a:r>
              <a:rPr lang="en-IN" dirty="0"/>
              <a:t> is fatal.</a:t>
            </a:r>
          </a:p>
          <a:p>
            <a:r>
              <a:rPr lang="en-IN" b="1" dirty="0"/>
              <a:t>Organs affected</a:t>
            </a:r>
            <a:r>
              <a:rPr lang="en-IN" dirty="0"/>
              <a:t>: liver, RBC.</a:t>
            </a:r>
          </a:p>
          <a:p>
            <a:r>
              <a:rPr lang="en-IN" b="1" dirty="0"/>
              <a:t>Method of transmission</a:t>
            </a:r>
            <a:r>
              <a:rPr lang="en-IN" dirty="0"/>
              <a:t>: by biting of female anopheles mosquito (vector)</a:t>
            </a:r>
          </a:p>
          <a:p>
            <a:r>
              <a:rPr lang="en-IN" b="1" dirty="0"/>
              <a:t>Symptoms: </a:t>
            </a:r>
            <a:r>
              <a:rPr lang="en-IN" dirty="0"/>
              <a:t>high fever and chill, fever occurs on every alternate day, vomiting.</a:t>
            </a:r>
          </a:p>
          <a:p>
            <a:endParaRPr lang="en-IN" dirty="0"/>
          </a:p>
        </p:txBody>
      </p:sp>
    </p:spTree>
    <p:extLst>
      <p:ext uri="{BB962C8B-B14F-4D97-AF65-F5344CB8AC3E}">
        <p14:creationId xmlns:p14="http://schemas.microsoft.com/office/powerpoint/2010/main" val="2005433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life cycle of malaria parasite:</a:t>
            </a:r>
            <a:r>
              <a:rPr lang="en-IN" dirty="0"/>
              <a:t/>
            </a:r>
            <a:br>
              <a:rPr lang="en-IN" dirty="0"/>
            </a:br>
            <a:endParaRPr lang="en-IN" dirty="0"/>
          </a:p>
        </p:txBody>
      </p:sp>
      <p:sp>
        <p:nvSpPr>
          <p:cNvPr id="3" name="Content Placeholder 2"/>
          <p:cNvSpPr>
            <a:spLocks noGrp="1"/>
          </p:cNvSpPr>
          <p:nvPr>
            <p:ph idx="1"/>
          </p:nvPr>
        </p:nvSpPr>
        <p:spPr/>
        <p:txBody>
          <a:bodyPr/>
          <a:lstStyle/>
          <a:p>
            <a:pPr lvl="0"/>
            <a:r>
              <a:rPr lang="en-IN" dirty="0" smtClean="0"/>
              <a:t>Life </a:t>
            </a:r>
            <a:r>
              <a:rPr lang="en-IN" dirty="0"/>
              <a:t>cycle of plasmodium starts with inoculation of </a:t>
            </a:r>
            <a:r>
              <a:rPr lang="en-IN" b="1" dirty="0" err="1"/>
              <a:t>sporozoites</a:t>
            </a:r>
            <a:r>
              <a:rPr lang="en-IN" b="1" dirty="0"/>
              <a:t> </a:t>
            </a:r>
            <a:r>
              <a:rPr lang="en-IN" dirty="0"/>
              <a:t>(infective stage) through the bite of infected </a:t>
            </a:r>
            <a:r>
              <a:rPr lang="en-IN" dirty="0" err="1"/>
              <a:t>female</a:t>
            </a:r>
            <a:r>
              <a:rPr lang="en-IN" i="1" dirty="0" err="1"/>
              <a:t>Anopheles</a:t>
            </a:r>
            <a:r>
              <a:rPr lang="en-IN" i="1" dirty="0"/>
              <a:t> </a:t>
            </a:r>
            <a:r>
              <a:rPr lang="en-IN" dirty="0"/>
              <a:t>mosquitoes.</a:t>
            </a:r>
          </a:p>
          <a:p>
            <a:pPr lvl="0"/>
            <a:r>
              <a:rPr lang="en-IN" dirty="0"/>
              <a:t>The parasite initially multiplied within the liver cells and then attack the red blood cells (RBCs) resulting in their rupture.</a:t>
            </a:r>
          </a:p>
          <a:p>
            <a:pPr lvl="0"/>
            <a:r>
              <a:rPr lang="en-IN" dirty="0"/>
              <a:t>There is release of a toxic substance called </a:t>
            </a:r>
            <a:r>
              <a:rPr lang="en-IN" b="1" dirty="0" err="1"/>
              <a:t>hemozoin</a:t>
            </a:r>
            <a:r>
              <a:rPr lang="en-IN" dirty="0"/>
              <a:t> from the ruptured RBCs which responsible for the </a:t>
            </a:r>
            <a:r>
              <a:rPr lang="en-IN" b="1" dirty="0"/>
              <a:t>chill and high fever</a:t>
            </a:r>
            <a:r>
              <a:rPr lang="en-IN" dirty="0"/>
              <a:t>.</a:t>
            </a:r>
          </a:p>
          <a:p>
            <a:pPr lvl="0"/>
            <a:r>
              <a:rPr lang="en-IN" dirty="0"/>
              <a:t>From the infected human the parasite enters into the body of Anopheles mosquito during biting and sucking blood.</a:t>
            </a:r>
          </a:p>
          <a:p>
            <a:pPr lvl="0"/>
            <a:r>
              <a:rPr lang="en-IN" dirty="0"/>
              <a:t>Further development takes place in the body of Anopheles mosquitoes.</a:t>
            </a:r>
          </a:p>
          <a:p>
            <a:endParaRPr lang="en-IN" dirty="0"/>
          </a:p>
        </p:txBody>
      </p:sp>
    </p:spTree>
    <p:extLst>
      <p:ext uri="{BB962C8B-B14F-4D97-AF65-F5344CB8AC3E}">
        <p14:creationId xmlns:p14="http://schemas.microsoft.com/office/powerpoint/2010/main" val="2605483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life cycle of malaria parasite:</a:t>
            </a:r>
            <a:endParaRPr lang="en-IN" dirty="0"/>
          </a:p>
        </p:txBody>
      </p:sp>
      <p:sp>
        <p:nvSpPr>
          <p:cNvPr id="3" name="Content Placeholder 2"/>
          <p:cNvSpPr>
            <a:spLocks noGrp="1"/>
          </p:cNvSpPr>
          <p:nvPr>
            <p:ph idx="1"/>
          </p:nvPr>
        </p:nvSpPr>
        <p:spPr/>
        <p:txBody>
          <a:bodyPr/>
          <a:lstStyle/>
          <a:p>
            <a:pPr lvl="0"/>
            <a:r>
              <a:rPr lang="en-IN" dirty="0"/>
              <a:t>The female mosquito takes up </a:t>
            </a:r>
            <a:r>
              <a:rPr lang="en-IN" b="1" dirty="0"/>
              <a:t>gametocytes</a:t>
            </a:r>
            <a:r>
              <a:rPr lang="en-IN" dirty="0"/>
              <a:t> with the blood meal.</a:t>
            </a:r>
          </a:p>
          <a:p>
            <a:pPr lvl="0"/>
            <a:r>
              <a:rPr lang="en-IN" dirty="0"/>
              <a:t>Formation of gametes and fertilization takes place in the intestine of mosquito.</a:t>
            </a:r>
          </a:p>
          <a:p>
            <a:pPr lvl="0"/>
            <a:r>
              <a:rPr lang="en-IN" dirty="0"/>
              <a:t>The zygote develops further and forms thousands of </a:t>
            </a:r>
            <a:r>
              <a:rPr lang="en-IN" dirty="0" err="1"/>
              <a:t>sporozoites</a:t>
            </a:r>
            <a:r>
              <a:rPr lang="en-IN" dirty="0"/>
              <a:t> which migrated into the salivary gland of mosquito.</a:t>
            </a:r>
          </a:p>
          <a:p>
            <a:pPr lvl="0"/>
            <a:r>
              <a:rPr lang="en-IN" dirty="0"/>
              <a:t>When the mosquito bite another human </a:t>
            </a:r>
            <a:r>
              <a:rPr lang="en-IN" dirty="0" err="1"/>
              <a:t>sporozoites</a:t>
            </a:r>
            <a:r>
              <a:rPr lang="en-IN" dirty="0"/>
              <a:t> are injected.</a:t>
            </a:r>
          </a:p>
          <a:p>
            <a:pPr lvl="0"/>
            <a:r>
              <a:rPr lang="en-IN" dirty="0"/>
              <a:t>The malarial parasite requires two hosts – human and Anopheles, to complete their life cycle.</a:t>
            </a:r>
          </a:p>
          <a:p>
            <a:endParaRPr lang="en-IN" dirty="0"/>
          </a:p>
        </p:txBody>
      </p:sp>
    </p:spTree>
    <p:extLst>
      <p:ext uri="{BB962C8B-B14F-4D97-AF65-F5344CB8AC3E}">
        <p14:creationId xmlns:p14="http://schemas.microsoft.com/office/powerpoint/2010/main" val="1076637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AMOEBIASIS </a:t>
            </a:r>
            <a:r>
              <a:rPr lang="en-IN" dirty="0"/>
              <a:t>(Amoebic dysentery)</a:t>
            </a:r>
            <a:br>
              <a:rPr lang="en-IN" dirty="0"/>
            </a:br>
            <a:endParaRPr lang="en-IN" dirty="0"/>
          </a:p>
        </p:txBody>
      </p:sp>
      <p:sp>
        <p:nvSpPr>
          <p:cNvPr id="3" name="Content Placeholder 2"/>
          <p:cNvSpPr>
            <a:spLocks noGrp="1"/>
          </p:cNvSpPr>
          <p:nvPr>
            <p:ph idx="1"/>
          </p:nvPr>
        </p:nvSpPr>
        <p:spPr/>
        <p:txBody>
          <a:bodyPr/>
          <a:lstStyle/>
          <a:p>
            <a:r>
              <a:rPr lang="en-IN" b="1" dirty="0" smtClean="0"/>
              <a:t>Pathogen</a:t>
            </a:r>
            <a:r>
              <a:rPr lang="en-IN" b="1" dirty="0"/>
              <a:t>:</a:t>
            </a:r>
            <a:r>
              <a:rPr lang="en-IN" dirty="0"/>
              <a:t> </a:t>
            </a:r>
            <a:r>
              <a:rPr lang="en-IN" i="1" dirty="0" err="1"/>
              <a:t>Entamoeba</a:t>
            </a:r>
            <a:r>
              <a:rPr lang="en-IN" i="1" dirty="0"/>
              <a:t> </a:t>
            </a:r>
            <a:r>
              <a:rPr lang="en-IN" i="1" dirty="0" err="1"/>
              <a:t>histolytica</a:t>
            </a:r>
            <a:r>
              <a:rPr lang="en-IN" dirty="0"/>
              <a:t> a protozoan parasite.</a:t>
            </a:r>
          </a:p>
          <a:p>
            <a:r>
              <a:rPr lang="en-IN" b="1" dirty="0"/>
              <a:t>Organs affected:</a:t>
            </a:r>
            <a:r>
              <a:rPr lang="en-IN" dirty="0"/>
              <a:t> large intestine of man</a:t>
            </a:r>
          </a:p>
          <a:p>
            <a:r>
              <a:rPr lang="en-IN" b="1" dirty="0"/>
              <a:t>Method of transmission:</a:t>
            </a:r>
            <a:endParaRPr lang="en-IN" dirty="0"/>
          </a:p>
          <a:p>
            <a:pPr lvl="0"/>
            <a:r>
              <a:rPr lang="en-IN" dirty="0"/>
              <a:t>House fly acts as mechanical carrier.</a:t>
            </a:r>
          </a:p>
          <a:p>
            <a:pPr lvl="0"/>
            <a:r>
              <a:rPr lang="en-IN" dirty="0"/>
              <a:t>Contamination water and food with faecal matter.</a:t>
            </a:r>
          </a:p>
          <a:p>
            <a:r>
              <a:rPr lang="en-IN" b="1" dirty="0"/>
              <a:t>Symptoms:</a:t>
            </a:r>
            <a:endParaRPr lang="en-IN" dirty="0"/>
          </a:p>
          <a:p>
            <a:pPr lvl="0"/>
            <a:r>
              <a:rPr lang="en-IN" dirty="0"/>
              <a:t>Constipation, abdominal pain and cramps.</a:t>
            </a:r>
          </a:p>
          <a:p>
            <a:pPr lvl="0"/>
            <a:r>
              <a:rPr lang="en-IN" dirty="0"/>
              <a:t>Stools with excess mucous and blood clots.</a:t>
            </a:r>
          </a:p>
          <a:p>
            <a:endParaRPr lang="en-IN" dirty="0"/>
          </a:p>
        </p:txBody>
      </p:sp>
    </p:spTree>
    <p:extLst>
      <p:ext uri="{BB962C8B-B14F-4D97-AF65-F5344CB8AC3E}">
        <p14:creationId xmlns:p14="http://schemas.microsoft.com/office/powerpoint/2010/main" val="74742804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33</TotalTime>
  <Words>1284</Words>
  <Application>Microsoft Office PowerPoint</Application>
  <PresentationFormat>Widescreen</PresentationFormat>
  <Paragraphs>354</Paragraphs>
  <Slides>48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Trebuchet MS</vt:lpstr>
      <vt:lpstr>Wingdings 3</vt:lpstr>
      <vt:lpstr>Facet</vt:lpstr>
      <vt:lpstr>HUMAN HEALTH AND DISEASE</vt:lpstr>
      <vt:lpstr>PowerPoint Presentation</vt:lpstr>
      <vt:lpstr>TYPHOID: </vt:lpstr>
      <vt:lpstr>PNEUMONIA: </vt:lpstr>
      <vt:lpstr>COMMON COLD: </vt:lpstr>
      <vt:lpstr>MALARIA: </vt:lpstr>
      <vt:lpstr>life cycle of malaria parasite: </vt:lpstr>
      <vt:lpstr>life cycle of malaria parasite:</vt:lpstr>
      <vt:lpstr>AMOEBIASIS (Amoebic dysentery) </vt:lpstr>
      <vt:lpstr>ASCARIASIS: </vt:lpstr>
      <vt:lpstr>FILARIASIS OR ELEPHANTIASIS: </vt:lpstr>
      <vt:lpstr>RING WORMS: </vt:lpstr>
      <vt:lpstr>PREVENTION AND CONTROL OF INFECTIOUS DISEASES: </vt:lpstr>
      <vt:lpstr>For vector borne diseases </vt:lpstr>
      <vt:lpstr>Immunization: </vt:lpstr>
      <vt:lpstr>Innate (non-specific) immunity: </vt:lpstr>
      <vt:lpstr>Physical barriers: </vt:lpstr>
      <vt:lpstr>PowerPoint Presentation</vt:lpstr>
      <vt:lpstr>Acquired (specific) immunity: </vt:lpstr>
      <vt:lpstr>PowerPoint Presentation</vt:lpstr>
      <vt:lpstr>Structure of antibody: </vt:lpstr>
      <vt:lpstr>AMI vs. CMI </vt:lpstr>
      <vt:lpstr>Active immunity: </vt:lpstr>
      <vt:lpstr>Vaccination and Immunization: </vt:lpstr>
      <vt:lpstr>PowerPoint Presentation</vt:lpstr>
      <vt:lpstr>Allergies </vt:lpstr>
      <vt:lpstr>Auto immunity: </vt:lpstr>
      <vt:lpstr>Immune system in our body: </vt:lpstr>
      <vt:lpstr>PowerPoint Presentation</vt:lpstr>
      <vt:lpstr>PowerPoint Presentation</vt:lpstr>
      <vt:lpstr>AIDS: </vt:lpstr>
      <vt:lpstr>Life cycle of HIV: </vt:lpstr>
      <vt:lpstr>PowerPoint Presentation</vt:lpstr>
      <vt:lpstr>PowerPoint Presentation</vt:lpstr>
      <vt:lpstr>Malignant tumors: </vt:lpstr>
      <vt:lpstr>Causes of cancer: </vt:lpstr>
      <vt:lpstr>Biological agents: </vt:lpstr>
      <vt:lpstr>Tretment of cancer: </vt:lpstr>
      <vt:lpstr>DRUGS AND ALCOHOL ABUSE: </vt:lpstr>
      <vt:lpstr>Canabinoids: </vt:lpstr>
      <vt:lpstr>Cocaine: </vt:lpstr>
      <vt:lpstr>Medicinal use of drugs: </vt:lpstr>
      <vt:lpstr>Tobacco: </vt:lpstr>
      <vt:lpstr>Adolescence and Drug/Alcohol Abuse: </vt:lpstr>
      <vt:lpstr>PowerPoint Presentation</vt:lpstr>
      <vt:lpstr>Effects of Drug / Alcohol Abuse: </vt:lpstr>
      <vt:lpstr>PowerPoint Presentation</vt:lpstr>
      <vt:lpstr>Prevention and control: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HEALTH AND DISEASE</dc:title>
  <dc:creator>NITHINA</dc:creator>
  <cp:lastModifiedBy>NITHINA</cp:lastModifiedBy>
  <cp:revision>4</cp:revision>
  <dcterms:created xsi:type="dcterms:W3CDTF">2020-07-11T10:55:02Z</dcterms:created>
  <dcterms:modified xsi:type="dcterms:W3CDTF">2020-07-11T11:28:46Z</dcterms:modified>
</cp:coreProperties>
</file>