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74" r:id="rId2"/>
    <p:sldId id="256" r:id="rId3"/>
    <p:sldId id="257" r:id="rId4"/>
    <p:sldId id="258" r:id="rId5"/>
    <p:sldId id="260" r:id="rId6"/>
    <p:sldId id="259" r:id="rId7"/>
    <p:sldId id="272" r:id="rId8"/>
    <p:sldId id="261" r:id="rId9"/>
    <p:sldId id="262" r:id="rId10"/>
    <p:sldId id="275" r:id="rId11"/>
    <p:sldId id="263" r:id="rId12"/>
    <p:sldId id="264" r:id="rId13"/>
    <p:sldId id="266" r:id="rId14"/>
    <p:sldId id="265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9900"/>
    <a:srgbClr val="006600"/>
    <a:srgbClr val="FFCCFF"/>
    <a:srgbClr val="66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3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4979141-7452-4D22-BA92-BB95A6426F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FC061-430D-4F64-A58D-744DD58FF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CF315-86B3-4B07-9577-BFD7AA688B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ED68A-88CA-431A-8EA7-077C0B93B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56084-A0CD-4CD6-B4A1-9E7EDE3DA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1B7B1-59DD-4D4D-8D34-2A914A458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FFBB7-9020-4F48-A8F5-26D3907BDA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05ED3-5D85-47EE-A5BE-0CBB401CF5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B0824-E5AF-49B4-87B7-5E69A7AC66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A1034-F261-4886-85F4-F3FCB43EE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49D84-EE59-476D-910D-4007311351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6971E-26B9-4470-87B9-EAD4E4AF4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2F75FF-3A30-476F-AD19-54031BD98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WordArt 2"/>
          <p:cNvSpPr>
            <a:spLocks noChangeArrowheads="1" noChangeShapeType="1" noTextEdit="1"/>
          </p:cNvSpPr>
          <p:nvPr/>
        </p:nvSpPr>
        <p:spPr bwMode="auto">
          <a:xfrm>
            <a:off x="1066800" y="2171700"/>
            <a:ext cx="6248400" cy="1562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N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Arithmatic Progression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457200" y="685800"/>
            <a:ext cx="8001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Problem 3.   Find the number of all three digit 		         numbers divisible by 8                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228600" y="1828800"/>
            <a:ext cx="8610600" cy="429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6600"/>
                </a:solidFill>
                <a:latin typeface="Comic Sans MS" pitchFamily="66" charset="0"/>
              </a:rPr>
              <a:t>Solution.  Smallest three digit number divisible by 8 is 104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6600"/>
                </a:solidFill>
                <a:latin typeface="Comic Sans MS" pitchFamily="66" charset="0"/>
              </a:rPr>
              <a:t>                  &amp;     Largest three digit number divisible 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6600"/>
                </a:solidFill>
                <a:latin typeface="Comic Sans MS" pitchFamily="66" charset="0"/>
              </a:rPr>
              <a:t>                     by 8  is 992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6600"/>
                </a:solidFill>
                <a:latin typeface="Comic Sans MS" pitchFamily="66" charset="0"/>
              </a:rPr>
              <a:t>                  Therefore numbers obtained are  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6600"/>
                </a:solidFill>
                <a:latin typeface="Comic Sans MS" pitchFamily="66" charset="0"/>
              </a:rPr>
              <a:t>                   104, 112,120, 128, …………………992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6600"/>
                </a:solidFill>
                <a:latin typeface="Comic Sans MS" pitchFamily="66" charset="0"/>
              </a:rPr>
              <a:t>                  Which are in A.P.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6600"/>
                </a:solidFill>
                <a:latin typeface="Comic Sans MS" pitchFamily="66" charset="0"/>
              </a:rPr>
              <a:t>                  Now solve using A.P. and find how many are                      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6600"/>
                </a:solidFill>
                <a:latin typeface="Comic Sans MS" pitchFamily="66" charset="0"/>
              </a:rPr>
              <a:t>                   they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  <p:bldP spid="2457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514600" y="631825"/>
            <a:ext cx="5253038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>
                <a:solidFill>
                  <a:srgbClr val="006600"/>
                </a:solidFill>
                <a:latin typeface="Comic Sans MS" pitchFamily="66" charset="0"/>
              </a:rPr>
              <a:t>5(n – 1) = 400</a:t>
            </a:r>
          </a:p>
          <a:p>
            <a:pPr>
              <a:lnSpc>
                <a:spcPct val="150000"/>
              </a:lnSpc>
            </a:pPr>
            <a:r>
              <a:rPr lang="en-US" sz="2800">
                <a:solidFill>
                  <a:srgbClr val="006600"/>
                </a:solidFill>
                <a:latin typeface="Comic Sans MS" pitchFamily="66" charset="0"/>
              </a:rPr>
              <a:t>   n – 1  = 400/5</a:t>
            </a:r>
          </a:p>
          <a:p>
            <a:pPr>
              <a:lnSpc>
                <a:spcPct val="150000"/>
              </a:lnSpc>
            </a:pPr>
            <a:r>
              <a:rPr lang="en-US" sz="2800">
                <a:solidFill>
                  <a:srgbClr val="006600"/>
                </a:solidFill>
                <a:latin typeface="Comic Sans MS" pitchFamily="66" charset="0"/>
              </a:rPr>
              <a:t>   n - 1   =  80</a:t>
            </a:r>
          </a:p>
          <a:p>
            <a:pPr>
              <a:lnSpc>
                <a:spcPct val="150000"/>
              </a:lnSpc>
            </a:pPr>
            <a:r>
              <a:rPr lang="en-US" sz="2800">
                <a:solidFill>
                  <a:srgbClr val="006600"/>
                </a:solidFill>
                <a:latin typeface="Comic Sans MS" pitchFamily="66" charset="0"/>
              </a:rPr>
              <a:t>          n = 80 + 1</a:t>
            </a:r>
          </a:p>
          <a:p>
            <a:pPr>
              <a:lnSpc>
                <a:spcPct val="150000"/>
              </a:lnSpc>
            </a:pPr>
            <a:r>
              <a:rPr lang="en-US" sz="2800">
                <a:solidFill>
                  <a:srgbClr val="006600"/>
                </a:solidFill>
                <a:latin typeface="Comic Sans MS" pitchFamily="66" charset="0"/>
              </a:rPr>
              <a:t>          n = 81</a:t>
            </a:r>
          </a:p>
          <a:p>
            <a:pPr>
              <a:lnSpc>
                <a:spcPct val="150000"/>
              </a:lnSpc>
            </a:pPr>
            <a:r>
              <a:rPr lang="en-US" sz="2800">
                <a:solidFill>
                  <a:srgbClr val="006600"/>
                </a:solidFill>
                <a:latin typeface="Comic Sans MS" pitchFamily="66" charset="0"/>
              </a:rPr>
              <a:t>Hence the no. of terms are 81.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838200" y="914400"/>
            <a:ext cx="7391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Comic Sans MS" pitchFamily="66" charset="0"/>
              </a:rPr>
              <a:t>Let us solve some problems based on Arithmatic Progression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33400" y="2362200"/>
            <a:ext cx="739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Comic Sans MS" pitchFamily="66" charset="0"/>
              </a:rPr>
              <a:t>1. Find 50th term of A.P.     5, 10, 15, 20…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33400" y="3276600"/>
            <a:ext cx="73914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Comic Sans MS" pitchFamily="66" charset="0"/>
              </a:rPr>
              <a:t>2. Find first three terms of an A.P. whose  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Comic Sans MS" pitchFamily="66" charset="0"/>
              </a:rPr>
              <a:t>    3</a:t>
            </a:r>
            <a:r>
              <a:rPr lang="en-US" sz="2800" baseline="30000">
                <a:latin typeface="Comic Sans MS" pitchFamily="66" charset="0"/>
              </a:rPr>
              <a:t>rd</a:t>
            </a:r>
            <a:r>
              <a:rPr lang="en-US" sz="2800">
                <a:latin typeface="Comic Sans MS" pitchFamily="66" charset="0"/>
              </a:rPr>
              <a:t> term is 10 and 6</a:t>
            </a:r>
            <a:r>
              <a:rPr lang="en-US" sz="2800" baseline="30000">
                <a:latin typeface="Comic Sans MS" pitchFamily="66" charset="0"/>
              </a:rPr>
              <a:t>th</a:t>
            </a:r>
            <a:r>
              <a:rPr lang="en-US" sz="2800">
                <a:latin typeface="Comic Sans MS" pitchFamily="66" charset="0"/>
              </a:rPr>
              <a:t> term is 19.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85800" y="4648200"/>
            <a:ext cx="73914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Comic Sans MS" pitchFamily="66" charset="0"/>
              </a:rPr>
              <a:t>3. Find number of terms of an A.P. 3, 6, 9, 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Comic Sans MS" pitchFamily="66" charset="0"/>
              </a:rPr>
              <a:t>    ………………..99.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3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3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autoUpdateAnimBg="0"/>
      <p:bldP spid="12292" grpId="0" autoUpdateAnimBg="0"/>
      <p:bldP spid="1229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762000" y="457200"/>
            <a:ext cx="6858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Comic Sans MS" pitchFamily="66" charset="0"/>
              </a:rPr>
              <a:t>Sum of n terms of an Arithmetic Progression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762000" y="2209800"/>
            <a:ext cx="7315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Comic Sans MS" pitchFamily="66" charset="0"/>
              </a:rPr>
              <a:t>Its formula is 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Comic Sans MS" pitchFamily="66" charset="0"/>
              </a:rPr>
              <a:t> </a:t>
            </a:r>
            <a:r>
              <a:rPr lang="en-US" sz="4400">
                <a:latin typeface="Comic Sans MS" pitchFamily="66" charset="0"/>
              </a:rPr>
              <a:t>S</a:t>
            </a:r>
            <a:r>
              <a:rPr lang="en-US" sz="4400" baseline="-30000">
                <a:latin typeface="Comic Sans MS" pitchFamily="66" charset="0"/>
              </a:rPr>
              <a:t>n</a:t>
            </a:r>
            <a:r>
              <a:rPr lang="en-US" sz="4400">
                <a:latin typeface="Comic Sans MS" pitchFamily="66" charset="0"/>
              </a:rPr>
              <a:t> = ½ n [ 2a + (n - 1)d ]</a:t>
            </a:r>
            <a:r>
              <a:rPr lang="en-US">
                <a:latin typeface="Comic Sans MS" pitchFamily="66" charset="0"/>
              </a:rPr>
              <a:t> 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838200" y="4191000"/>
            <a:ext cx="7315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Comic Sans MS" pitchFamily="66" charset="0"/>
              </a:rPr>
              <a:t>It can also be written as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Comic Sans MS" pitchFamily="66" charset="0"/>
              </a:rPr>
              <a:t> </a:t>
            </a:r>
            <a:r>
              <a:rPr lang="en-US" sz="4400">
                <a:latin typeface="Comic Sans MS" pitchFamily="66" charset="0"/>
              </a:rPr>
              <a:t>S</a:t>
            </a:r>
            <a:r>
              <a:rPr lang="en-US" sz="4400" baseline="-30000">
                <a:latin typeface="Comic Sans MS" pitchFamily="66" charset="0"/>
              </a:rPr>
              <a:t>n</a:t>
            </a:r>
            <a:r>
              <a:rPr lang="en-US" sz="4400">
                <a:latin typeface="Comic Sans MS" pitchFamily="66" charset="0"/>
              </a:rPr>
              <a:t> = ½ n [ a + a</a:t>
            </a:r>
            <a:r>
              <a:rPr lang="en-US" sz="4400" baseline="-25000">
                <a:latin typeface="Comic Sans MS" pitchFamily="66" charset="0"/>
              </a:rPr>
              <a:t>n</a:t>
            </a:r>
            <a:r>
              <a:rPr lang="en-US" sz="4400">
                <a:latin typeface="Comic Sans MS" pitchFamily="66" charset="0"/>
              </a:rPr>
              <a:t> ]</a:t>
            </a:r>
            <a:r>
              <a:rPr lang="en-US"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autoUpdateAnimBg="0"/>
      <p:bldP spid="1434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2362200"/>
            <a:ext cx="9144000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800">
                <a:solidFill>
                  <a:srgbClr val="006600"/>
                </a:solidFill>
                <a:latin typeface="Comic Sans MS" pitchFamily="66" charset="0"/>
              </a:rPr>
              <a:t>You may need to be able to prove this formula. It is derived as follows:</a:t>
            </a:r>
          </a:p>
          <a:p>
            <a:pPr eaLnBrk="0" hangingPunct="0"/>
            <a:endParaRPr lang="en-US" sz="2800">
              <a:solidFill>
                <a:srgbClr val="006600"/>
              </a:solidFill>
              <a:latin typeface="Comic Sans MS" pitchFamily="66" charset="0"/>
            </a:endParaRPr>
          </a:p>
          <a:p>
            <a:pPr eaLnBrk="0" hangingPunct="0"/>
            <a:r>
              <a:rPr lang="en-US" sz="2800">
                <a:solidFill>
                  <a:srgbClr val="006600"/>
                </a:solidFill>
                <a:latin typeface="Comic Sans MS" pitchFamily="66" charset="0"/>
              </a:rPr>
              <a:t>The sum to n terms is given by:</a:t>
            </a:r>
            <a:br>
              <a:rPr lang="en-US" sz="2800">
                <a:solidFill>
                  <a:srgbClr val="006600"/>
                </a:solidFill>
                <a:latin typeface="Comic Sans MS" pitchFamily="66" charset="0"/>
              </a:rPr>
            </a:br>
            <a:r>
              <a:rPr lang="en-US" sz="2800">
                <a:solidFill>
                  <a:srgbClr val="006600"/>
                </a:solidFill>
                <a:latin typeface="Comic Sans MS" pitchFamily="66" charset="0"/>
              </a:rPr>
              <a:t>S</a:t>
            </a:r>
            <a:r>
              <a:rPr lang="en-US" sz="2800" baseline="-30000">
                <a:solidFill>
                  <a:srgbClr val="006600"/>
                </a:solidFill>
                <a:latin typeface="Comic Sans MS" pitchFamily="66" charset="0"/>
              </a:rPr>
              <a:t>n</a:t>
            </a:r>
            <a:r>
              <a:rPr lang="en-US" sz="2800">
                <a:solidFill>
                  <a:srgbClr val="006600"/>
                </a:solidFill>
                <a:latin typeface="Comic Sans MS" pitchFamily="66" charset="0"/>
              </a:rPr>
              <a:t> = a + (a + d) + (a + 2d) + … + (a + (n – 1)d)     (1)</a:t>
            </a:r>
          </a:p>
          <a:p>
            <a:pPr eaLnBrk="0" hangingPunct="0"/>
            <a:endParaRPr lang="en-US" sz="2800">
              <a:solidFill>
                <a:srgbClr val="006600"/>
              </a:solidFill>
              <a:latin typeface="Comic Sans MS" pitchFamily="66" charset="0"/>
            </a:endParaRPr>
          </a:p>
          <a:p>
            <a:pPr eaLnBrk="0" hangingPunct="0"/>
            <a:r>
              <a:rPr lang="en-US" sz="2800">
                <a:solidFill>
                  <a:srgbClr val="006600"/>
                </a:solidFill>
                <a:latin typeface="Comic Sans MS" pitchFamily="66" charset="0"/>
              </a:rPr>
              <a:t>If we write this out backwards, we get:</a:t>
            </a:r>
            <a:br>
              <a:rPr lang="en-US" sz="2800">
                <a:solidFill>
                  <a:srgbClr val="006600"/>
                </a:solidFill>
                <a:latin typeface="Comic Sans MS" pitchFamily="66" charset="0"/>
              </a:rPr>
            </a:br>
            <a:r>
              <a:rPr lang="en-US" sz="2800">
                <a:solidFill>
                  <a:srgbClr val="006600"/>
                </a:solidFill>
                <a:latin typeface="Comic Sans MS" pitchFamily="66" charset="0"/>
              </a:rPr>
              <a:t>S</a:t>
            </a:r>
            <a:r>
              <a:rPr lang="en-US" sz="2800" baseline="-30000">
                <a:solidFill>
                  <a:srgbClr val="006600"/>
                </a:solidFill>
                <a:latin typeface="Comic Sans MS" pitchFamily="66" charset="0"/>
              </a:rPr>
              <a:t>n</a:t>
            </a:r>
            <a:r>
              <a:rPr lang="en-US" sz="2800">
                <a:solidFill>
                  <a:srgbClr val="006600"/>
                </a:solidFill>
                <a:latin typeface="Comic Sans MS" pitchFamily="66" charset="0"/>
              </a:rPr>
              <a:t> = (a + (n – 1)d) + (a + (n – 2)d) + … + a            (2)</a:t>
            </a:r>
          </a:p>
          <a:p>
            <a:pPr eaLnBrk="0" hangingPunct="0"/>
            <a:endParaRPr lang="en-US" sz="2800">
              <a:solidFill>
                <a:srgbClr val="006600"/>
              </a:solidFill>
              <a:latin typeface="Comic Sans MS" pitchFamily="66" charset="0"/>
            </a:endParaRPr>
          </a:p>
          <a:p>
            <a:pPr eaLnBrk="0" hangingPunct="0"/>
            <a:endParaRPr lang="en-US" sz="2800">
              <a:solidFill>
                <a:srgbClr val="006600"/>
              </a:solidFill>
              <a:latin typeface="Comic Sans MS" pitchFamily="66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0" y="762000"/>
            <a:ext cx="8458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Comic Sans MS" pitchFamily="66" charset="0"/>
              </a:rPr>
              <a:t>The sum to n terms of an arithmetic progression</a:t>
            </a:r>
          </a:p>
          <a:p>
            <a:pPr lvl="4" eaLnBrk="0" hangingPunct="0"/>
            <a:r>
              <a:rPr lang="en-US" sz="2800">
                <a:solidFill>
                  <a:srgbClr val="FF0000"/>
                </a:solidFill>
                <a:latin typeface="Comic Sans MS" pitchFamily="66" charset="0"/>
              </a:rPr>
              <a:t>      </a:t>
            </a:r>
            <a:r>
              <a:rPr lang="en-US" sz="3200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en-US" sz="3200" baseline="-30000">
                <a:solidFill>
                  <a:srgbClr val="FF0000"/>
                </a:solidFill>
                <a:latin typeface="Comic Sans MS" pitchFamily="66" charset="0"/>
              </a:rPr>
              <a:t>n</a:t>
            </a:r>
            <a:r>
              <a:rPr lang="en-US" sz="3200">
                <a:solidFill>
                  <a:srgbClr val="FF0000"/>
                </a:solidFill>
                <a:latin typeface="Comic Sans MS" pitchFamily="66" charset="0"/>
              </a:rPr>
              <a:t> = ½ n [ 2a + (n - 1)d ]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3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09600" y="1066800"/>
            <a:ext cx="7848600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006600"/>
                </a:solidFill>
                <a:latin typeface="Comic Sans MS" pitchFamily="66" charset="0"/>
              </a:rPr>
              <a:t>Now let’s add (1) and (2):</a:t>
            </a:r>
            <a:br>
              <a:rPr lang="en-US" sz="2800">
                <a:solidFill>
                  <a:srgbClr val="006600"/>
                </a:solidFill>
                <a:latin typeface="Comic Sans MS" pitchFamily="66" charset="0"/>
              </a:rPr>
            </a:br>
            <a:endParaRPr lang="en-US" sz="2800">
              <a:solidFill>
                <a:srgbClr val="006600"/>
              </a:solidFill>
              <a:latin typeface="Comic Sans MS" pitchFamily="66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006600"/>
                </a:solidFill>
                <a:latin typeface="Comic Sans MS" pitchFamily="66" charset="0"/>
              </a:rPr>
              <a:t>2S</a:t>
            </a:r>
            <a:r>
              <a:rPr lang="en-US" sz="2800" baseline="-30000">
                <a:solidFill>
                  <a:srgbClr val="006600"/>
                </a:solidFill>
                <a:latin typeface="Comic Sans MS" pitchFamily="66" charset="0"/>
              </a:rPr>
              <a:t>n</a:t>
            </a:r>
            <a:r>
              <a:rPr lang="en-US" sz="2800">
                <a:solidFill>
                  <a:srgbClr val="006600"/>
                </a:solidFill>
                <a:latin typeface="Comic Sans MS" pitchFamily="66" charset="0"/>
              </a:rPr>
              <a:t> = [2a + (n – 1)d] + [2a + (n – 1)d] + …			……….. + [2a + (n – 1)d]</a:t>
            </a:r>
            <a:br>
              <a:rPr lang="en-US" sz="2800">
                <a:solidFill>
                  <a:srgbClr val="006600"/>
                </a:solidFill>
                <a:latin typeface="Comic Sans MS" pitchFamily="66" charset="0"/>
              </a:rPr>
            </a:br>
            <a:endParaRPr lang="en-US" sz="2800">
              <a:solidFill>
                <a:srgbClr val="006600"/>
              </a:solidFill>
              <a:latin typeface="Comic Sans MS" pitchFamily="66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006600"/>
                </a:solidFill>
                <a:latin typeface="Comic Sans MS" pitchFamily="66" charset="0"/>
              </a:rPr>
              <a:t>So S</a:t>
            </a:r>
            <a:r>
              <a:rPr lang="en-US" sz="2800" baseline="-30000">
                <a:solidFill>
                  <a:srgbClr val="006600"/>
                </a:solidFill>
                <a:latin typeface="Comic Sans MS" pitchFamily="66" charset="0"/>
              </a:rPr>
              <a:t>n</a:t>
            </a:r>
            <a:r>
              <a:rPr lang="en-US" sz="2800">
                <a:solidFill>
                  <a:srgbClr val="006600"/>
                </a:solidFill>
                <a:latin typeface="Comic Sans MS" pitchFamily="66" charset="0"/>
              </a:rPr>
              <a:t> = ½ n [2a + (n – 1)d]</a:t>
            </a:r>
          </a:p>
          <a:p>
            <a:pPr eaLnBrk="0" hangingPunct="0">
              <a:spcBef>
                <a:spcPct val="50000"/>
              </a:spcBef>
            </a:pPr>
            <a:endParaRPr lang="en-US" sz="2800">
              <a:solidFill>
                <a:srgbClr val="0066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81000" y="342900"/>
            <a:ext cx="75438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Problem 1. Find the sum of 30 terms of  given A.P.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                   12 + 20 + 28 + 36………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33400" y="1509713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Solution : Given A.P. is 12 , 20, 28 , 36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447800" y="2057400"/>
            <a:ext cx="75438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Its first term is  a = 12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Common difference is d = 20 – 12 = 8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381000" y="3048000"/>
            <a:ext cx="8305800" cy="380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The sum to n terms of an arithmetic progression</a:t>
            </a:r>
          </a:p>
          <a:p>
            <a:pPr lvl="4" eaLnBrk="0" hangingPunct="0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S</a:t>
            </a:r>
            <a:r>
              <a:rPr lang="en-US" baseline="-30000">
                <a:solidFill>
                  <a:schemeClr val="accent2"/>
                </a:solidFill>
                <a:latin typeface="Comic Sans MS" pitchFamily="66" charset="0"/>
              </a:rPr>
              <a:t>n</a:t>
            </a:r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 = ½ n [ 2a + (n - 1)d ]</a:t>
            </a:r>
          </a:p>
          <a:p>
            <a:pPr lvl="4" eaLnBrk="0" hangingPunct="0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    = ½ x 30 [ 2x 12 + (30-1)x  8]</a:t>
            </a:r>
          </a:p>
          <a:p>
            <a:pPr lvl="4" eaLnBrk="0" hangingPunct="0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    = 15 [ 24 + 29 x8]</a:t>
            </a:r>
          </a:p>
          <a:p>
            <a:pPr lvl="4" eaLnBrk="0" hangingPunct="0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    = 15[24 + 232]</a:t>
            </a:r>
          </a:p>
          <a:p>
            <a:pPr lvl="4" eaLnBrk="0" hangingPunct="0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    = 15 x 246</a:t>
            </a:r>
          </a:p>
          <a:p>
            <a:pPr lvl="4" eaLnBrk="0" hangingPunct="0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    = 3690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3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3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utoUpdateAnimBg="0"/>
      <p:bldP spid="16388" grpId="0" autoUpdateAnimBg="0"/>
      <p:bldP spid="16389" grpId="0" autoUpdateAnimBg="0"/>
      <p:bldP spid="1639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81000" y="342900"/>
            <a:ext cx="75438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Problem 2. Find the sum given A.P.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                   2 + 4 + 6 + 8 + ……………… + 200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33400" y="1509713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Solution : Given A.P. is 2 , 4, 6 , 8 …………….200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447800" y="2057400"/>
            <a:ext cx="75438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Its first term is  a = 2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Common difference is d = 4 – 2 = 2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381000" y="30480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371600" y="3124200"/>
            <a:ext cx="6477000" cy="280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6600"/>
                </a:solidFill>
                <a:latin typeface="Comic Sans MS" pitchFamily="66" charset="0"/>
              </a:rPr>
              <a:t> nth term  is    </a:t>
            </a:r>
            <a:r>
              <a:rPr lang="en-US" sz="2800">
                <a:solidFill>
                  <a:srgbClr val="006600"/>
                </a:solidFill>
                <a:latin typeface="Comic Sans MS" pitchFamily="66" charset="0"/>
              </a:rPr>
              <a:t>a</a:t>
            </a:r>
            <a:r>
              <a:rPr lang="en-US" sz="2800" baseline="-25000">
                <a:solidFill>
                  <a:srgbClr val="006600"/>
                </a:solidFill>
                <a:latin typeface="Comic Sans MS" pitchFamily="66" charset="0"/>
              </a:rPr>
              <a:t>n</a:t>
            </a:r>
            <a:r>
              <a:rPr lang="en-US" sz="2800">
                <a:solidFill>
                  <a:srgbClr val="006600"/>
                </a:solidFill>
                <a:latin typeface="Comic Sans MS" pitchFamily="66" charset="0"/>
              </a:rPr>
              <a:t> = a + (n-1)d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6600"/>
                </a:solidFill>
                <a:latin typeface="Comic Sans MS" pitchFamily="66" charset="0"/>
              </a:rPr>
              <a:t>                      200 = 2 + (</a:t>
            </a:r>
            <a:r>
              <a:rPr lang="en-US" sz="2800">
                <a:solidFill>
                  <a:srgbClr val="006600"/>
                </a:solidFill>
                <a:latin typeface="Comic Sans MS" pitchFamily="66" charset="0"/>
              </a:rPr>
              <a:t>n</a:t>
            </a:r>
            <a:r>
              <a:rPr lang="en-US">
                <a:solidFill>
                  <a:srgbClr val="006600"/>
                </a:solidFill>
                <a:latin typeface="Comic Sans MS" pitchFamily="66" charset="0"/>
              </a:rPr>
              <a:t>-1)2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6600"/>
                </a:solidFill>
                <a:latin typeface="Comic Sans MS" pitchFamily="66" charset="0"/>
              </a:rPr>
              <a:t>               200 - 2 = 2(n – 1)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6600"/>
                </a:solidFill>
                <a:latin typeface="Comic Sans MS" pitchFamily="66" charset="0"/>
              </a:rPr>
              <a:t>	            198 = 2(n – 1)    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6600"/>
                </a:solidFill>
                <a:latin typeface="Comic Sans MS" pitchFamily="66" charset="0"/>
              </a:rPr>
              <a:t>  		2(n – 1) = 198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3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autoUpdateAnimBg="0"/>
      <p:bldP spid="17412" grpId="0" autoUpdateAnimBg="0"/>
      <p:bldP spid="17413" grpId="0" autoUpdateAnimBg="0"/>
      <p:bldP spid="17415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457200" y="3052763"/>
            <a:ext cx="830580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6600"/>
                </a:solidFill>
                <a:latin typeface="Comic Sans MS" pitchFamily="66" charset="0"/>
              </a:rPr>
              <a:t>The sum to n terms of an arithmetic progression</a:t>
            </a:r>
          </a:p>
          <a:p>
            <a:pPr lvl="4" eaLnBrk="0" hangingPunct="0">
              <a:spcBef>
                <a:spcPct val="50000"/>
              </a:spcBef>
            </a:pPr>
            <a:r>
              <a:rPr lang="en-US">
                <a:solidFill>
                  <a:srgbClr val="006600"/>
                </a:solidFill>
                <a:latin typeface="Comic Sans MS" pitchFamily="66" charset="0"/>
              </a:rPr>
              <a:t>S</a:t>
            </a:r>
            <a:r>
              <a:rPr lang="en-US" baseline="-30000">
                <a:solidFill>
                  <a:srgbClr val="006600"/>
                </a:solidFill>
                <a:latin typeface="Comic Sans MS" pitchFamily="66" charset="0"/>
              </a:rPr>
              <a:t>n</a:t>
            </a:r>
            <a:r>
              <a:rPr lang="en-US">
                <a:solidFill>
                  <a:srgbClr val="006600"/>
                </a:solidFill>
                <a:latin typeface="Comic Sans MS" pitchFamily="66" charset="0"/>
              </a:rPr>
              <a:t> = ½ n [ 2a + (n - 1)d ]</a:t>
            </a:r>
          </a:p>
          <a:p>
            <a:pPr lvl="4" eaLnBrk="0" hangingPunct="0">
              <a:spcBef>
                <a:spcPct val="50000"/>
              </a:spcBef>
            </a:pPr>
            <a:r>
              <a:rPr lang="en-US">
                <a:solidFill>
                  <a:srgbClr val="006600"/>
                </a:solidFill>
                <a:latin typeface="Comic Sans MS" pitchFamily="66" charset="0"/>
              </a:rPr>
              <a:t>S</a:t>
            </a:r>
            <a:r>
              <a:rPr lang="en-US" sz="2000" baseline="-30000">
                <a:solidFill>
                  <a:srgbClr val="006600"/>
                </a:solidFill>
                <a:latin typeface="Comic Sans MS" pitchFamily="66" charset="0"/>
              </a:rPr>
              <a:t>100</a:t>
            </a:r>
            <a:r>
              <a:rPr lang="en-US">
                <a:solidFill>
                  <a:srgbClr val="006600"/>
                </a:solidFill>
                <a:latin typeface="Comic Sans MS" pitchFamily="66" charset="0"/>
              </a:rPr>
              <a:t> = ½ x 100 [ 2x 2 + (100-1)x  2]</a:t>
            </a:r>
          </a:p>
          <a:p>
            <a:pPr lvl="4" eaLnBrk="0" hangingPunct="0">
              <a:spcBef>
                <a:spcPct val="50000"/>
              </a:spcBef>
            </a:pPr>
            <a:r>
              <a:rPr lang="en-US">
                <a:solidFill>
                  <a:srgbClr val="006600"/>
                </a:solidFill>
                <a:latin typeface="Comic Sans MS" pitchFamily="66" charset="0"/>
              </a:rPr>
              <a:t>      = 50 [ 4 + 198]</a:t>
            </a:r>
          </a:p>
          <a:p>
            <a:pPr lvl="4" eaLnBrk="0" hangingPunct="0">
              <a:spcBef>
                <a:spcPct val="50000"/>
              </a:spcBef>
            </a:pPr>
            <a:r>
              <a:rPr lang="en-US">
                <a:solidFill>
                  <a:srgbClr val="006600"/>
                </a:solidFill>
                <a:latin typeface="Comic Sans MS" pitchFamily="66" charset="0"/>
              </a:rPr>
              <a:t>      = 50[202]</a:t>
            </a:r>
          </a:p>
          <a:p>
            <a:pPr lvl="4" eaLnBrk="0" hangingPunct="0">
              <a:spcBef>
                <a:spcPct val="50000"/>
              </a:spcBef>
            </a:pPr>
            <a:r>
              <a:rPr lang="en-US">
                <a:solidFill>
                  <a:srgbClr val="006600"/>
                </a:solidFill>
                <a:latin typeface="Comic Sans MS" pitchFamily="66" charset="0"/>
              </a:rPr>
              <a:t>      = 10100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819400" y="457200"/>
            <a:ext cx="2049463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6600"/>
                </a:solidFill>
                <a:latin typeface="Comic Sans MS" pitchFamily="66" charset="0"/>
              </a:rPr>
              <a:t>2(n – 1) = 198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6600"/>
                </a:solidFill>
                <a:latin typeface="Comic Sans MS" pitchFamily="66" charset="0"/>
              </a:rPr>
              <a:t>n – 1 = 198/2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6600"/>
                </a:solidFill>
                <a:latin typeface="Comic Sans MS" pitchFamily="66" charset="0"/>
              </a:rPr>
              <a:t>n – 1 = 99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6600"/>
                </a:solidFill>
                <a:latin typeface="Comic Sans MS" pitchFamily="66" charset="0"/>
              </a:rPr>
              <a:t>n = 99 + 1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6600"/>
                </a:solidFill>
                <a:latin typeface="Comic Sans MS" pitchFamily="66" charset="0"/>
              </a:rPr>
              <a:t>n = 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3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5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838200" y="914400"/>
            <a:ext cx="7391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Comic Sans MS" pitchFamily="66" charset="0"/>
              </a:rPr>
              <a:t>Let us solve some problems based on sum of terms of  Arithmatic Progression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533400" y="2362200"/>
            <a:ext cx="777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Comic Sans MS" pitchFamily="66" charset="0"/>
              </a:rPr>
              <a:t>1. Find sum of 40 term of A.P.  5, 10, 15, 20…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33400" y="3657600"/>
            <a:ext cx="7391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Comic Sans MS" pitchFamily="66" charset="0"/>
              </a:rPr>
              <a:t>3. Find the sum of series  10 + 20 + 30 +…	…………+ 1000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571500" y="30480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Comic Sans MS" pitchFamily="66" charset="0"/>
              </a:rPr>
              <a:t>2. Find sum of 100 term of A.P.  -70, -67, -64…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533400" y="4648200"/>
            <a:ext cx="7391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Comic Sans MS" pitchFamily="66" charset="0"/>
              </a:rPr>
              <a:t>4. Find the sum of series  -5 + (-15)+(-25+…	…………+ (-525)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3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59" grpId="0" autoUpdateAnimBg="0"/>
      <p:bldP spid="19460" grpId="0" autoUpdateAnimBg="0"/>
      <p:bldP spid="19462" grpId="0" autoUpdateAnimBg="0"/>
      <p:bldP spid="1946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209800"/>
            <a:ext cx="7010400" cy="2247900"/>
          </a:xfrm>
          <a:solidFill>
            <a:srgbClr val="66FF66"/>
          </a:solidFill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An Arithmatic Progression is a list of numbers in which each term is obtained by adding a fixed number to the preceding term except first term.</a:t>
            </a: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1066800" y="723900"/>
            <a:ext cx="6248400" cy="952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N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Arithmatic Progression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9600" y="4724400"/>
            <a:ext cx="7010400" cy="17526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3200">
                <a:solidFill>
                  <a:schemeClr val="bg1"/>
                </a:solidFill>
              </a:rPr>
              <a:t>For example : 5, 10, 15, 20, 25…..</a:t>
            </a:r>
          </a:p>
          <a:p>
            <a:pPr algn="ctr">
              <a:spcBef>
                <a:spcPct val="20000"/>
              </a:spcBef>
            </a:pPr>
            <a:r>
              <a:rPr lang="en-US" sz="3200">
                <a:solidFill>
                  <a:schemeClr val="bg1"/>
                </a:solidFill>
              </a:rPr>
              <a:t>In this each term is obtained by adding 5 to the preceding term except first term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3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300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300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  <p:bldP spid="2052" grpId="0" animBg="1"/>
      <p:bldP spid="2054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04800" y="609600"/>
            <a:ext cx="8534400" cy="1160463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The general form of an Arithmatic Progression is</a:t>
            </a:r>
            <a:r>
              <a:rPr lang="en-US" b="1">
                <a:solidFill>
                  <a:schemeClr val="bg1"/>
                </a:solidFill>
              </a:rPr>
              <a:t>  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a , a +d , a + 2d , a + 3d ………………, a + (n-1)d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57200" y="2420938"/>
            <a:ext cx="5638800" cy="116046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Where  ‘a’  is first term  and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 ‘d’ is called common difference.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57200" y="4267200"/>
            <a:ext cx="6019800" cy="1160463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nth Term of  an A.P. is denoted by A</a:t>
            </a:r>
            <a:r>
              <a:rPr lang="en-US" sz="2800" b="1" baseline="-25000">
                <a:solidFill>
                  <a:schemeClr val="bg1"/>
                </a:solidFill>
              </a:rPr>
              <a:t>n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 A</a:t>
            </a:r>
            <a:r>
              <a:rPr lang="en-US" sz="2800" b="1" baseline="-25000">
                <a:solidFill>
                  <a:schemeClr val="bg1"/>
                </a:solidFill>
              </a:rPr>
              <a:t>n</a:t>
            </a:r>
            <a:r>
              <a:rPr lang="en-US" sz="2800" b="1">
                <a:solidFill>
                  <a:schemeClr val="bg1"/>
                </a:solidFill>
              </a:rPr>
              <a:t> = a + (n-1)d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 autoUpdateAnimBg="0"/>
      <p:bldP spid="5123" grpId="0" animBg="1" autoUpdateAnimBg="0"/>
      <p:bldP spid="5124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85800" y="2362200"/>
            <a:ext cx="647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9900"/>
                </a:solidFill>
              </a:rPr>
              <a:t>The first term = a</a:t>
            </a:r>
            <a:r>
              <a:rPr lang="en-US" sz="2800" b="1" baseline="-25000">
                <a:solidFill>
                  <a:srgbClr val="009900"/>
                </a:solidFill>
              </a:rPr>
              <a:t>1</a:t>
            </a:r>
            <a:r>
              <a:rPr lang="en-US" sz="2800" b="1">
                <a:solidFill>
                  <a:srgbClr val="009900"/>
                </a:solidFill>
              </a:rPr>
              <a:t> =a +0 d = a + (1-1)d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533400" y="1219200"/>
            <a:ext cx="8001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Let us consider an A.P. with  first term ‘a’ and common difference ‘d’ ,then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333500" y="304800"/>
            <a:ext cx="69723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9900"/>
                </a:solidFill>
                <a:latin typeface="Comic Sans MS" pitchFamily="66" charset="0"/>
              </a:rPr>
              <a:t>To find the nth Term of an A.P.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762000" y="2909888"/>
            <a:ext cx="7162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9900"/>
                </a:solidFill>
              </a:rPr>
              <a:t>The second term = a</a:t>
            </a:r>
            <a:r>
              <a:rPr lang="en-US" sz="2800" b="1" baseline="-25000">
                <a:solidFill>
                  <a:srgbClr val="009900"/>
                </a:solidFill>
              </a:rPr>
              <a:t>2</a:t>
            </a:r>
            <a:r>
              <a:rPr lang="en-US" sz="2800" b="1">
                <a:solidFill>
                  <a:srgbClr val="009900"/>
                </a:solidFill>
              </a:rPr>
              <a:t> = a + d = a + (2-1)d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781050" y="3429000"/>
            <a:ext cx="647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9900"/>
                </a:solidFill>
              </a:rPr>
              <a:t>The third term = a</a:t>
            </a:r>
            <a:r>
              <a:rPr lang="en-US" sz="2800" b="1" baseline="-25000">
                <a:solidFill>
                  <a:srgbClr val="009900"/>
                </a:solidFill>
              </a:rPr>
              <a:t>3</a:t>
            </a:r>
            <a:r>
              <a:rPr lang="en-US" sz="2800" b="1">
                <a:solidFill>
                  <a:srgbClr val="009900"/>
                </a:solidFill>
              </a:rPr>
              <a:t> = a + 2d = a + (3-1)d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762000" y="3976688"/>
            <a:ext cx="7010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9900"/>
                </a:solidFill>
              </a:rPr>
              <a:t>The fourth term = a</a:t>
            </a:r>
            <a:r>
              <a:rPr lang="en-US" sz="2800" b="1" baseline="-25000">
                <a:solidFill>
                  <a:srgbClr val="009900"/>
                </a:solidFill>
              </a:rPr>
              <a:t>4</a:t>
            </a:r>
            <a:r>
              <a:rPr lang="en-US" sz="2800" b="1">
                <a:solidFill>
                  <a:srgbClr val="009900"/>
                </a:solidFill>
              </a:rPr>
              <a:t> =a + 3d =  a + (4-1)d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914400" y="4598988"/>
            <a:ext cx="6477000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800" b="1">
                <a:solidFill>
                  <a:srgbClr val="009900"/>
                </a:solidFill>
              </a:rPr>
              <a:t>-------------------------------------------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800" b="1">
                <a:solidFill>
                  <a:srgbClr val="009900"/>
                </a:solidFill>
              </a:rPr>
              <a:t>-------------------------------------------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609600" y="5486400"/>
            <a:ext cx="647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The nth term = a</a:t>
            </a:r>
            <a:r>
              <a:rPr lang="en-US" sz="2800" b="1" baseline="-25000">
                <a:solidFill>
                  <a:srgbClr val="FF0000"/>
                </a:solidFill>
              </a:rPr>
              <a:t>n</a:t>
            </a:r>
            <a:r>
              <a:rPr lang="en-US" sz="2800" b="1">
                <a:solidFill>
                  <a:srgbClr val="FF0000"/>
                </a:solidFill>
              </a:rPr>
              <a:t> = a + (n-1)d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3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autoUpdateAnimBg="0"/>
      <p:bldP spid="6148" grpId="0" autoUpdateAnimBg="0"/>
      <p:bldP spid="6149" grpId="0" autoUpdateAnimBg="0"/>
      <p:bldP spid="6150" grpId="0" autoUpdateAnimBg="0"/>
      <p:bldP spid="6151" grpId="0" autoUpdateAnimBg="0"/>
      <p:bldP spid="6152" grpId="0" autoUpdateAnimBg="0"/>
      <p:bldP spid="615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571500" y="40005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accent2"/>
                </a:solidFill>
                <a:latin typeface="Comic Sans MS" pitchFamily="66" charset="0"/>
              </a:rPr>
              <a:t>To check that a given term is in A.P. or  not.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562100" y="1409700"/>
            <a:ext cx="617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95300" indent="-495300">
              <a:spcBef>
                <a:spcPct val="50000"/>
              </a:spcBef>
              <a:buFontTx/>
              <a:buAutoNum type="romanLcParenBoth"/>
            </a:pPr>
            <a:r>
              <a:rPr lang="en-US" sz="2800">
                <a:solidFill>
                  <a:srgbClr val="FF0000"/>
                </a:solidFill>
                <a:latin typeface="Comic Sans MS" pitchFamily="66" charset="0"/>
              </a:rPr>
              <a:t>2, 6, 10, 14….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57200" y="2095500"/>
            <a:ext cx="6172200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95300" indent="-495300">
              <a:spcBef>
                <a:spcPct val="50000"/>
              </a:spcBef>
              <a:buFontTx/>
              <a:buAutoNum type="romanLcParenBoth"/>
            </a:pPr>
            <a:r>
              <a:rPr lang="en-US" sz="2800">
                <a:solidFill>
                  <a:srgbClr val="009900"/>
                </a:solidFill>
                <a:latin typeface="Comic Sans MS" pitchFamily="66" charset="0"/>
              </a:rPr>
              <a:t>Here  first term a = 2, </a:t>
            </a:r>
          </a:p>
          <a:p>
            <a:pPr marL="495300" indent="-495300">
              <a:spcBef>
                <a:spcPct val="50000"/>
              </a:spcBef>
            </a:pPr>
            <a:r>
              <a:rPr lang="en-US" sz="2800">
                <a:solidFill>
                  <a:srgbClr val="009900"/>
                </a:solidFill>
                <a:latin typeface="Comic Sans MS" pitchFamily="66" charset="0"/>
              </a:rPr>
              <a:t>find differences in the next terms</a:t>
            </a:r>
          </a:p>
          <a:p>
            <a:pPr marL="495300" indent="-495300">
              <a:spcBef>
                <a:spcPct val="50000"/>
              </a:spcBef>
            </a:pPr>
            <a:r>
              <a:rPr lang="en-US" sz="2800">
                <a:solidFill>
                  <a:srgbClr val="009900"/>
                </a:solidFill>
                <a:latin typeface="Comic Sans MS" pitchFamily="66" charset="0"/>
              </a:rPr>
              <a:t>  a</a:t>
            </a:r>
            <a:r>
              <a:rPr lang="en-US" sz="2800" baseline="-25000">
                <a:solidFill>
                  <a:srgbClr val="009900"/>
                </a:solidFill>
                <a:latin typeface="Comic Sans MS" pitchFamily="66" charset="0"/>
              </a:rPr>
              <a:t>2</a:t>
            </a:r>
            <a:r>
              <a:rPr lang="en-US" sz="2800">
                <a:solidFill>
                  <a:srgbClr val="009900"/>
                </a:solidFill>
                <a:latin typeface="Comic Sans MS" pitchFamily="66" charset="0"/>
              </a:rPr>
              <a:t>-a</a:t>
            </a:r>
            <a:r>
              <a:rPr lang="en-US" sz="2800" baseline="-25000">
                <a:solidFill>
                  <a:srgbClr val="009900"/>
                </a:solidFill>
                <a:latin typeface="Comic Sans MS" pitchFamily="66" charset="0"/>
              </a:rPr>
              <a:t>1</a:t>
            </a:r>
            <a:r>
              <a:rPr lang="en-US" sz="2800">
                <a:solidFill>
                  <a:srgbClr val="009900"/>
                </a:solidFill>
                <a:latin typeface="Comic Sans MS" pitchFamily="66" charset="0"/>
              </a:rPr>
              <a:t> = 6 – 2 = 4</a:t>
            </a:r>
          </a:p>
          <a:p>
            <a:pPr marL="495300" indent="-495300">
              <a:spcBef>
                <a:spcPct val="50000"/>
              </a:spcBef>
            </a:pPr>
            <a:r>
              <a:rPr lang="en-US" sz="2800">
                <a:solidFill>
                  <a:srgbClr val="009900"/>
                </a:solidFill>
                <a:latin typeface="Comic Sans MS" pitchFamily="66" charset="0"/>
              </a:rPr>
              <a:t> a</a:t>
            </a:r>
            <a:r>
              <a:rPr lang="en-US" sz="2800" baseline="-25000">
                <a:solidFill>
                  <a:srgbClr val="009900"/>
                </a:solidFill>
                <a:latin typeface="Comic Sans MS" pitchFamily="66" charset="0"/>
              </a:rPr>
              <a:t>3</a:t>
            </a:r>
            <a:r>
              <a:rPr lang="en-US" sz="2800">
                <a:solidFill>
                  <a:srgbClr val="009900"/>
                </a:solidFill>
                <a:latin typeface="Comic Sans MS" pitchFamily="66" charset="0"/>
              </a:rPr>
              <a:t>-a</a:t>
            </a:r>
            <a:r>
              <a:rPr lang="en-US" sz="2800" baseline="-25000">
                <a:solidFill>
                  <a:srgbClr val="009900"/>
                </a:solidFill>
                <a:latin typeface="Comic Sans MS" pitchFamily="66" charset="0"/>
              </a:rPr>
              <a:t>2</a:t>
            </a:r>
            <a:r>
              <a:rPr lang="en-US" sz="2800">
                <a:solidFill>
                  <a:srgbClr val="009900"/>
                </a:solidFill>
                <a:latin typeface="Comic Sans MS" pitchFamily="66" charset="0"/>
              </a:rPr>
              <a:t> = 10 –6 = 4</a:t>
            </a:r>
          </a:p>
          <a:p>
            <a:pPr marL="495300" indent="-495300">
              <a:spcBef>
                <a:spcPct val="50000"/>
              </a:spcBef>
            </a:pPr>
            <a:r>
              <a:rPr lang="en-US" sz="2800">
                <a:solidFill>
                  <a:srgbClr val="009900"/>
                </a:solidFill>
                <a:latin typeface="Comic Sans MS" pitchFamily="66" charset="0"/>
              </a:rPr>
              <a:t> a</a:t>
            </a:r>
            <a:r>
              <a:rPr lang="en-US" sz="2800" baseline="-25000">
                <a:solidFill>
                  <a:srgbClr val="009900"/>
                </a:solidFill>
                <a:latin typeface="Comic Sans MS" pitchFamily="66" charset="0"/>
              </a:rPr>
              <a:t>4</a:t>
            </a:r>
            <a:r>
              <a:rPr lang="en-US" sz="2800">
                <a:solidFill>
                  <a:srgbClr val="009900"/>
                </a:solidFill>
                <a:latin typeface="Comic Sans MS" pitchFamily="66" charset="0"/>
              </a:rPr>
              <a:t>-a</a:t>
            </a:r>
            <a:r>
              <a:rPr lang="en-US" sz="2800" baseline="-25000">
                <a:solidFill>
                  <a:srgbClr val="009900"/>
                </a:solidFill>
                <a:latin typeface="Comic Sans MS" pitchFamily="66" charset="0"/>
              </a:rPr>
              <a:t>3</a:t>
            </a:r>
            <a:r>
              <a:rPr lang="en-US" sz="2800">
                <a:solidFill>
                  <a:srgbClr val="009900"/>
                </a:solidFill>
                <a:latin typeface="Comic Sans MS" pitchFamily="66" charset="0"/>
              </a:rPr>
              <a:t> = 14 – 10 = 4</a:t>
            </a:r>
          </a:p>
          <a:p>
            <a:pPr marL="495300" indent="-495300">
              <a:spcBef>
                <a:spcPct val="50000"/>
              </a:spcBef>
            </a:pPr>
            <a:r>
              <a:rPr lang="en-US" sz="2800">
                <a:solidFill>
                  <a:srgbClr val="009900"/>
                </a:solidFill>
                <a:latin typeface="Comic Sans MS" pitchFamily="66" charset="0"/>
              </a:rPr>
              <a:t>Since the differences are common. </a:t>
            </a:r>
          </a:p>
          <a:p>
            <a:pPr marL="495300" indent="-495300">
              <a:spcBef>
                <a:spcPct val="50000"/>
              </a:spcBef>
            </a:pPr>
            <a:r>
              <a:rPr lang="en-US" sz="2800">
                <a:solidFill>
                  <a:srgbClr val="009900"/>
                </a:solidFill>
                <a:latin typeface="Comic Sans MS" pitchFamily="66" charset="0"/>
              </a:rPr>
              <a:t>Hence the given terms are in A.P.</a:t>
            </a:r>
          </a:p>
          <a:p>
            <a:pPr marL="495300" indent="-495300">
              <a:spcBef>
                <a:spcPct val="50000"/>
              </a:spcBef>
              <a:buFontTx/>
              <a:buAutoNum type="romanLcParenBoth"/>
            </a:pPr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3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autoUpdateAnimBg="0"/>
      <p:bldP spid="819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838200" y="495300"/>
            <a:ext cx="6705600" cy="479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95300" indent="-495300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Which of the following are in A.P. ? </a:t>
            </a:r>
          </a:p>
          <a:p>
            <a:pPr marL="495300" indent="-495300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  <a:latin typeface="Comic Sans MS" pitchFamily="66" charset="0"/>
              </a:rPr>
              <a:t>If they are in A.P. find their first term and common difference</a:t>
            </a:r>
          </a:p>
          <a:p>
            <a:pPr marL="495300" indent="-495300">
              <a:spcBef>
                <a:spcPct val="50000"/>
              </a:spcBef>
            </a:pPr>
            <a:endParaRPr lang="en-US" sz="2800">
              <a:solidFill>
                <a:schemeClr val="accent2"/>
              </a:solidFill>
              <a:latin typeface="Comic Sans MS" pitchFamily="66" charset="0"/>
            </a:endParaRPr>
          </a:p>
          <a:p>
            <a:pPr marL="495300" indent="-495300">
              <a:spcBef>
                <a:spcPct val="50000"/>
              </a:spcBef>
              <a:buFontTx/>
              <a:buAutoNum type="romanLcParenBoth"/>
            </a:pPr>
            <a:r>
              <a:rPr lang="en-US" sz="2800">
                <a:solidFill>
                  <a:srgbClr val="009900"/>
                </a:solidFill>
                <a:latin typeface="Comic Sans MS" pitchFamily="66" charset="0"/>
              </a:rPr>
              <a:t>1, 3, 9, 27…..</a:t>
            </a:r>
          </a:p>
          <a:p>
            <a:pPr marL="495300" indent="-495300">
              <a:spcBef>
                <a:spcPct val="50000"/>
              </a:spcBef>
              <a:buFontTx/>
              <a:buAutoNum type="romanLcParenBoth"/>
            </a:pPr>
            <a:r>
              <a:rPr lang="en-US" sz="2800">
                <a:solidFill>
                  <a:srgbClr val="009900"/>
                </a:solidFill>
                <a:latin typeface="Comic Sans MS" pitchFamily="66" charset="0"/>
              </a:rPr>
              <a:t> a, 2a, 3a, 4a…</a:t>
            </a:r>
          </a:p>
          <a:p>
            <a:pPr marL="495300" indent="-495300">
              <a:spcBef>
                <a:spcPct val="50000"/>
              </a:spcBef>
              <a:buFontTx/>
              <a:buAutoNum type="romanLcParenBoth"/>
            </a:pPr>
            <a:r>
              <a:rPr lang="en-US" sz="2800">
                <a:solidFill>
                  <a:srgbClr val="009900"/>
                </a:solidFill>
                <a:latin typeface="Comic Sans MS" pitchFamily="66" charset="0"/>
              </a:rPr>
              <a:t> -6, -2, 2, 6….</a:t>
            </a:r>
          </a:p>
          <a:p>
            <a:pPr marL="495300" indent="-495300">
              <a:spcBef>
                <a:spcPct val="50000"/>
              </a:spcBef>
              <a:buFontTx/>
              <a:buAutoNum type="romanLcParenBoth"/>
            </a:pPr>
            <a:r>
              <a:rPr lang="en-US" sz="2800">
                <a:solidFill>
                  <a:srgbClr val="009900"/>
                </a:solidFill>
                <a:latin typeface="Comic Sans MS" pitchFamily="66" charset="0"/>
              </a:rPr>
              <a:t>  1</a:t>
            </a:r>
            <a:r>
              <a:rPr lang="en-US" sz="2800" baseline="30000">
                <a:solidFill>
                  <a:srgbClr val="009900"/>
                </a:solidFill>
                <a:latin typeface="Comic Sans MS" pitchFamily="66" charset="0"/>
              </a:rPr>
              <a:t>2</a:t>
            </a:r>
            <a:r>
              <a:rPr lang="en-US" sz="2800">
                <a:solidFill>
                  <a:srgbClr val="009900"/>
                </a:solidFill>
                <a:latin typeface="Comic Sans MS" pitchFamily="66" charset="0"/>
              </a:rPr>
              <a:t>, 2</a:t>
            </a:r>
            <a:r>
              <a:rPr lang="en-US" sz="2800" baseline="30000">
                <a:solidFill>
                  <a:srgbClr val="009900"/>
                </a:solidFill>
                <a:latin typeface="Comic Sans MS" pitchFamily="66" charset="0"/>
              </a:rPr>
              <a:t>2</a:t>
            </a:r>
            <a:r>
              <a:rPr lang="en-US" sz="2800">
                <a:solidFill>
                  <a:srgbClr val="009900"/>
                </a:solidFill>
                <a:latin typeface="Comic Sans MS" pitchFamily="66" charset="0"/>
              </a:rPr>
              <a:t>, 3</a:t>
            </a:r>
            <a:r>
              <a:rPr lang="en-US" sz="2800" baseline="30000">
                <a:solidFill>
                  <a:srgbClr val="009900"/>
                </a:solidFill>
                <a:latin typeface="Comic Sans MS" pitchFamily="66" charset="0"/>
              </a:rPr>
              <a:t>2</a:t>
            </a:r>
            <a:r>
              <a:rPr lang="en-US" sz="2800">
                <a:solidFill>
                  <a:srgbClr val="009900"/>
                </a:solidFill>
                <a:latin typeface="Comic Sans MS" pitchFamily="66" charset="0"/>
              </a:rPr>
              <a:t>, 4</a:t>
            </a:r>
            <a:r>
              <a:rPr lang="en-US" sz="2800" baseline="30000">
                <a:solidFill>
                  <a:srgbClr val="009900"/>
                </a:solidFill>
                <a:latin typeface="Comic Sans MS" pitchFamily="66" charset="0"/>
              </a:rPr>
              <a:t>2</a:t>
            </a:r>
            <a:r>
              <a:rPr lang="en-US" sz="2800">
                <a:solidFill>
                  <a:srgbClr val="009900"/>
                </a:solidFill>
                <a:latin typeface="Comic Sans MS" pitchFamily="66" charset="0"/>
              </a:rPr>
              <a:t>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Problem : Find the value of k for which the given series  	    is in A.P.       4,  k –1 , 12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457200" y="1752600"/>
            <a:ext cx="8077200" cy="465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9900"/>
                </a:solidFill>
                <a:latin typeface="Comic Sans MS" pitchFamily="66" charset="0"/>
              </a:rPr>
              <a:t>Solution  :    Given A.P. is        4,  k –1 , 12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9900"/>
                </a:solidFill>
                <a:latin typeface="Comic Sans MS" pitchFamily="66" charset="0"/>
              </a:rPr>
              <a:t>                   If series is A.P. then the differences will 	        be common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9900"/>
                </a:solidFill>
                <a:latin typeface="Comic Sans MS" pitchFamily="66" charset="0"/>
              </a:rPr>
              <a:t>                  d</a:t>
            </a:r>
            <a:r>
              <a:rPr lang="en-US" baseline="-25000">
                <a:solidFill>
                  <a:srgbClr val="009900"/>
                </a:solidFill>
                <a:latin typeface="Comic Sans MS" pitchFamily="66" charset="0"/>
              </a:rPr>
              <a:t>1</a:t>
            </a:r>
            <a:r>
              <a:rPr lang="en-US">
                <a:solidFill>
                  <a:srgbClr val="009900"/>
                </a:solidFill>
                <a:latin typeface="Comic Sans MS" pitchFamily="66" charset="0"/>
              </a:rPr>
              <a:t> = d</a:t>
            </a:r>
            <a:r>
              <a:rPr lang="en-US" baseline="-25000">
                <a:solidFill>
                  <a:srgbClr val="009900"/>
                </a:solidFill>
                <a:latin typeface="Comic Sans MS" pitchFamily="66" charset="0"/>
              </a:rPr>
              <a:t>1</a:t>
            </a:r>
            <a:r>
              <a:rPr lang="en-US">
                <a:solidFill>
                  <a:srgbClr val="009900"/>
                </a:solidFill>
                <a:latin typeface="Comic Sans MS" pitchFamily="66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9900"/>
                </a:solidFill>
                <a:latin typeface="Comic Sans MS" pitchFamily="66" charset="0"/>
              </a:rPr>
              <a:t>               a</a:t>
            </a:r>
            <a:r>
              <a:rPr lang="en-US" baseline="-25000">
                <a:solidFill>
                  <a:srgbClr val="009900"/>
                </a:solidFill>
                <a:latin typeface="Comic Sans MS" pitchFamily="66" charset="0"/>
              </a:rPr>
              <a:t>2</a:t>
            </a:r>
            <a:r>
              <a:rPr lang="en-US">
                <a:solidFill>
                  <a:srgbClr val="009900"/>
                </a:solidFill>
                <a:latin typeface="Comic Sans MS" pitchFamily="66" charset="0"/>
              </a:rPr>
              <a:t> – a</a:t>
            </a:r>
            <a:r>
              <a:rPr lang="en-US" baseline="-25000">
                <a:solidFill>
                  <a:srgbClr val="009900"/>
                </a:solidFill>
                <a:latin typeface="Comic Sans MS" pitchFamily="66" charset="0"/>
              </a:rPr>
              <a:t>1 </a:t>
            </a:r>
            <a:r>
              <a:rPr lang="en-US">
                <a:solidFill>
                  <a:srgbClr val="009900"/>
                </a:solidFill>
                <a:latin typeface="Comic Sans MS" pitchFamily="66" charset="0"/>
              </a:rPr>
              <a:t>=</a:t>
            </a:r>
            <a:r>
              <a:rPr lang="en-US" baseline="-25000">
                <a:solidFill>
                  <a:srgbClr val="009900"/>
                </a:solidFill>
                <a:latin typeface="Comic Sans MS" pitchFamily="66" charset="0"/>
              </a:rPr>
              <a:t> </a:t>
            </a:r>
            <a:r>
              <a:rPr lang="en-US">
                <a:solidFill>
                  <a:srgbClr val="009900"/>
                </a:solidFill>
                <a:latin typeface="Comic Sans MS" pitchFamily="66" charset="0"/>
              </a:rPr>
              <a:t> a</a:t>
            </a:r>
            <a:r>
              <a:rPr lang="en-US" baseline="-25000">
                <a:solidFill>
                  <a:srgbClr val="009900"/>
                </a:solidFill>
                <a:latin typeface="Comic Sans MS" pitchFamily="66" charset="0"/>
              </a:rPr>
              <a:t>3</a:t>
            </a:r>
            <a:r>
              <a:rPr lang="en-US">
                <a:solidFill>
                  <a:srgbClr val="009900"/>
                </a:solidFill>
                <a:latin typeface="Comic Sans MS" pitchFamily="66" charset="0"/>
              </a:rPr>
              <a:t> – a</a:t>
            </a:r>
            <a:r>
              <a:rPr lang="en-US" baseline="-25000">
                <a:solidFill>
                  <a:srgbClr val="009900"/>
                </a:solidFill>
                <a:latin typeface="Comic Sans MS" pitchFamily="66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baseline="-25000">
                <a:solidFill>
                  <a:srgbClr val="009900"/>
                </a:solidFill>
                <a:latin typeface="Comic Sans MS" pitchFamily="66" charset="0"/>
              </a:rPr>
              <a:t>  </a:t>
            </a:r>
            <a:r>
              <a:rPr lang="en-US">
                <a:solidFill>
                  <a:srgbClr val="009900"/>
                </a:solidFill>
                <a:latin typeface="Comic Sans MS" pitchFamily="66" charset="0"/>
              </a:rPr>
              <a:t>            k – 1 – 4 = 12 – (k – 1)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9900"/>
                </a:solidFill>
                <a:latin typeface="Comic Sans MS" pitchFamily="66" charset="0"/>
              </a:rPr>
              <a:t>              k – 5  =   12 – k + 1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9900"/>
                </a:solidFill>
                <a:latin typeface="Comic Sans MS" pitchFamily="66" charset="0"/>
              </a:rPr>
              <a:t>                k + k = 12 + 1 + 5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9900"/>
                </a:solidFill>
                <a:latin typeface="Comic Sans MS" pitchFamily="66" charset="0"/>
              </a:rPr>
              <a:t>                 2 k = 18    or       k = 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57200" y="685800"/>
            <a:ext cx="800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Problem 1.   Find 10</a:t>
            </a:r>
            <a:r>
              <a:rPr lang="en-US" baseline="30000">
                <a:solidFill>
                  <a:srgbClr val="FF0000"/>
                </a:solidFill>
                <a:latin typeface="Comic Sans MS" pitchFamily="66" charset="0"/>
              </a:rPr>
              <a:t>th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 term of  A.P.     12, 18, 24, 30.. …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33400" y="1905000"/>
            <a:ext cx="800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6600"/>
                </a:solidFill>
                <a:latin typeface="Comic Sans MS" pitchFamily="66" charset="0"/>
              </a:rPr>
              <a:t>Solution.   Given   A.P.  is   12, 18, 24, 30..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133600" y="2514600"/>
            <a:ext cx="6096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6600"/>
                </a:solidFill>
                <a:latin typeface="Comic Sans MS" pitchFamily="66" charset="0"/>
              </a:rPr>
              <a:t>First term  is    a =  12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6600"/>
                </a:solidFill>
                <a:latin typeface="Comic Sans MS" pitchFamily="66" charset="0"/>
              </a:rPr>
              <a:t>Common difference is  d =  18- 12  = 6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133600" y="3581400"/>
            <a:ext cx="6477000" cy="270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6600"/>
                </a:solidFill>
                <a:latin typeface="Comic Sans MS" pitchFamily="66" charset="0"/>
              </a:rPr>
              <a:t> nth term  is    </a:t>
            </a:r>
            <a:r>
              <a:rPr lang="en-US" sz="2800">
                <a:solidFill>
                  <a:srgbClr val="006600"/>
                </a:solidFill>
                <a:latin typeface="Comic Sans MS" pitchFamily="66" charset="0"/>
              </a:rPr>
              <a:t>a</a:t>
            </a:r>
            <a:r>
              <a:rPr lang="en-US" sz="2800" baseline="-25000">
                <a:solidFill>
                  <a:srgbClr val="006600"/>
                </a:solidFill>
                <a:latin typeface="Comic Sans MS" pitchFamily="66" charset="0"/>
              </a:rPr>
              <a:t>n</a:t>
            </a:r>
            <a:r>
              <a:rPr lang="en-US" sz="2800">
                <a:solidFill>
                  <a:srgbClr val="006600"/>
                </a:solidFill>
                <a:latin typeface="Comic Sans MS" pitchFamily="66" charset="0"/>
              </a:rPr>
              <a:t> = a + (n-1)d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6600"/>
                </a:solidFill>
                <a:latin typeface="Comic Sans MS" pitchFamily="66" charset="0"/>
              </a:rPr>
              <a:t> Put n = 10,       a</a:t>
            </a:r>
            <a:r>
              <a:rPr lang="en-US" baseline="-25000">
                <a:solidFill>
                  <a:srgbClr val="006600"/>
                </a:solidFill>
                <a:latin typeface="Comic Sans MS" pitchFamily="66" charset="0"/>
              </a:rPr>
              <a:t>10</a:t>
            </a:r>
            <a:r>
              <a:rPr lang="en-US">
                <a:solidFill>
                  <a:srgbClr val="006600"/>
                </a:solidFill>
                <a:latin typeface="Comic Sans MS" pitchFamily="66" charset="0"/>
              </a:rPr>
              <a:t> = 12 + (10-1)6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6600"/>
                </a:solidFill>
                <a:latin typeface="Comic Sans MS" pitchFamily="66" charset="0"/>
              </a:rPr>
              <a:t>                            = 12 + 9 x 6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6600"/>
                </a:solidFill>
                <a:latin typeface="Comic Sans MS" pitchFamily="66" charset="0"/>
              </a:rPr>
              <a:t>		        = 12 + 54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6600"/>
                </a:solidFill>
                <a:latin typeface="Comic Sans MS" pitchFamily="66" charset="0"/>
              </a:rPr>
              <a:t>		   a</a:t>
            </a:r>
            <a:r>
              <a:rPr lang="en-US" baseline="-25000">
                <a:solidFill>
                  <a:srgbClr val="006600"/>
                </a:solidFill>
                <a:latin typeface="Comic Sans MS" pitchFamily="66" charset="0"/>
              </a:rPr>
              <a:t>10</a:t>
            </a:r>
            <a:r>
              <a:rPr lang="en-US">
                <a:solidFill>
                  <a:srgbClr val="006600"/>
                </a:solidFill>
                <a:latin typeface="Comic Sans MS" pitchFamily="66" charset="0"/>
              </a:rPr>
              <a:t> = 66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autoUpdateAnimBg="0"/>
      <p:bldP spid="9220" grpId="0" autoUpdateAnimBg="0"/>
      <p:bldP spid="922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57200" y="685800"/>
            <a:ext cx="8001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Problem 2.   Find number of  terms  of  A.P.     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                100, 105, 110, 115,,………………500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33400" y="1905000"/>
            <a:ext cx="86106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6600"/>
                </a:solidFill>
                <a:latin typeface="Comic Sans MS" pitchFamily="66" charset="0"/>
              </a:rPr>
              <a:t>Solution.   Given A.P.  is 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100, 105, 110, 115,………………500</a:t>
            </a:r>
          </a:p>
          <a:p>
            <a:pPr>
              <a:spcBef>
                <a:spcPct val="50000"/>
              </a:spcBef>
            </a:pPr>
            <a:endParaRPr lang="en-US">
              <a:solidFill>
                <a:srgbClr val="006600"/>
              </a:solidFill>
              <a:latin typeface="Comic Sans MS" pitchFamily="66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133600" y="2514600"/>
            <a:ext cx="6096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6600"/>
                </a:solidFill>
                <a:latin typeface="Comic Sans MS" pitchFamily="66" charset="0"/>
              </a:rPr>
              <a:t>First term  is    a =  100 , </a:t>
            </a:r>
            <a:r>
              <a:rPr lang="en-US" sz="2800">
                <a:solidFill>
                  <a:srgbClr val="006600"/>
                </a:solidFill>
                <a:latin typeface="Comic Sans MS" pitchFamily="66" charset="0"/>
              </a:rPr>
              <a:t>a</a:t>
            </a:r>
            <a:r>
              <a:rPr lang="en-US" sz="2800" baseline="-25000">
                <a:solidFill>
                  <a:srgbClr val="006600"/>
                </a:solidFill>
                <a:latin typeface="Comic Sans MS" pitchFamily="66" charset="0"/>
              </a:rPr>
              <a:t>n</a:t>
            </a:r>
            <a:r>
              <a:rPr lang="en-US">
                <a:solidFill>
                  <a:srgbClr val="006600"/>
                </a:solidFill>
                <a:latin typeface="Comic Sans MS" pitchFamily="66" charset="0"/>
              </a:rPr>
              <a:t> = 500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6600"/>
                </a:solidFill>
                <a:latin typeface="Comic Sans MS" pitchFamily="66" charset="0"/>
              </a:rPr>
              <a:t>Common difference is  d =  105 -100  = 5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133600" y="3581400"/>
            <a:ext cx="6477000" cy="280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6600"/>
                </a:solidFill>
                <a:latin typeface="Comic Sans MS" pitchFamily="66" charset="0"/>
              </a:rPr>
              <a:t> nth term  is    </a:t>
            </a:r>
            <a:r>
              <a:rPr lang="en-US" sz="2800">
                <a:solidFill>
                  <a:srgbClr val="006600"/>
                </a:solidFill>
                <a:latin typeface="Comic Sans MS" pitchFamily="66" charset="0"/>
              </a:rPr>
              <a:t>a</a:t>
            </a:r>
            <a:r>
              <a:rPr lang="en-US" sz="2800" baseline="-25000">
                <a:solidFill>
                  <a:srgbClr val="006600"/>
                </a:solidFill>
                <a:latin typeface="Comic Sans MS" pitchFamily="66" charset="0"/>
              </a:rPr>
              <a:t>n</a:t>
            </a:r>
            <a:r>
              <a:rPr lang="en-US" sz="2800">
                <a:solidFill>
                  <a:srgbClr val="006600"/>
                </a:solidFill>
                <a:latin typeface="Comic Sans MS" pitchFamily="66" charset="0"/>
              </a:rPr>
              <a:t> = a + (n-1)d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6600"/>
                </a:solidFill>
                <a:latin typeface="Comic Sans MS" pitchFamily="66" charset="0"/>
              </a:rPr>
              <a:t>                      500 = 100 + (</a:t>
            </a:r>
            <a:r>
              <a:rPr lang="en-US" sz="2800">
                <a:solidFill>
                  <a:srgbClr val="006600"/>
                </a:solidFill>
                <a:latin typeface="Comic Sans MS" pitchFamily="66" charset="0"/>
              </a:rPr>
              <a:t>n</a:t>
            </a:r>
            <a:r>
              <a:rPr lang="en-US">
                <a:solidFill>
                  <a:srgbClr val="006600"/>
                </a:solidFill>
                <a:latin typeface="Comic Sans MS" pitchFamily="66" charset="0"/>
              </a:rPr>
              <a:t>-1)5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6600"/>
                </a:solidFill>
                <a:latin typeface="Comic Sans MS" pitchFamily="66" charset="0"/>
              </a:rPr>
              <a:t>               500 - 100 = 5(n – 1)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6600"/>
                </a:solidFill>
                <a:latin typeface="Comic Sans MS" pitchFamily="66" charset="0"/>
              </a:rPr>
              <a:t>	            400 = 5(n – 1)    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6600"/>
                </a:solidFill>
                <a:latin typeface="Comic Sans MS" pitchFamily="66" charset="0"/>
              </a:rPr>
              <a:t>  		5(n – 1) = 400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3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autoUpdateAnimBg="0"/>
      <p:bldP spid="10244" grpId="0" autoUpdateAnimBg="0"/>
      <p:bldP spid="10245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1149</Words>
  <Application>Microsoft PowerPoint</Application>
  <PresentationFormat>On-screen Show (4:3)</PresentationFormat>
  <Paragraphs>138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Times New Roman</vt:lpstr>
      <vt:lpstr>Arial</vt:lpstr>
      <vt:lpstr>Calibri</vt:lpstr>
      <vt:lpstr>Comic Sans MS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Arithmatic Progression</dc:title>
  <dc:creator>kartikay22</dc:creator>
  <cp:lastModifiedBy>This PC</cp:lastModifiedBy>
  <cp:revision>10</cp:revision>
  <dcterms:created xsi:type="dcterms:W3CDTF">2008-05-09T05:11:00Z</dcterms:created>
  <dcterms:modified xsi:type="dcterms:W3CDTF">2020-08-17T04:51:10Z</dcterms:modified>
</cp:coreProperties>
</file>