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0" r:id="rId3"/>
    <p:sldMasterId id="2147483756" r:id="rId4"/>
    <p:sldMasterId id="2147483768" r:id="rId5"/>
    <p:sldMasterId id="214748378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B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8E3F70-E621-46BE-8FA1-07BAD8106E63}" type="datetimeFigureOut">
              <a:rPr/>
              <a:pPr>
                <a:defRPr/>
              </a:pPr>
              <a:t>8/17/2020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16B49BF-2A70-4266-A16F-908E86DB2EE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530CC-1AD3-484C-8323-FFF96A017A10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64175-7EEF-4723-82BB-C99918AD9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4BAF1F-AC3D-4A1F-B469-7C8AEA2155EC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C99916B-5C4F-49E2-B2BB-75FF72681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1F7718-6B2B-4560-98A0-BAE624309004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642863-4BE2-45BA-9372-7540C5B69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0F4D2-9EB0-40D0-B552-8BCB1CD74267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6ED48-3FD2-460A-9715-1D30D3D01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FAFE7D-4345-4594-BF92-F259FA1D2D05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D560CC-2BC4-4CD2-B68A-CCBFC890B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D125-4528-4343-98D0-CEF71CAB7C42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F785-C121-45BD-977C-E919A9FF2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205C65-F465-48E7-80E6-93865C9506E0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E92F51-4D79-4554-84F1-FB33BB755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06C44-BBC2-46E5-B300-C741C92F31BA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C204-6A46-4CAA-90B7-E82F6F4AA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7783CA-9E0F-4B39-9FDF-A39C5713C994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D5E1F5-39F9-4B9F-86FE-917159ED0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7B3329-9B01-4517-B35F-B67649E63994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FFD57D-DD19-4551-AB0B-A7F7DA422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4C93-BF21-4B13-A6D4-0FDC4D64C527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7E12D-4D50-4CA1-953D-2FC144F5E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885543-90E2-4AB3-8F6D-2D4840E6DC9F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A9B814-B280-4844-9605-0FF3A4632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C7AE5-B0EC-456D-ABA5-9F222CB0279F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E747B-EFEA-4AD2-9543-142C45D38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A8BB-1EB1-4F1B-A92F-DAF42B38C0C8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CCAEB-6F6A-441C-8833-17ACB5463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C346-9C6C-452E-BE67-2A1F9CCD2099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8516-AB69-44F7-8585-182CBE6F3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48D8-E15D-4660-B62B-47679D630ACA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DFB0B-7BFE-4B03-AEF3-7890D7946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34C48-AAB4-4F3A-84CE-1018DB47EC27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079A-29AF-468B-B370-B92B98201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90E14-4D55-4668-8464-C34A15B6D751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6B7E8-C483-4F1D-B70C-F59B8B3E1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0F914-F6BB-4478-80D4-BE048573BA93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D1B56-1290-48E3-AC36-2AD5C566B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C8791-D4B2-4520-ACD3-2DA544A362F6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0F27-74EE-433E-ACFA-16D364EB4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0C59-9AF2-41FC-9514-CCED8513A9CF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F2AFE-C60A-4A07-ADFF-7E0ACA43A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C066012-0C4D-4225-B814-73C28727E6EF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7A3F90-5AE8-47C3-94AE-7486A38CF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C4B34-786C-4EF9-B846-216DE7784772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C7760-DE66-4899-9167-B94714019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1A6C4-9D9F-4423-ACFE-C54841F01F57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66357-4C64-4077-8CDA-32DD37E43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A7AA8-0610-4E74-B641-F02198FF92E6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9F0FC-CF93-4C58-8E2F-C320FC7D2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E442D-BAE6-4580-8FBD-85168C76BC55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D482C-291D-414B-8A9C-5D547B691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91F0C5F-4BE7-492C-99EC-986D17F0AB8A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1C3F1AC-48C2-4A5E-8AD8-C06079DC0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622412-64FC-48AD-9ABE-733B662266CA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4FFD8B-FC26-4FD4-88D4-E70DE729D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CB399C5-7F8D-4348-810D-0540B1AE03E2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F0DED4E-6B53-49FC-8085-F5EE1E4C8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1FA3F-1652-4DB4-86AA-2875309C6EB3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4FDFD4-3D90-43DA-92D9-07E9DAF31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F624B7-E92B-4795-806B-A56F7CCD6410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325420-F785-4637-A2AC-E5F11E90C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9A1760-FA88-4106-9D50-87B22E9AB934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52AB00-FC2D-4FA1-A021-16494161D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5082B-538A-4F59-A45C-92771B17FF4E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15BDD-4427-4F17-AFAF-0A46DD3AA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C28DB-8A10-4A13-AF77-5EF48E3E1CC6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43AF8-70B7-44B6-8B0E-67CFB8403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D9C37D0-5727-4D4A-AEB2-E4B1973EDDEE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DADC817-9177-47CC-9758-E7091D767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8BAFAA3-5DE2-41A8-825C-23CF31F8C6BC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E9C4134-9CD5-4923-AFAF-CBC7F0030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0A365-2DEB-40ED-9B44-80CC1F28D475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1CB73-40A3-40E8-9FF0-3B4095376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85041-F410-4E11-8BB0-5F4AB210B1B6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D1F03-332F-42E7-A1B8-876A70F6F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FC645-0581-4D87-B86A-344CEFA6EF28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2051-2646-4F70-9E20-E8A12BB01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7B3A5-56BC-4F87-B260-7B91435A036F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B5C29-E409-4EE4-9AAF-5928CE3E4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E0AA3-4BB2-4FC7-8787-FA0A2D25640B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3E66C-3219-45E5-8700-FDAAD6FCF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F5F35-9D3E-4E6B-B562-DCCB0750D98B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1153A-A1C1-40A7-8AF3-2E8EAFCDF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C94D3-2384-431A-B44B-894887FEAE2F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1745-1BE6-4F04-A053-342047B46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05B65-61A2-419F-B4BB-4C8095E95B76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79A68-506A-46B7-ADD4-1CB06BAE0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48197-B563-465E-BB47-069BF25B9E18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3BEAF-1313-4E32-8FE3-FAFA00F43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D5513-84BE-43BE-B3BD-1270C57D68A8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7046E-B227-47C1-9AF2-55634A740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171EA-B641-49AC-8A99-97BF779D9AC8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D7B6D-56EA-4E4E-89AF-21187CEDD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C79D7-3152-4887-ABAF-EC3F533614CB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552DF-8EB2-44FF-B139-D9F8727F6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A1F35-B66F-446B-90DD-A15D0C983CD9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03626-C451-4BB8-9A81-FF62931E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CAD6A-A335-4955-B38A-48F6622CBCCD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66CD-81B7-4378-B776-197810C9B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D524392F-E1C7-4E9E-BB2A-C9E9FCB9D60E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DB3532B-BB78-471B-84D0-F9E5DC084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81D3F-4112-4801-A2A2-8744D0797219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6208-84C0-4CD6-B07D-91998739B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5896A-8568-4B66-BA0A-C85C544DB348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8EAD9-FC5E-4377-809D-2311EBB3D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01388-36C1-4C58-8F17-6F55BCCD488F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7F586-614B-406B-8555-7064D266F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89273-3B87-462A-905C-29E4BE756AE9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87232-C048-4B2B-BC31-C5A765B08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5FE18-51B1-4436-BBE1-5A493A27A083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401504FD-212C-4D84-96B2-0EE37A3B2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7139A-DE41-45DE-9F78-7E08B21CE0D3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3F16A-C7C1-46E2-9E77-6AE1D20F1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73DDF-E368-4554-8332-2022CB883E83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E2B7C-D186-4E02-A7D9-16DF922E6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5D9202F5-EA9A-4688-9E60-9ADBCD33B5D0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E7AC363-7D05-49B0-8B96-83865CF29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8F51637-3DE8-4CB3-AB67-7BC0E3CB5487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C58B1B73-5508-4E83-9647-44F5BFB6F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2A121-86C7-473B-85BC-343FC2D90781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24A08-BCBE-4FF5-8279-D965FE61C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04968-E44C-41CD-B5DE-5F06C51587F4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2812-0663-4887-BD8A-77E6BFCCA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94357-E9B6-4106-AC80-EDF4B7C42840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7146D-DA68-4663-9E6B-6497F6E51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D75FE-A29B-46D4-A689-F04AE12A047E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0ACB0-9E04-44BC-B26A-83BF6CA82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FDC256-0CA8-4F19-9D6B-B42E236C3F8B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7ED33F-4635-4466-B1FA-5A752A231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4419D32-77A6-43CD-BA25-1210546AB4D1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C14134F-7FDA-49D6-BE11-EAA83EC79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39" r:id="rId2"/>
    <p:sldLayoutId id="2147483882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83" r:id="rId9"/>
    <p:sldLayoutId id="2147483845" r:id="rId10"/>
    <p:sldLayoutId id="21474838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30270FB-E632-4333-8825-E41124728657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8582F071-C6F4-4F32-B226-35EAB5080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46" r:id="rId2"/>
    <p:sldLayoutId id="2147483886" r:id="rId3"/>
    <p:sldLayoutId id="2147483847" r:id="rId4"/>
    <p:sldLayoutId id="2147483887" r:id="rId5"/>
    <p:sldLayoutId id="2147483848" r:id="rId6"/>
    <p:sldLayoutId id="2147483888" r:id="rId7"/>
    <p:sldLayoutId id="2147483889" r:id="rId8"/>
    <p:sldLayoutId id="2147483890" r:id="rId9"/>
    <p:sldLayoutId id="2147483849" r:id="rId10"/>
    <p:sldLayoutId id="21474838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97CC07-8790-4B43-AEB8-490CEBBDDA9B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F5E55E-EAAF-443E-879D-7C556B645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91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15649E1-0064-4F66-AB53-63A807665AFF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B82B870-6D2C-4206-9060-7BAC73F51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61" r:id="rId7"/>
    <p:sldLayoutId id="2147483898" r:id="rId8"/>
    <p:sldLayoutId id="2147483899" r:id="rId9"/>
    <p:sldLayoutId id="2147483862" r:id="rId10"/>
    <p:sldLayoutId id="2147483863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988978-7F6D-494E-91C0-0F1A00EC46BD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6B4DE7-9D2D-4FCA-90FA-B3E50F9A3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12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64" r:id="rId2"/>
    <p:sldLayoutId id="2147483901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902" r:id="rId9"/>
    <p:sldLayoutId id="2147483870" r:id="rId10"/>
    <p:sldLayoutId id="21474838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4ABFF53-7863-4134-BC22-B75DD5932D50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91F11E9-FA11-4800-8363-D49D6F756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872" r:id="rId6"/>
    <p:sldLayoutId id="2147483873" r:id="rId7"/>
    <p:sldLayoutId id="2147483908" r:id="rId8"/>
    <p:sldLayoutId id="2147483909" r:id="rId9"/>
    <p:sldLayoutId id="2147483874" r:id="rId10"/>
    <p:sldLayoutId id="2147483875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0"/>
            <a:ext cx="1016625" cy="68634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T</a:t>
            </a:r>
            <a:br>
              <a:rPr lang="en-US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</a:br>
            <a:r>
              <a:rPr lang="en-US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O</a:t>
            </a:r>
            <a:br>
              <a:rPr lang="en-US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</a:br>
            <a:r>
              <a:rPr lang="en-US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P</a:t>
            </a:r>
            <a:br>
              <a:rPr lang="en-US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</a:br>
            <a:r>
              <a:rPr lang="en-US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I</a:t>
            </a:r>
            <a:br>
              <a:rPr lang="en-US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</a:br>
            <a:r>
              <a:rPr lang="en-US" sz="8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C</a:t>
            </a:r>
          </a:p>
        </p:txBody>
      </p:sp>
      <p:sp>
        <p:nvSpPr>
          <p:cNvPr id="5" name="Rectangle 4"/>
          <p:cNvSpPr/>
          <p:nvPr/>
        </p:nvSpPr>
        <p:spPr>
          <a:xfrm>
            <a:off x="2667000" y="1828800"/>
            <a:ext cx="6477000" cy="273921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600" b="1" dirty="0">
                <a:ln w="50800"/>
                <a:solidFill>
                  <a:schemeClr val="bg1">
                    <a:shade val="50000"/>
                  </a:schemeClr>
                </a:solidFill>
                <a:latin typeface="Bell MT" pitchFamily="18" charset="0"/>
              </a:rPr>
              <a:t>Arithmetic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600" b="1" dirty="0">
                <a:ln w="50800"/>
                <a:solidFill>
                  <a:schemeClr val="bg1">
                    <a:shade val="50000"/>
                  </a:schemeClr>
                </a:solidFill>
                <a:latin typeface="Bell MT" pitchFamily="18" charset="0"/>
              </a:rPr>
              <a:t>Progressions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8305800" cy="3810000"/>
          </a:xfrm>
        </p:spPr>
        <p:txBody>
          <a:bodyPr>
            <a:noAutofit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800" dirty="0" smtClean="0"/>
              <a:t>  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An Arithmetic progression is a list of 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numbers 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in which each term is obtained by adding a fixed number to the preceding term except the first term.</a:t>
            </a: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04800"/>
            <a:ext cx="8686800" cy="22159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What is Arithmetic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Progressions?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40014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Example 1:-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7497763" cy="22098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en-US" sz="4000" dirty="0" smtClean="0"/>
              <a:t>	10,20,30,40…..</a:t>
            </a:r>
            <a:endParaRPr lang="en-US" dirty="0" smtClean="0"/>
          </a:p>
          <a:p>
            <a:pPr algn="just">
              <a:buFont typeface="Wingdings 2" pitchFamily="18" charset="2"/>
              <a:buNone/>
            </a:pPr>
            <a:r>
              <a:rPr lang="en-US" dirty="0" smtClean="0"/>
              <a:t>	In </a:t>
            </a:r>
            <a:r>
              <a:rPr lang="en-US" dirty="0" smtClean="0"/>
              <a:t>this </a:t>
            </a:r>
            <a:r>
              <a:rPr lang="en-US" dirty="0" smtClean="0"/>
              <a:t>list of numbers </a:t>
            </a:r>
            <a:r>
              <a:rPr lang="en-US" dirty="0" smtClean="0"/>
              <a:t>each </a:t>
            </a:r>
            <a:r>
              <a:rPr lang="en-US" dirty="0" smtClean="0"/>
              <a:t>term is obtained by adding 10 </a:t>
            </a:r>
            <a:r>
              <a:rPr lang="en-US" dirty="0" smtClean="0"/>
              <a:t>to</a:t>
            </a:r>
            <a:r>
              <a:rPr lang="en-US" dirty="0" smtClean="0"/>
              <a:t> </a:t>
            </a:r>
            <a:r>
              <a:rPr lang="en-US" dirty="0" smtClean="0"/>
              <a:t>the preceding term except first term.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3200400"/>
            <a:ext cx="40014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Example 2:-</a:t>
            </a:r>
          </a:p>
        </p:txBody>
      </p:sp>
      <p:sp>
        <p:nvSpPr>
          <p:cNvPr id="46085" name="Content Placeholder 2"/>
          <p:cNvSpPr txBox="1">
            <a:spLocks/>
          </p:cNvSpPr>
          <p:nvPr/>
        </p:nvSpPr>
        <p:spPr bwMode="auto">
          <a:xfrm>
            <a:off x="1219200" y="4114800"/>
            <a:ext cx="74977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4000" dirty="0" smtClean="0">
                <a:latin typeface="Gill Sans MT" pitchFamily="34" charset="0"/>
              </a:rPr>
              <a:t>	12,24,36,48…..</a:t>
            </a:r>
            <a:endParaRPr lang="en-US" sz="3200" dirty="0">
              <a:latin typeface="Gill Sans MT" pitchFamily="34" charset="0"/>
            </a:endParaRPr>
          </a:p>
          <a:p>
            <a:pPr marL="365125" indent="-282575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3200" dirty="0" smtClean="0">
                <a:latin typeface="Gill Sans MT" pitchFamily="34" charset="0"/>
              </a:rPr>
              <a:t>	In </a:t>
            </a:r>
            <a:r>
              <a:rPr lang="en-US" sz="3200" dirty="0">
                <a:latin typeface="Gill Sans MT" pitchFamily="34" charset="0"/>
              </a:rPr>
              <a:t>this </a:t>
            </a:r>
            <a:r>
              <a:rPr lang="en-US" sz="3200" dirty="0" smtClean="0">
                <a:latin typeface="Gill Sans MT" pitchFamily="34" charset="0"/>
              </a:rPr>
              <a:t>list of numbers each </a:t>
            </a:r>
            <a:r>
              <a:rPr lang="en-US" sz="3200" dirty="0">
                <a:latin typeface="Gill Sans MT" pitchFamily="34" charset="0"/>
              </a:rPr>
              <a:t>term is obtained by adding 12 </a:t>
            </a:r>
            <a:r>
              <a:rPr lang="en-US" sz="3200" dirty="0" smtClean="0">
                <a:latin typeface="Gill Sans MT" pitchFamily="34" charset="0"/>
              </a:rPr>
              <a:t>to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>
                <a:latin typeface="Gill Sans MT" pitchFamily="34" charset="0"/>
              </a:rPr>
              <a:t>the preceding term except first term.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>
            <a:spLocks/>
          </p:cNvSpPr>
          <p:nvPr/>
        </p:nvSpPr>
        <p:spPr>
          <a:xfrm>
            <a:off x="0" y="304800"/>
            <a:ext cx="9144000" cy="2308324"/>
          </a:xfrm>
          <a:prstGeom prst="rect">
            <a:avLst/>
          </a:prstGeom>
          <a:effectLst>
            <a:outerShdw blurRad="50800" dist="50800" dir="5400000" algn="ctr" rotWithShape="0">
              <a:srgbClr val="C0000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The general form of 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ell MT" pitchFamily="18" charset="0"/>
              </a:rPr>
              <a:t>Arithmetic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ell MT" pitchFamily="18" charset="0"/>
              </a:rPr>
              <a:t>Progressions is  a, a+d, a+2d, a+3d………,a+(n-1)d</a:t>
            </a:r>
          </a:p>
        </p:txBody>
      </p:sp>
      <p:sp useBgFill="1">
        <p:nvSpPr>
          <p:cNvPr id="7" name="Rectangle 6"/>
          <p:cNvSpPr>
            <a:spLocks/>
          </p:cNvSpPr>
          <p:nvPr/>
        </p:nvSpPr>
        <p:spPr>
          <a:xfrm>
            <a:off x="0" y="2667000"/>
            <a:ext cx="9144000" cy="1569660"/>
          </a:xfrm>
          <a:prstGeom prst="rect">
            <a:avLst/>
          </a:prstGeom>
          <a:effectLst>
            <a:outerShdw blurRad="50800" dist="50800" dir="5400000" algn="ctr" rotWithShape="0">
              <a:srgbClr val="C0000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ell MT" pitchFamily="18" charset="0"/>
              </a:rPr>
              <a:t>Where ‘a’ is first term and ‘d’ is the common difference.</a:t>
            </a:r>
          </a:p>
        </p:txBody>
      </p:sp>
      <p:sp useBgFill="1">
        <p:nvSpPr>
          <p:cNvPr id="8" name="Rectangle 7"/>
          <p:cNvSpPr>
            <a:spLocks/>
          </p:cNvSpPr>
          <p:nvPr/>
        </p:nvSpPr>
        <p:spPr>
          <a:xfrm>
            <a:off x="0" y="4365010"/>
            <a:ext cx="9144000" cy="2492990"/>
          </a:xfrm>
          <a:prstGeom prst="rect">
            <a:avLst/>
          </a:prstGeom>
          <a:effectLst>
            <a:outerShdw blurRad="50800" dist="50800" dir="5400000" algn="ctr" rotWithShape="0">
              <a:srgbClr val="C0000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ell MT" pitchFamily="18" charset="0"/>
              </a:rPr>
              <a:t>n</a:t>
            </a:r>
            <a:r>
              <a:rPr lang="en-US" sz="4800" b="1" spc="50" baseline="3000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ell MT" pitchFamily="18" charset="0"/>
              </a:rPr>
              <a:t>th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ell MT" pitchFamily="18" charset="0"/>
              </a:rPr>
              <a:t> Term of an A.P. is denoted by 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ell MT" pitchFamily="18" charset="0"/>
              </a:rPr>
              <a:t>a</a:t>
            </a:r>
            <a:r>
              <a:rPr lang="en-US" sz="4800" b="1" spc="50" baseline="-2000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ell MT" pitchFamily="18" charset="0"/>
              </a:rPr>
              <a:t>n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ell MT" pitchFamily="18" charset="0"/>
              </a:rPr>
              <a:t> </a:t>
            </a:r>
            <a: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ell MT" pitchFamily="18" charset="0"/>
              </a:rPr>
              <a:t/>
            </a:r>
            <a:br>
              <a:rPr 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ell MT" pitchFamily="18" charset="0"/>
              </a:rPr>
            </a:br>
            <a:endParaRPr lang="en-US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ell MT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5934670"/>
            <a:ext cx="45459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r>
              <a:rPr lang="en-US" sz="6000" b="1" baseline="-2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 </a:t>
            </a:r>
            <a:r>
              <a:rPr lang="en-US" sz="6000" b="1" baseline="-2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n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=a</a:t>
            </a:r>
            <a:r>
              <a:rPr lang="en-US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+(n-1)d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8392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Let us consider an A.P with first term ‘a’ and common difference ‘d’, then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The first term               a</a:t>
            </a:r>
            <a:r>
              <a:rPr lang="en-US" baseline="-25000" smtClean="0"/>
              <a:t>1</a:t>
            </a:r>
            <a:r>
              <a:rPr lang="en-US" smtClean="0"/>
              <a:t>=a+(1-1)d=a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The second term        a</a:t>
            </a:r>
            <a:r>
              <a:rPr lang="en-US" baseline="-25000" smtClean="0"/>
              <a:t>2</a:t>
            </a:r>
            <a:r>
              <a:rPr lang="en-US" smtClean="0"/>
              <a:t>=a+(2-1)d=a+d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The third term             a</a:t>
            </a:r>
            <a:r>
              <a:rPr lang="en-US" baseline="-25000" smtClean="0"/>
              <a:t>3</a:t>
            </a:r>
            <a:r>
              <a:rPr lang="en-US" smtClean="0"/>
              <a:t>=a+(3-1)d=a+2d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bg1"/>
                </a:solidFill>
              </a:rPr>
              <a:t>               </a:t>
            </a:r>
            <a:r>
              <a:rPr lang="en-US" b="1" smtClean="0">
                <a:solidFill>
                  <a:schemeClr val="bg1"/>
                </a:solidFill>
              </a:rPr>
              <a:t>The nth term a</a:t>
            </a:r>
            <a:r>
              <a:rPr lang="en-US" b="1" baseline="-25000" smtClean="0">
                <a:solidFill>
                  <a:schemeClr val="bg1"/>
                </a:solidFill>
              </a:rPr>
              <a:t>n</a:t>
            </a:r>
            <a:r>
              <a:rPr lang="en-US" b="1" smtClean="0">
                <a:solidFill>
                  <a:schemeClr val="bg1"/>
                </a:solidFill>
              </a:rPr>
              <a:t>=a+(n-1)d </a:t>
            </a:r>
            <a:endParaRPr lang="en-US" b="1" baseline="-2500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20" y="381000"/>
            <a:ext cx="907928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To find the n</a:t>
            </a:r>
            <a:r>
              <a:rPr lang="en-US" sz="4800" b="1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th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Term of an A.P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To check that a given term is A.P. or not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5,8,11,14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Here, first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is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Now, finding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difference in the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next terms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A2-A1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 8 - 5 = 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A3-A2  </a:t>
            </a:r>
            <a:r>
              <a:rPr lang="en-US" sz="3200" b="1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 11 - 8 = 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A4-A3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 14 – 11 = 3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Since the difference s are common.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Hence the given terms are in A.P.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895600"/>
            <a:ext cx="9144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Century Gothic" pitchFamily="34" charset="0"/>
              </a:rPr>
              <a:t>                   Its formula is 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accent1"/>
                </a:solidFill>
                <a:latin typeface="Century Gothic" pitchFamily="34" charset="0"/>
              </a:rPr>
              <a:t>             S</a:t>
            </a:r>
            <a:r>
              <a:rPr lang="en-US" sz="4000" b="1" baseline="-30000">
                <a:solidFill>
                  <a:schemeClr val="accent1"/>
                </a:solidFill>
                <a:latin typeface="Century Gothic" pitchFamily="34" charset="0"/>
              </a:rPr>
              <a:t>n</a:t>
            </a:r>
            <a:r>
              <a:rPr lang="en-US" sz="4000" b="1">
                <a:solidFill>
                  <a:schemeClr val="accent1"/>
                </a:solidFill>
                <a:latin typeface="Century Gothic" pitchFamily="34" charset="0"/>
              </a:rPr>
              <a:t> = ½ n [ 2a + (n - 1)d ]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B0F0"/>
                </a:solidFill>
                <a:latin typeface="Comic Sans MS" pitchFamily="66" charset="0"/>
              </a:rPr>
              <a:t>SUM OF n TERMS OF AN </a:t>
            </a:r>
          </a:p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B0F0"/>
                </a:solidFill>
                <a:latin typeface="Comic Sans MS" pitchFamily="66" charset="0"/>
              </a:rPr>
              <a:t>ARITHMETIC PROGRESSION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013325"/>
            <a:ext cx="9144000" cy="16303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+mn-lt"/>
              </a:rPr>
              <a:t>             It can also be written as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                     </a:t>
            </a:r>
            <a:r>
              <a:rPr lang="en-US" sz="4000" b="1" dirty="0" err="1">
                <a:solidFill>
                  <a:schemeClr val="accent1"/>
                </a:solidFill>
                <a:latin typeface="+mn-lt"/>
              </a:rPr>
              <a:t>S</a:t>
            </a:r>
            <a:r>
              <a:rPr lang="en-US" sz="4000" b="1" baseline="-30000" dirty="0" err="1">
                <a:solidFill>
                  <a:schemeClr val="accent1"/>
                </a:solidFill>
                <a:latin typeface="+mn-lt"/>
              </a:rPr>
              <a:t>n</a:t>
            </a:r>
            <a:r>
              <a:rPr lang="en-US" sz="4000" b="1" dirty="0">
                <a:solidFill>
                  <a:schemeClr val="accent1"/>
                </a:solidFill>
                <a:latin typeface="+mn-lt"/>
              </a:rPr>
              <a:t> = ½ n [ a + a</a:t>
            </a:r>
            <a:r>
              <a:rPr lang="en-US" sz="4000" b="1" baseline="-25000" dirty="0">
                <a:solidFill>
                  <a:schemeClr val="accent1"/>
                </a:solidFill>
                <a:latin typeface="+mn-lt"/>
              </a:rPr>
              <a:t>n</a:t>
            </a:r>
            <a:r>
              <a:rPr lang="en-US" sz="4000" b="1" dirty="0">
                <a:solidFill>
                  <a:schemeClr val="accent1"/>
                </a:solidFill>
                <a:latin typeface="+mn-lt"/>
              </a:rPr>
              <a:t> 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88913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N" sz="4000" b="1">
                <a:solidFill>
                  <a:srgbClr val="00B0F0"/>
                </a:solidFill>
                <a:latin typeface="Comic Sans MS" pitchFamily="66" charset="0"/>
              </a:rPr>
              <a:t>DERIVATION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-11113" y="476250"/>
            <a:ext cx="9144001" cy="79406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atin typeface="Arial" pitchFamily="34" charset="0"/>
                <a:cs typeface="Arial" pitchFamily="34" charset="0"/>
              </a:rPr>
              <a:t>The sum to n terms is given by:</a:t>
            </a:r>
            <a:r>
              <a:rPr lang="en-US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000" b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3000" b="1" baseline="-30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= a + (a + d) + (a + 2d) + … +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[a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+ (n –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1)d]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     (1)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000" b="1" dirty="0">
              <a:latin typeface="Arial" pitchFamily="34" charset="0"/>
              <a:cs typeface="Arial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atin typeface="Arial" pitchFamily="34" charset="0"/>
                <a:cs typeface="Arial" pitchFamily="34" charset="0"/>
              </a:rPr>
              <a:t>If we write this out backwards, we get:</a:t>
            </a:r>
            <a:br>
              <a:rPr lang="en-US" sz="3000" b="1" dirty="0">
                <a:latin typeface="Arial" pitchFamily="34" charset="0"/>
                <a:cs typeface="Arial" pitchFamily="34" charset="0"/>
              </a:rPr>
            </a:br>
            <a:r>
              <a:rPr lang="en-US" sz="3000" b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3000" b="1" baseline="-30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+ (n –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1)d]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+ (a + (n – 2)d) + … +a            (2)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000" b="1" dirty="0">
              <a:latin typeface="Arial" pitchFamily="34" charset="0"/>
              <a:cs typeface="Arial" pitchFamily="34" charset="0"/>
            </a:endParaRPr>
          </a:p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latin typeface="Arial" pitchFamily="34" charset="0"/>
                <a:cs typeface="Arial" pitchFamily="34" charset="0"/>
              </a:rPr>
              <a:t>Now let’s add (1) and (2):</a:t>
            </a:r>
          </a:p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latin typeface="Arial" pitchFamily="34" charset="0"/>
                <a:cs typeface="Arial" pitchFamily="34" charset="0"/>
              </a:rPr>
              <a:t>2S</a:t>
            </a:r>
            <a:r>
              <a:rPr lang="en-US" sz="3000" b="1" baseline="-300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= [2a + (n – 1)d] + [2a + (n – 1)d] + …			……… + [2a + (n – 1)d]</a:t>
            </a:r>
          </a:p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latin typeface="Arial" pitchFamily="34" charset="0"/>
                <a:cs typeface="Arial" pitchFamily="34" charset="0"/>
              </a:rPr>
              <a:t>So,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3000" b="1" baseline="-30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= ½ n [2a + (n – 1)d]</a:t>
            </a:r>
          </a:p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US" sz="30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000" b="1" dirty="0">
              <a:latin typeface="Arial" pitchFamily="34" charset="0"/>
              <a:cs typeface="Arial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101013" y="1700213"/>
            <a:ext cx="431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308850" y="3068638"/>
            <a:ext cx="115093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343</TotalTime>
  <Words>262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Opulent</vt:lpstr>
      <vt:lpstr>Solstice</vt:lpstr>
      <vt:lpstr>Apex</vt:lpstr>
      <vt:lpstr>Foundry</vt:lpstr>
      <vt:lpstr>Flow</vt:lpstr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This PC</cp:lastModifiedBy>
  <cp:revision>36</cp:revision>
  <dcterms:created xsi:type="dcterms:W3CDTF">2013-11-07T04:11:09Z</dcterms:created>
  <dcterms:modified xsi:type="dcterms:W3CDTF">2020-08-17T05:10:22Z</dcterms:modified>
</cp:coreProperties>
</file>