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71" r:id="rId10"/>
    <p:sldId id="273" r:id="rId11"/>
    <p:sldId id="274" r:id="rId12"/>
    <p:sldId id="278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795" autoAdjust="0"/>
    <p:restoredTop sz="94660"/>
  </p:normalViewPr>
  <p:slideViewPr>
    <p:cSldViewPr>
      <p:cViewPr varScale="1">
        <p:scale>
          <a:sx n="68" d="100"/>
          <a:sy n="68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9235-32FE-4542-9752-965187CC38EE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5EB84-1F84-414E-8E8D-56C619140C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0469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C8C38C7-07AB-4CFD-8371-FE48366837D9}" type="datetimeFigureOut">
              <a:rPr lang="en-IN" smtClean="0"/>
              <a:pPr/>
              <a:t>17-08-2020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26BE3FC-F1A8-4D55-8EBF-69A926294F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412" y="1556792"/>
            <a:ext cx="893065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0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ARITHMETIC </a:t>
            </a:r>
          </a:p>
          <a:p>
            <a:pPr algn="ctr"/>
            <a:r>
              <a:rPr lang="en-US" sz="10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PROGRESSION</a:t>
            </a:r>
            <a:endParaRPr lang="en-IN" sz="10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32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8050" y="131808"/>
            <a:ext cx="788042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5(n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1) = 400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1  = 400/5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- 1   =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80 + 1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81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Hence the no. of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terms in the AP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 81.</a:t>
            </a:r>
          </a:p>
        </p:txBody>
      </p:sp>
    </p:spTree>
    <p:extLst>
      <p:ext uri="{BB962C8B-B14F-4D97-AF65-F5344CB8AC3E}">
        <p14:creationId xmlns="" xmlns:p14="http://schemas.microsoft.com/office/powerpoint/2010/main" val="39363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7504" y="-99392"/>
            <a:ext cx="8991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Problem </a:t>
            </a:r>
            <a:endParaRPr lang="en-US" sz="3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Find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 sum of 30 terms of  given A.P.  ,12 , 20 , 28 , 36………</a:t>
            </a:r>
            <a:endParaRPr lang="en-US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769828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Solution : Given A.P. is 12 , 20, 28 ,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36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Its first term is  a = 12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Common difference is d = 20 – 12 = 8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sum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n terms of an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4">
              <a:spcBef>
                <a:spcPct val="50000"/>
              </a:spcBef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baseline="-30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½ n [ 2a + (n - 1)d ]</a:t>
            </a:r>
          </a:p>
          <a:p>
            <a:pPr lvl="4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½ x 30 [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x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 + (30-1)x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lvl="4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814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650" y="515469"/>
            <a:ext cx="61024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15 [ 24 + 29 x 8]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=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15[24 + 232]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 x 246</a:t>
            </a:r>
          </a:p>
          <a:p>
            <a:pPr lvl="4"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3690</a:t>
            </a:r>
            <a:endParaRPr lang="en-I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28498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>
                <a:solidFill>
                  <a:srgbClr val="00B0F0"/>
                </a:solidFill>
              </a:rPr>
              <a:t>THE SUM OF TERMS IS 3690</a:t>
            </a:r>
            <a:endParaRPr lang="en-IN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59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" y="168956"/>
            <a:ext cx="9067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Problem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Find the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sum of terms in 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given A.P.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6 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………………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200</a:t>
            </a:r>
            <a:endParaRPr lang="en-US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8388" y="1687443"/>
            <a:ext cx="86106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Solution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Its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first term is  a = 2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Common difference is d = 4 – 2 =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nth term  is    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a + (n-1)d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2 + (n-1)2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- 2 = 2(n – 1)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		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2(n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1) = 198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1 = 99,   n = 100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" y="30480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5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23528" y="188640"/>
            <a:ext cx="83058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Now, the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sum to n terms of an arithmetic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progression</a:t>
            </a: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baseline="-30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=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½ n [ 2a + (n - 1)d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baseline="-30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= ½ x 100 [ 2x 2 + (100-1)x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= 50 [ 4 + 198]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= 50[202]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= 10100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672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741" y="476672"/>
            <a:ext cx="87368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If various terms of a sequence are formed by adding a fixed number to the previous term or the difference between two successive terms is a fixed number, then the sequence is called AP.</a:t>
            </a:r>
          </a:p>
        </p:txBody>
      </p:sp>
      <p:sp>
        <p:nvSpPr>
          <p:cNvPr id="5" name="Rectangle 4"/>
          <p:cNvSpPr/>
          <p:nvPr/>
        </p:nvSpPr>
        <p:spPr>
          <a:xfrm>
            <a:off x="189740" y="4050801"/>
            <a:ext cx="8736811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For example : 5, 10, 15, 20, 25…..</a:t>
            </a:r>
          </a:p>
          <a:p>
            <a:pPr algn="just">
              <a:spcBef>
                <a:spcPct val="20000"/>
              </a:spcBef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In this each term is obtained by adding 5 to the preceding term except first term</a:t>
            </a:r>
            <a:endParaRPr lang="en-US" sz="35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454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520" y="112474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The general form of an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Arithmetic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Progression is  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a , a +d , a + 2d , a + 3d ………………, a + (n-1)d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Where,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	‘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a’  is first term  and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	‘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d’ is called common difference.</a:t>
            </a:r>
          </a:p>
        </p:txBody>
      </p:sp>
    </p:spTree>
    <p:extLst>
      <p:ext uri="{BB962C8B-B14F-4D97-AF65-F5344CB8AC3E}">
        <p14:creationId xmlns="" xmlns:p14="http://schemas.microsoft.com/office/powerpoint/2010/main" val="388839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947" y="476672"/>
            <a:ext cx="90364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u="sng" dirty="0" smtClean="0">
                <a:solidFill>
                  <a:schemeClr val="tx2">
                    <a:lumMod val="75000"/>
                  </a:schemeClr>
                </a:solidFill>
              </a:rPr>
              <a:t>Common </a:t>
            </a:r>
            <a:r>
              <a:rPr lang="en-US" sz="4000" b="1" u="sng" dirty="0" smtClean="0">
                <a:solidFill>
                  <a:schemeClr val="tx2">
                    <a:lumMod val="75000"/>
                  </a:schemeClr>
                </a:solidFill>
              </a:rPr>
              <a:t>Difference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- The fixed number which is obtained by subtracting any term of AP from its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succeeding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term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we take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first </a:t>
            </a:r>
            <a:r>
              <a:rPr lang="en-US" sz="4000" b="1" dirty="0" smtClean="0">
                <a:solidFill>
                  <a:srgbClr val="00B0F0"/>
                </a:solidFill>
              </a:rPr>
              <a:t>term of an AP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as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a </a:t>
            </a:r>
          </a:p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hlink"/>
                </a:solidFill>
              </a:rPr>
              <a:t>Common Difference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as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hlink"/>
                </a:solidFill>
              </a:rPr>
              <a:t>d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Then, </a:t>
            </a:r>
            <a:r>
              <a:rPr lang="en-US" sz="4000" b="1" dirty="0" smtClean="0">
                <a:solidFill>
                  <a:srgbClr val="0070C0"/>
                </a:solidFill>
              </a:rPr>
              <a:t>n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term of that AP will be </a:t>
            </a:r>
          </a:p>
          <a:p>
            <a:pPr>
              <a:spcBef>
                <a:spcPct val="50000"/>
              </a:spcBef>
            </a:pPr>
            <a:r>
              <a:rPr lang="en-US" sz="4000" b="1" dirty="0" smtClean="0"/>
              <a:t>			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7356" y="5214950"/>
            <a:ext cx="478634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</a:rPr>
              <a:t>a</a:t>
            </a:r>
            <a:r>
              <a:rPr lang="en-US" sz="4000" b="1" baseline="-25000" dirty="0" smtClean="0">
                <a:solidFill>
                  <a:srgbClr val="00B0F0"/>
                </a:solidFill>
              </a:rPr>
              <a:t>n</a:t>
            </a:r>
            <a:r>
              <a:rPr lang="en-US" sz="4000" b="1" dirty="0" smtClean="0">
                <a:solidFill>
                  <a:srgbClr val="00B0F0"/>
                </a:solidFill>
              </a:rPr>
              <a:t> = a + (n-1)d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7096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65809"/>
            <a:ext cx="8001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+mn-lt"/>
              </a:rPr>
              <a:t>To check that a given term is in A.P. or  not.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058" y="1441851"/>
            <a:ext cx="617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+mn-lt"/>
              </a:rPr>
              <a:t>2, 6, 10, 14….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8596" y="1810464"/>
            <a:ext cx="7758138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95300" indent="-495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Here  first term a = 2,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Now, find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differences in the next terms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-a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1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= 6 – 2 = 4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3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-a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= 10 –6 = 4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4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-a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3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= 14 – 10 = 4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Since the differences are common.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Hence the given terms are in A.P.</a:t>
            </a:r>
          </a:p>
          <a:p>
            <a:pPr eaLnBrk="1" hangingPunct="1">
              <a:spcBef>
                <a:spcPct val="50000"/>
              </a:spcBef>
              <a:buFontTx/>
              <a:buAutoNum type="romanLcParenBoth"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116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-5209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B0F0"/>
                </a:solidFill>
                <a:latin typeface="+mn-lt"/>
              </a:rPr>
              <a:t>Problem : Find the value of k for which the given 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series </a:t>
            </a:r>
            <a:r>
              <a:rPr lang="en-US" sz="3200" b="1" dirty="0">
                <a:solidFill>
                  <a:srgbClr val="00B0F0"/>
                </a:solidFill>
                <a:latin typeface="+mn-lt"/>
              </a:rPr>
              <a:t>is in 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A.P. 4</a:t>
            </a:r>
            <a:r>
              <a:rPr lang="en-US" sz="3200" b="1" dirty="0">
                <a:solidFill>
                  <a:srgbClr val="00B0F0"/>
                </a:solidFill>
                <a:latin typeface="+mn-lt"/>
              </a:rPr>
              <a:t>,  k –1 , 12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980728"/>
            <a:ext cx="80772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Solution  :    Given A.P. is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 k –1 ,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12…..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If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series is A.P. then the differences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will be common.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Symbol"/>
              </a:rPr>
              <a:t>	      	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</a:t>
            </a:r>
            <a:r>
              <a:rPr lang="en-US" sz="30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– a</a:t>
            </a:r>
            <a:r>
              <a:rPr lang="en-US" sz="30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1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=</a:t>
            </a:r>
            <a:r>
              <a:rPr lang="en-US" sz="30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a</a:t>
            </a:r>
            <a:r>
              <a:rPr lang="en-US" sz="30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3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– a</a:t>
            </a:r>
            <a:r>
              <a:rPr lang="en-US" sz="30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 b="1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        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Symbol"/>
              </a:rPr>
              <a:t>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k – 1 – 4 = 12 – (k – 1)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           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Symbol"/>
              </a:rPr>
              <a:t>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k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– 5  =   12 – k + 1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           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Symbol"/>
              </a:rPr>
              <a:t>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k + k = 12 + 1 + 5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           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Symbol"/>
              </a:rPr>
              <a:t>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k = 18    or       k = 9</a:t>
            </a:r>
          </a:p>
        </p:txBody>
      </p:sp>
    </p:spTree>
    <p:extLst>
      <p:ext uri="{BB962C8B-B14F-4D97-AF65-F5344CB8AC3E}">
        <p14:creationId xmlns="" xmlns:p14="http://schemas.microsoft.com/office/powerpoint/2010/main" val="260563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3912" y="2428868"/>
            <a:ext cx="61561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Its formula is </a:t>
            </a:r>
          </a:p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824" y="502018"/>
            <a:ext cx="84421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00B0F0"/>
                </a:solidFill>
              </a:rPr>
              <a:t>SUM OF n TERMS OF </a:t>
            </a:r>
            <a:r>
              <a:rPr lang="en-US" sz="4800" b="1" dirty="0" smtClean="0">
                <a:solidFill>
                  <a:srgbClr val="00B0F0"/>
                </a:solidFill>
              </a:rPr>
              <a:t>AN ARITHMETIC PROGRESSION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3912" y="4500570"/>
            <a:ext cx="61561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It can also be written as</a:t>
            </a:r>
          </a:p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71670" y="3357562"/>
            <a:ext cx="550072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3600" b="1" baseline="-300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n</a:t>
            </a:r>
            <a:r>
              <a:rPr lang="en-US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= ½ n [ 2a + (n - 1)d ] </a:t>
            </a:r>
          </a:p>
          <a:p>
            <a:pPr algn="ctr"/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1928794" y="5286388"/>
            <a:ext cx="557216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4400" b="1" baseline="-300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n</a:t>
            </a:r>
            <a:r>
              <a:rPr lang="en-US" sz="4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= ½ n [ a + a</a:t>
            </a:r>
            <a:r>
              <a:rPr lang="en-US" sz="4400" b="1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n</a:t>
            </a:r>
            <a:r>
              <a:rPr lang="en-US" sz="4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] </a:t>
            </a:r>
            <a:endParaRPr lang="en-IN" sz="4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90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smtClean="0">
                <a:solidFill>
                  <a:srgbClr val="00B0F0"/>
                </a:solidFill>
              </a:rPr>
              <a:t>DERIVATION</a:t>
            </a:r>
            <a:endParaRPr lang="en-IN" sz="4000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1119" y="476672"/>
            <a:ext cx="914400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en-US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sum to n terms is given by:</a:t>
            </a:r>
            <a:b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000" b="1" baseline="-30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a + (a + d) + (a + 2d) + … +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[a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 (n –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1)d]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    (1)</a:t>
            </a:r>
          </a:p>
          <a:p>
            <a:pPr eaLnBrk="0" hangingPunct="0"/>
            <a:endParaRPr lang="en-US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we write this out backwards, we get:</a:t>
            </a:r>
            <a:b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000" b="1" baseline="-30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[a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 (n –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1)d]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 (a + (n – 2)d) + … +a            (2)</a:t>
            </a:r>
          </a:p>
          <a:p>
            <a:pPr eaLnBrk="0" hangingPunct="0"/>
            <a:endParaRPr lang="en-US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Now let’s add (1) and (2):</a:t>
            </a:r>
          </a:p>
          <a:p>
            <a:pPr eaLnBrk="0" hangingPunct="0">
              <a:spcBef>
                <a:spcPct val="5000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3000" b="1" baseline="-30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[2a + (n – 1)d] + [2a + (n – 1)d] + …			……… + [2a + (n – 1)d]</a:t>
            </a:r>
          </a:p>
          <a:p>
            <a:pPr eaLnBrk="0" hangingPunct="0">
              <a:spcBef>
                <a:spcPct val="50000"/>
              </a:spcBef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So,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000" b="1" baseline="-30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½ n [2a + (n – 1)d]</a:t>
            </a:r>
          </a:p>
          <a:p>
            <a:pPr eaLnBrk="0" hangingPunct="0">
              <a:spcBef>
                <a:spcPct val="50000"/>
              </a:spcBef>
            </a:pPr>
            <a:endParaRPr lang="en-US" sz="30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3000" b="1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3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100392" y="1700808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08440" y="3068960"/>
            <a:ext cx="11519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5525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24911" y="6927"/>
            <a:ext cx="8001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Problem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  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Find number of  terms  of  A.P.  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105, 110, 115,,………………500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24910" y="1084144"/>
            <a:ext cx="10555802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Solution.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First term  is    a =  100 , 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500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Common difference is  d =  105 -100  = 5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nth term  is    a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a + (n-1)d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500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100 + (n-1)5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500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- 100 = 5(n – 1)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     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400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5(n – 1)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		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5(n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1) = 400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95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201</TotalTime>
  <Words>621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This PC</cp:lastModifiedBy>
  <cp:revision>23</cp:revision>
  <dcterms:created xsi:type="dcterms:W3CDTF">2013-01-19T11:30:00Z</dcterms:created>
  <dcterms:modified xsi:type="dcterms:W3CDTF">2020-08-17T05:36:25Z</dcterms:modified>
</cp:coreProperties>
</file>