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2" r:id="rId5"/>
    <p:sldId id="267" r:id="rId6"/>
    <p:sldId id="269" r:id="rId7"/>
    <p:sldId id="271" r:id="rId8"/>
    <p:sldId id="272" r:id="rId9"/>
    <p:sldId id="274" r:id="rId10"/>
    <p:sldId id="263" r:id="rId11"/>
    <p:sldId id="261" r:id="rId12"/>
    <p:sldId id="281" r:id="rId13"/>
    <p:sldId id="275" r:id="rId14"/>
    <p:sldId id="276" r:id="rId15"/>
    <p:sldId id="278" r:id="rId16"/>
    <p:sldId id="279" r:id="rId17"/>
    <p:sldId id="280" r:id="rId18"/>
    <p:sldId id="289" r:id="rId19"/>
    <p:sldId id="282" r:id="rId20"/>
    <p:sldId id="284" r:id="rId21"/>
    <p:sldId id="285" r:id="rId22"/>
    <p:sldId id="286" r:id="rId23"/>
    <p:sldId id="287" r:id="rId24"/>
    <p:sldId id="288" r:id="rId25"/>
    <p:sldId id="290" r:id="rId26"/>
    <p:sldId id="291" r:id="rId27"/>
    <p:sldId id="292" r:id="rId28"/>
    <p:sldId id="293" r:id="rId29"/>
    <p:sldId id="294" r:id="rId30"/>
    <p:sldId id="295" r:id="rId31"/>
    <p:sldId id="296" r:id="rId32"/>
    <p:sldId id="297" r:id="rId33"/>
    <p:sldId id="298" r:id="rId34"/>
    <p:sldId id="299" r:id="rId35"/>
    <p:sldId id="301" r:id="rId36"/>
    <p:sldId id="302" r:id="rId37"/>
    <p:sldId id="316" r:id="rId38"/>
    <p:sldId id="314" r:id="rId39"/>
    <p:sldId id="309" r:id="rId40"/>
    <p:sldId id="308" r:id="rId41"/>
    <p:sldId id="311" r:id="rId42"/>
    <p:sldId id="304" r:id="rId43"/>
    <p:sldId id="310" r:id="rId44"/>
    <p:sldId id="305" r:id="rId45"/>
    <p:sldId id="303" r:id="rId46"/>
    <p:sldId id="306" r:id="rId47"/>
    <p:sldId id="307" r:id="rId48"/>
    <p:sldId id="317" r:id="rId49"/>
    <p:sldId id="319" r:id="rId50"/>
    <p:sldId id="320" r:id="rId51"/>
    <p:sldId id="326" r:id="rId52"/>
    <p:sldId id="322" r:id="rId53"/>
    <p:sldId id="324" r:id="rId54"/>
    <p:sldId id="325" r:id="rId55"/>
    <p:sldId id="323" r:id="rId56"/>
    <p:sldId id="328" r:id="rId57"/>
    <p:sldId id="327" r:id="rId58"/>
    <p:sldId id="329" r:id="rId59"/>
    <p:sldId id="330" r:id="rId60"/>
    <p:sldId id="331" r:id="rId61"/>
    <p:sldId id="334" r:id="rId62"/>
    <p:sldId id="332" r:id="rId63"/>
    <p:sldId id="333" r:id="rId64"/>
    <p:sldId id="337" r:id="rId65"/>
    <p:sldId id="338" r:id="rId66"/>
    <p:sldId id="339" r:id="rId67"/>
    <p:sldId id="335" r:id="rId68"/>
    <p:sldId id="336" r:id="rId69"/>
    <p:sldId id="340" r:id="rId70"/>
    <p:sldId id="341" r:id="rId71"/>
    <p:sldId id="343" r:id="rId72"/>
    <p:sldId id="344" r:id="rId73"/>
    <p:sldId id="345" r:id="rId74"/>
    <p:sldId id="346" r:id="rId75"/>
    <p:sldId id="347" r:id="rId76"/>
    <p:sldId id="348" r:id="rId77"/>
    <p:sldId id="349" r:id="rId78"/>
    <p:sldId id="352" r:id="rId79"/>
    <p:sldId id="351" r:id="rId80"/>
    <p:sldId id="355" r:id="rId81"/>
    <p:sldId id="356" r:id="rId82"/>
    <p:sldId id="358" r:id="rId83"/>
    <p:sldId id="357" r:id="rId84"/>
    <p:sldId id="359" r:id="rId85"/>
    <p:sldId id="360" r:id="rId86"/>
    <p:sldId id="361" r:id="rId8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C6605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s://www.biochemden.com/monosaccharide-classify/"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hyperlink" Target="https://www.google.com/url?sa=i&amp;url=https://employees.csbsju.edu/cschaller/Principles%20Chem/stereochem/stereo_carbs.htm&amp;psig=AOvVaw10JWSdcOIvs5thKig5p7Cb&amp;ust=1590602432041000&amp;source=images&amp;cd=vfe&amp;ved=0CAIQjRxqFwoTCNjCuvqN0ukCFQAAAAAdAAAAABAI"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ogle.com/url?sa=i&amp;url=https://www.livescience.com/51976-carbohydrates.html&amp;psig=AOvVaw2LoQuuwrN3zl7iN7ZtSbhz&amp;ust=1590592195660000&amp;source=images&amp;cd=vfe&amp;ved=0CAIQjRxqFwoTCMCv-Ifo0ekCFQAAAAAdAAAAABAI" TargetMode="External"/><Relationship Id="rId1" Type="http://schemas.openxmlformats.org/officeDocument/2006/relationships/slideLayout" Target="../slideLayouts/slideLayout6.xml"/><Relationship Id="rId4" Type="http://schemas.openxmlformats.org/officeDocument/2006/relationships/hyperlink" Target="https://byjus.com/biology/human-digestive-system/" TargetMode="External"/></Relationships>
</file>

<file path=ppt/slides/_rels/slide6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com/url?sa=i&amp;url=https://www.verywellhealth.com/counting-carbs-know-the-carbs-in-your-fruit-1087475&amp;psig=AOvVaw2LoQuuwrN3zl7iN7ZtSbhz&amp;ust=1590592195660000&amp;source=images&amp;cd=vfe&amp;ved=0CAIQjRxqFwoTCMCv-Ifo0ekCFQAAAAAdAAAAABAT" TargetMode="Externa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byjus.com/biology/nervous-system/" TargetMode="Externa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ich\Desktop\bm-21.jpg"/>
          <p:cNvPicPr>
            <a:picLocks noChangeAspect="1" noChangeArrowheads="1"/>
          </p:cNvPicPr>
          <p:nvPr/>
        </p:nvPicPr>
        <p:blipFill>
          <a:blip r:embed="rId2" cstate="print"/>
          <a:srcRect/>
          <a:stretch>
            <a:fillRect/>
          </a:stretch>
        </p:blipFill>
        <p:spPr bwMode="auto">
          <a:xfrm>
            <a:off x="1219200" y="990600"/>
            <a:ext cx="7315200" cy="3774701"/>
          </a:xfrm>
          <a:prstGeom prst="rect">
            <a:avLst/>
          </a:prstGeom>
          <a:noFill/>
        </p:spPr>
      </p:pic>
      <p:sp>
        <p:nvSpPr>
          <p:cNvPr id="5" name="Title 4"/>
          <p:cNvSpPr>
            <a:spLocks noGrp="1"/>
          </p:cNvSpPr>
          <p:nvPr>
            <p:ph type="title"/>
          </p:nvPr>
        </p:nvSpPr>
        <p:spPr>
          <a:xfrm>
            <a:off x="5029200" y="5562600"/>
            <a:ext cx="3657600" cy="609600"/>
          </a:xfrm>
        </p:spPr>
        <p:txBody>
          <a:bodyPr>
            <a:noAutofit/>
          </a:bodyPr>
          <a:lstStyle/>
          <a:p>
            <a:r>
              <a:rPr lang="en-US" sz="3600" dirty="0" err="1" smtClean="0">
                <a:solidFill>
                  <a:srgbClr val="990033"/>
                </a:solidFill>
                <a:latin typeface="EucrosiaUPC" pitchFamily="18" charset="-34"/>
                <a:cs typeface="EucrosiaUPC" pitchFamily="18" charset="-34"/>
              </a:rPr>
              <a:t>Nirupam</a:t>
            </a:r>
            <a:r>
              <a:rPr lang="en-US" sz="3600" dirty="0" smtClean="0">
                <a:solidFill>
                  <a:srgbClr val="990033"/>
                </a:solidFill>
                <a:latin typeface="EucrosiaUPC" pitchFamily="18" charset="-34"/>
                <a:cs typeface="EucrosiaUPC" pitchFamily="18" charset="-34"/>
              </a:rPr>
              <a:t> </a:t>
            </a:r>
            <a:r>
              <a:rPr lang="en-US" sz="3600" dirty="0" err="1" smtClean="0">
                <a:solidFill>
                  <a:srgbClr val="990033"/>
                </a:solidFill>
                <a:latin typeface="EucrosiaUPC" pitchFamily="18" charset="-34"/>
                <a:cs typeface="EucrosiaUPC" pitchFamily="18" charset="-34"/>
              </a:rPr>
              <a:t>Aich</a:t>
            </a:r>
            <a:endParaRPr lang="en-IN" sz="3600" dirty="0">
              <a:solidFill>
                <a:srgbClr val="990033"/>
              </a:solidFill>
              <a:latin typeface="EucrosiaUPC" pitchFamily="18" charset="-34"/>
              <a:cs typeface="EucrosiaUPC" pitchFamily="18" charset="-3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990599"/>
          </a:xfrm>
        </p:spPr>
        <p:txBody>
          <a:bodyPr>
            <a:normAutofit/>
          </a:bodyPr>
          <a:lstStyle/>
          <a:p>
            <a:r>
              <a:rPr lang="en-US" sz="3600" dirty="0" smtClean="0">
                <a:latin typeface="Andalus" pitchFamily="18" charset="-78"/>
                <a:cs typeface="Andalus" pitchFamily="18" charset="-78"/>
              </a:rPr>
              <a:t>CARBOHYDRATES</a:t>
            </a:r>
            <a:endParaRPr lang="en-IN" sz="3600" dirty="0">
              <a:latin typeface="Andalus" pitchFamily="18" charset="-78"/>
              <a:cs typeface="Andalus" pitchFamily="18" charset="-78"/>
            </a:endParaRPr>
          </a:p>
        </p:txBody>
      </p:sp>
      <p:sp>
        <p:nvSpPr>
          <p:cNvPr id="3" name="Subtitle 2"/>
          <p:cNvSpPr>
            <a:spLocks noGrp="1"/>
          </p:cNvSpPr>
          <p:nvPr>
            <p:ph type="subTitle" idx="1"/>
          </p:nvPr>
        </p:nvSpPr>
        <p:spPr>
          <a:xfrm>
            <a:off x="0" y="1447800"/>
            <a:ext cx="9144000" cy="4953000"/>
          </a:xfrm>
        </p:spPr>
        <p:txBody>
          <a:bodyPr>
            <a:normAutofit/>
          </a:bodyPr>
          <a:lstStyle/>
          <a:p>
            <a:pPr algn="l"/>
            <a:r>
              <a:rPr lang="en-IN" dirty="0" smtClean="0">
                <a:solidFill>
                  <a:srgbClr val="FF0000"/>
                </a:solidFill>
              </a:rPr>
              <a:t>Carbohydrates are </a:t>
            </a:r>
            <a:r>
              <a:rPr lang="en-IN" dirty="0" err="1" smtClean="0">
                <a:solidFill>
                  <a:srgbClr val="FF0000"/>
                </a:solidFill>
              </a:rPr>
              <a:t>polyhydroxy</a:t>
            </a:r>
            <a:r>
              <a:rPr lang="en-IN" dirty="0" smtClean="0">
                <a:solidFill>
                  <a:srgbClr val="FF0000"/>
                </a:solidFill>
              </a:rPr>
              <a:t> </a:t>
            </a:r>
            <a:r>
              <a:rPr lang="en-IN" dirty="0" err="1" smtClean="0">
                <a:solidFill>
                  <a:srgbClr val="FF0000"/>
                </a:solidFill>
              </a:rPr>
              <a:t>aldehydes</a:t>
            </a:r>
            <a:r>
              <a:rPr lang="en-IN" dirty="0" smtClean="0">
                <a:solidFill>
                  <a:srgbClr val="FF0000"/>
                </a:solidFill>
              </a:rPr>
              <a:t> or </a:t>
            </a:r>
            <a:r>
              <a:rPr lang="en-IN" dirty="0" err="1" smtClean="0">
                <a:solidFill>
                  <a:srgbClr val="FF0000"/>
                </a:solidFill>
              </a:rPr>
              <a:t>ketones</a:t>
            </a:r>
            <a:r>
              <a:rPr lang="en-IN" dirty="0" smtClean="0">
                <a:solidFill>
                  <a:srgbClr val="FF0000"/>
                </a:solidFill>
              </a:rPr>
              <a:t> or the compounds which upon hydrolysis produce </a:t>
            </a:r>
            <a:r>
              <a:rPr lang="en-IN" dirty="0" err="1" smtClean="0">
                <a:solidFill>
                  <a:srgbClr val="FF0000"/>
                </a:solidFill>
              </a:rPr>
              <a:t>polyhydroxy</a:t>
            </a:r>
            <a:r>
              <a:rPr lang="en-IN" dirty="0" smtClean="0">
                <a:solidFill>
                  <a:srgbClr val="FF0000"/>
                </a:solidFill>
              </a:rPr>
              <a:t> </a:t>
            </a:r>
            <a:r>
              <a:rPr lang="en-IN" dirty="0" err="1" smtClean="0">
                <a:solidFill>
                  <a:srgbClr val="FF0000"/>
                </a:solidFill>
              </a:rPr>
              <a:t>aldehydes</a:t>
            </a:r>
            <a:r>
              <a:rPr lang="en-IN" dirty="0" smtClean="0">
                <a:solidFill>
                  <a:srgbClr val="FF0000"/>
                </a:solidFill>
              </a:rPr>
              <a:t> or </a:t>
            </a:r>
            <a:r>
              <a:rPr lang="en-IN" dirty="0" err="1" smtClean="0">
                <a:solidFill>
                  <a:srgbClr val="FF0000"/>
                </a:solidFill>
              </a:rPr>
              <a:t>ketones</a:t>
            </a:r>
            <a:r>
              <a:rPr lang="en-IN" dirty="0" smtClean="0">
                <a:solidFill>
                  <a:srgbClr val="FF0000"/>
                </a:solidFill>
              </a:rPr>
              <a:t>.</a:t>
            </a:r>
          </a:p>
          <a:p>
            <a:pPr algn="l"/>
            <a:r>
              <a:rPr lang="en-IN" dirty="0" smtClean="0">
                <a:solidFill>
                  <a:srgbClr val="FF0000"/>
                </a:solidFill>
              </a:rPr>
              <a:t>•    They are optically active due to the presence of </a:t>
            </a:r>
            <a:r>
              <a:rPr lang="en-IN" dirty="0" err="1" smtClean="0">
                <a:solidFill>
                  <a:srgbClr val="FF0000"/>
                </a:solidFill>
              </a:rPr>
              <a:t>chiral</a:t>
            </a:r>
            <a:r>
              <a:rPr lang="en-IN" dirty="0" smtClean="0">
                <a:solidFill>
                  <a:srgbClr val="FF0000"/>
                </a:solidFill>
              </a:rPr>
              <a:t> ‘C’.</a:t>
            </a:r>
          </a:p>
          <a:p>
            <a:pPr algn="l"/>
            <a:r>
              <a:rPr lang="en-IN" dirty="0" smtClean="0">
                <a:solidFill>
                  <a:srgbClr val="FF0000"/>
                </a:solidFill>
              </a:rPr>
              <a:t>•    They are also called </a:t>
            </a:r>
            <a:r>
              <a:rPr lang="en-IN" dirty="0" err="1" smtClean="0">
                <a:solidFill>
                  <a:srgbClr val="FF0000"/>
                </a:solidFill>
              </a:rPr>
              <a:t>saccharides</a:t>
            </a:r>
            <a:r>
              <a:rPr lang="en-IN" dirty="0" smtClean="0">
                <a:solidFill>
                  <a:srgbClr val="FF0000"/>
                </a:solidFill>
              </a:rPr>
              <a:t> </a:t>
            </a:r>
          </a:p>
          <a:p>
            <a:pPr algn="l"/>
            <a:r>
              <a:rPr lang="en-IN" dirty="0" smtClean="0">
                <a:solidFill>
                  <a:srgbClr val="FF0000"/>
                </a:solidFill>
              </a:rPr>
              <a:t>(From Latin word </a:t>
            </a:r>
            <a:r>
              <a:rPr lang="en-IN" dirty="0" err="1" smtClean="0">
                <a:solidFill>
                  <a:srgbClr val="FF0000"/>
                </a:solidFill>
              </a:rPr>
              <a:t>Saccharum</a:t>
            </a:r>
            <a:r>
              <a:rPr lang="en-IN" dirty="0" smtClean="0">
                <a:solidFill>
                  <a:srgbClr val="FF0000"/>
                </a:solidFill>
              </a:rPr>
              <a:t> = sugar) due to sweet taste.</a:t>
            </a:r>
          </a:p>
          <a:p>
            <a:pPr algn="l"/>
            <a:endParaRPr lang="en-IN"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ndalus" pitchFamily="18" charset="-78"/>
                <a:cs typeface="Andalus" pitchFamily="18" charset="-78"/>
              </a:rPr>
              <a:t>TYPES OF CARBOHYDRATES</a:t>
            </a:r>
            <a:endParaRPr lang="en-IN" sz="3600" dirty="0">
              <a:latin typeface="Andalus" pitchFamily="18" charset="-78"/>
              <a:cs typeface="Andalus" pitchFamily="18" charset="-78"/>
            </a:endParaRPr>
          </a:p>
        </p:txBody>
      </p:sp>
      <p:pic>
        <p:nvPicPr>
          <p:cNvPr id="3073" name="Picture 1" descr="C:\Users\Aich\Desktop\bm--1.jpg"/>
          <p:cNvPicPr>
            <a:picLocks noGrp="1" noChangeAspect="1" noChangeArrowheads="1"/>
          </p:cNvPicPr>
          <p:nvPr>
            <p:ph idx="1"/>
          </p:nvPr>
        </p:nvPicPr>
        <p:blipFill>
          <a:blip r:embed="rId2" cstate="print"/>
          <a:srcRect/>
          <a:stretch>
            <a:fillRect/>
          </a:stretch>
        </p:blipFill>
        <p:spPr bwMode="auto">
          <a:xfrm>
            <a:off x="0" y="1371600"/>
            <a:ext cx="9144000" cy="54864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sz="3600" dirty="0" smtClean="0">
                <a:solidFill>
                  <a:srgbClr val="FF0000"/>
                </a:solidFill>
                <a:latin typeface="Andalus" pitchFamily="18" charset="-78"/>
                <a:cs typeface="Andalus" pitchFamily="18" charset="-78"/>
              </a:rPr>
              <a:t>CARBOHYDRATES, in general may be classified into two classes</a:t>
            </a:r>
            <a:endParaRPr lang="en-IN" sz="3600" dirty="0">
              <a:solidFill>
                <a:srgbClr val="FF0000"/>
              </a:solidFill>
            </a:endParaRPr>
          </a:p>
        </p:txBody>
      </p:sp>
      <p:sp>
        <p:nvSpPr>
          <p:cNvPr id="10" name="Content Placeholder 9"/>
          <p:cNvSpPr>
            <a:spLocks noGrp="1"/>
          </p:cNvSpPr>
          <p:nvPr>
            <p:ph sz="half" idx="1"/>
          </p:nvPr>
        </p:nvSpPr>
        <p:spPr/>
        <p:txBody>
          <a:bodyPr/>
          <a:lstStyle/>
          <a:p>
            <a:r>
              <a:rPr lang="en-US" dirty="0" smtClean="0">
                <a:solidFill>
                  <a:srgbClr val="00B050"/>
                </a:solidFill>
              </a:rPr>
              <a:t>SUGARS:</a:t>
            </a:r>
          </a:p>
          <a:p>
            <a:pPr>
              <a:buNone/>
            </a:pPr>
            <a:r>
              <a:rPr lang="en-US" dirty="0" smtClean="0"/>
              <a:t>	These are crystalline substances which are sweet and water soluble.</a:t>
            </a:r>
          </a:p>
          <a:p>
            <a:r>
              <a:rPr lang="en-US" dirty="0" smtClean="0"/>
              <a:t>Example:</a:t>
            </a:r>
          </a:p>
          <a:p>
            <a:pPr>
              <a:buNone/>
            </a:pPr>
            <a:r>
              <a:rPr lang="en-US" dirty="0" smtClean="0"/>
              <a:t>	</a:t>
            </a:r>
            <a:r>
              <a:rPr lang="en-US" dirty="0" err="1" smtClean="0"/>
              <a:t>Glucose,fructose</a:t>
            </a:r>
            <a:r>
              <a:rPr lang="en-US" dirty="0" smtClean="0"/>
              <a:t> and cane sugar</a:t>
            </a:r>
            <a:endParaRPr lang="en-IN" dirty="0"/>
          </a:p>
        </p:txBody>
      </p:sp>
      <p:sp>
        <p:nvSpPr>
          <p:cNvPr id="11" name="Content Placeholder 10"/>
          <p:cNvSpPr>
            <a:spLocks noGrp="1"/>
          </p:cNvSpPr>
          <p:nvPr>
            <p:ph sz="half" idx="2"/>
          </p:nvPr>
        </p:nvSpPr>
        <p:spPr/>
        <p:txBody>
          <a:bodyPr/>
          <a:lstStyle/>
          <a:p>
            <a:r>
              <a:rPr lang="en-US" dirty="0" smtClean="0">
                <a:solidFill>
                  <a:srgbClr val="00B050"/>
                </a:solidFill>
              </a:rPr>
              <a:t>NON SUGARS</a:t>
            </a:r>
          </a:p>
          <a:p>
            <a:pPr>
              <a:buNone/>
            </a:pPr>
            <a:r>
              <a:rPr lang="en-US" dirty="0" smtClean="0"/>
              <a:t>	These are amorphous substances which are tasteless and insoluble in water.</a:t>
            </a:r>
          </a:p>
          <a:p>
            <a:r>
              <a:rPr lang="en-US" dirty="0" smtClean="0"/>
              <a:t>Example:</a:t>
            </a:r>
          </a:p>
          <a:p>
            <a:pPr>
              <a:buNone/>
            </a:pPr>
            <a:r>
              <a:rPr lang="en-US" dirty="0" smtClean="0"/>
              <a:t>	</a:t>
            </a:r>
            <a:r>
              <a:rPr lang="en-US" dirty="0" err="1" smtClean="0"/>
              <a:t>Starch,cellulose</a:t>
            </a:r>
            <a:endParaRPr lang="en-IN"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09600"/>
            <a:ext cx="8077200" cy="762000"/>
          </a:xfrm>
        </p:spPr>
        <p:txBody>
          <a:bodyPr>
            <a:normAutofit fontScale="90000"/>
          </a:bodyPr>
          <a:lstStyle/>
          <a:p>
            <a:r>
              <a:rPr lang="en-US" b="1" dirty="0" smtClean="0">
                <a:latin typeface="Andalus" pitchFamily="18" charset="-78"/>
                <a:cs typeface="Andalus" pitchFamily="18" charset="-78"/>
                <a:hlinkClick r:id="rId2"/>
              </a:rPr>
              <a:t>MonoSaccharides</a:t>
            </a:r>
            <a:r>
              <a:rPr lang="en-IN" b="1" dirty="0" smtClean="0">
                <a:latin typeface="Andalus" pitchFamily="18" charset="-78"/>
                <a:cs typeface="Andalus" pitchFamily="18" charset="-78"/>
              </a:rPr>
              <a:t/>
            </a:r>
            <a:br>
              <a:rPr lang="en-IN" b="1" dirty="0" smtClean="0">
                <a:latin typeface="Andalus" pitchFamily="18" charset="-78"/>
                <a:cs typeface="Andalus" pitchFamily="18" charset="-78"/>
              </a:rPr>
            </a:br>
            <a:endParaRPr lang="en-IN" dirty="0">
              <a:latin typeface="Andalus" pitchFamily="18" charset="-78"/>
              <a:cs typeface="Andalus" pitchFamily="18" charset="-78"/>
            </a:endParaRPr>
          </a:p>
        </p:txBody>
      </p:sp>
      <p:sp>
        <p:nvSpPr>
          <p:cNvPr id="5" name="Content Placeholder 4"/>
          <p:cNvSpPr>
            <a:spLocks noGrp="1"/>
          </p:cNvSpPr>
          <p:nvPr>
            <p:ph idx="1"/>
          </p:nvPr>
        </p:nvSpPr>
        <p:spPr>
          <a:xfrm>
            <a:off x="457200" y="1600200"/>
            <a:ext cx="8458200" cy="4953000"/>
          </a:xfrm>
        </p:spPr>
        <p:txBody>
          <a:bodyPr>
            <a:normAutofit fontScale="92500" lnSpcReduction="10000"/>
          </a:bodyPr>
          <a:lstStyle/>
          <a:p>
            <a:r>
              <a:rPr lang="en-US" i="1" dirty="0" smtClean="0"/>
              <a:t>Mono</a:t>
            </a:r>
            <a:r>
              <a:rPr lang="en-US" dirty="0" smtClean="0"/>
              <a:t> means One, </a:t>
            </a:r>
          </a:p>
          <a:p>
            <a:r>
              <a:rPr lang="en-US" i="1" dirty="0" smtClean="0"/>
              <a:t>Saccharon</a:t>
            </a:r>
            <a:r>
              <a:rPr lang="en-US" dirty="0" smtClean="0"/>
              <a:t> implies Sugar in Greek. </a:t>
            </a:r>
          </a:p>
          <a:p>
            <a:r>
              <a:rPr lang="en-US" dirty="0" smtClean="0"/>
              <a:t>These are the simplest group of carbohydrates and are referred to as simple sugars as they are sweet.</a:t>
            </a:r>
          </a:p>
          <a:p>
            <a:r>
              <a:rPr lang="en-US" dirty="0" smtClean="0"/>
              <a:t> The compounds are having free </a:t>
            </a:r>
            <a:r>
              <a:rPr lang="en-US" dirty="0" err="1" smtClean="0"/>
              <a:t>aldehyde</a:t>
            </a:r>
            <a:r>
              <a:rPr lang="en-US" dirty="0" smtClean="0"/>
              <a:t> or ketone group and two or more hydroxyl (-OH) groups.</a:t>
            </a:r>
          </a:p>
          <a:p>
            <a:r>
              <a:rPr lang="en-US" dirty="0" smtClean="0"/>
              <a:t> They cannot be further hydrolyzed into simpler carbohydrates. The general formula of the monosaccharide is C</a:t>
            </a:r>
            <a:r>
              <a:rPr lang="en-US" baseline="-25000" dirty="0" smtClean="0"/>
              <a:t>n</a:t>
            </a:r>
            <a:r>
              <a:rPr lang="en-US" dirty="0" smtClean="0"/>
              <a:t>(H</a:t>
            </a:r>
            <a:r>
              <a:rPr lang="en-US" baseline="-25000" dirty="0" smtClean="0"/>
              <a:t>2</a:t>
            </a:r>
            <a:r>
              <a:rPr lang="en-US" dirty="0" smtClean="0"/>
              <a:t>O)</a:t>
            </a:r>
            <a:r>
              <a:rPr lang="en-US" baseline="-25000" dirty="0" smtClean="0"/>
              <a:t>n</a:t>
            </a:r>
            <a:r>
              <a:rPr lang="en-US" dirty="0" smtClean="0"/>
              <a:t>.</a:t>
            </a:r>
            <a:endParaRPr lang="en-IN" dirty="0" smtClean="0"/>
          </a:p>
          <a:p>
            <a:endParaRPr lang="en-IN"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b="1" dirty="0" smtClean="0">
                <a:latin typeface="Andalus" pitchFamily="18" charset="-78"/>
                <a:cs typeface="Andalus" pitchFamily="18" charset="-78"/>
              </a:rPr>
              <a:t>OligoSaccharides</a:t>
            </a:r>
            <a:r>
              <a:rPr lang="en-IN" b="1" dirty="0" smtClean="0"/>
              <a:t/>
            </a:r>
            <a:br>
              <a:rPr lang="en-IN" b="1" dirty="0" smtClean="0"/>
            </a:br>
            <a:endParaRPr lang="en-IN" dirty="0"/>
          </a:p>
        </p:txBody>
      </p:sp>
      <p:sp>
        <p:nvSpPr>
          <p:cNvPr id="10" name="Content Placeholder 9"/>
          <p:cNvSpPr>
            <a:spLocks noGrp="1"/>
          </p:cNvSpPr>
          <p:nvPr>
            <p:ph idx="1"/>
          </p:nvPr>
        </p:nvSpPr>
        <p:spPr/>
        <p:txBody>
          <a:bodyPr>
            <a:normAutofit/>
          </a:bodyPr>
          <a:lstStyle/>
          <a:p>
            <a:r>
              <a:rPr lang="en-US" b="1" dirty="0" smtClean="0">
                <a:latin typeface="Andalus" pitchFamily="18" charset="-78"/>
                <a:cs typeface="Andalus" pitchFamily="18" charset="-78"/>
              </a:rPr>
              <a:t>Oligo</a:t>
            </a:r>
            <a:r>
              <a:rPr lang="en-US" dirty="0" smtClean="0">
                <a:latin typeface="Andalus" pitchFamily="18" charset="-78"/>
                <a:cs typeface="Andalus" pitchFamily="18" charset="-78"/>
              </a:rPr>
              <a:t> means Few in the Greek language.</a:t>
            </a:r>
          </a:p>
          <a:p>
            <a:r>
              <a:rPr lang="en-US" dirty="0" smtClean="0">
                <a:latin typeface="Andalus" pitchFamily="18" charset="-78"/>
                <a:cs typeface="Andalus" pitchFamily="18" charset="-78"/>
              </a:rPr>
              <a:t>. These are complex sugars When hydrolyzing these sugars yields 2 to 10 molecules of the same or different monosaccharide molecules.</a:t>
            </a:r>
          </a:p>
          <a:p>
            <a:r>
              <a:rPr lang="en-US" dirty="0" smtClean="0">
                <a:latin typeface="Andalus" pitchFamily="18" charset="-78"/>
                <a:cs typeface="Andalus" pitchFamily="18" charset="-78"/>
              </a:rPr>
              <a:t> They are further classified as disaccharides, trisaccharides, tetrasaccharides, etc. based on the number of monosaccharide units.</a:t>
            </a:r>
            <a:endParaRPr lang="en-IN" dirty="0" smtClean="0">
              <a:latin typeface="Andalus" pitchFamily="18" charset="-78"/>
              <a:cs typeface="Andalus" pitchFamily="18" charset="-78"/>
            </a:endParaRPr>
          </a:p>
          <a:p>
            <a:endParaRPr lang="en-IN"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457200" y="1335292"/>
            <a:ext cx="8153400" cy="45858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200" b="1" i="0" u="none" strike="noStrike" cap="none" normalizeH="0" baseline="0" dirty="0" smtClean="0">
                <a:ln>
                  <a:noFill/>
                </a:ln>
                <a:solidFill>
                  <a:srgbClr val="FF0000"/>
                </a:solidFill>
                <a:effectLst/>
                <a:latin typeface="Andalus" pitchFamily="18" charset="-78"/>
                <a:ea typeface="Calibri" pitchFamily="34" charset="0"/>
                <a:cs typeface="Andalus" pitchFamily="18" charset="-78"/>
              </a:rPr>
              <a:t>Disaccharides (</a:t>
            </a:r>
            <a:r>
              <a:rPr kumimoji="0" lang="en-US" sz="3200" b="1" i="0" u="none" strike="noStrike" cap="none" normalizeH="0" baseline="0" dirty="0" err="1" smtClean="0">
                <a:ln>
                  <a:noFill/>
                </a:ln>
                <a:solidFill>
                  <a:srgbClr val="FF0000"/>
                </a:solidFill>
                <a:effectLst/>
                <a:latin typeface="Andalus" pitchFamily="18" charset="-78"/>
                <a:ea typeface="Calibri" pitchFamily="34" charset="0"/>
                <a:cs typeface="Andalus" pitchFamily="18" charset="-78"/>
              </a:rPr>
              <a:t>Cn</a:t>
            </a:r>
            <a:r>
              <a:rPr kumimoji="0" lang="en-US" sz="3200" b="1" i="0" u="none" strike="noStrike" cap="none" normalizeH="0" baseline="0" dirty="0" smtClean="0">
                <a:ln>
                  <a:noFill/>
                </a:ln>
                <a:solidFill>
                  <a:srgbClr val="FF0000"/>
                </a:solidFill>
                <a:effectLst/>
                <a:latin typeface="Andalus" pitchFamily="18" charset="-78"/>
                <a:ea typeface="Calibri" pitchFamily="34" charset="0"/>
                <a:cs typeface="Andalus" pitchFamily="18" charset="-78"/>
              </a:rPr>
              <a:t>(H2O)n-1)</a:t>
            </a:r>
            <a:r>
              <a:rPr kumimoji="0" lang="en-US" sz="3200" b="0" i="0" u="none" strike="noStrike" cap="none" normalizeH="0" baseline="0" dirty="0" smtClean="0">
                <a:ln>
                  <a:noFill/>
                </a:ln>
                <a:solidFill>
                  <a:srgbClr val="0A0A0A"/>
                </a:solidFill>
                <a:effectLst/>
                <a:latin typeface="Andalus" pitchFamily="18" charset="-78"/>
                <a:ea typeface="Calibri" pitchFamily="34" charset="0"/>
                <a:cs typeface="Andalus" pitchFamily="18" charset="-78"/>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smtClean="0">
                <a:ln>
                  <a:noFill/>
                </a:ln>
                <a:solidFill>
                  <a:srgbClr val="0A0A0A"/>
                </a:solidFill>
                <a:effectLst/>
                <a:latin typeface="Andalus" pitchFamily="18" charset="-78"/>
                <a:ea typeface="Calibri" pitchFamily="34" charset="0"/>
                <a:cs typeface="Andalus" pitchFamily="18" charset="-78"/>
              </a:rPr>
              <a:t>– Sucrose, Maltose, Lactose, Cellulose, </a:t>
            </a:r>
            <a:r>
              <a:rPr kumimoji="0" lang="en-US" sz="3200" b="0" i="0" u="none" strike="noStrike" cap="none" normalizeH="0" baseline="0" dirty="0" err="1" smtClean="0">
                <a:ln>
                  <a:noFill/>
                </a:ln>
                <a:solidFill>
                  <a:srgbClr val="0A0A0A"/>
                </a:solidFill>
                <a:effectLst/>
                <a:latin typeface="Andalus" pitchFamily="18" charset="-78"/>
                <a:ea typeface="Calibri" pitchFamily="34" charset="0"/>
                <a:cs typeface="Andalus" pitchFamily="18" charset="-78"/>
              </a:rPr>
              <a:t>Trehalose</a:t>
            </a:r>
            <a:r>
              <a:rPr kumimoji="0" lang="en-US" sz="3200" b="0" i="0" u="none" strike="noStrike" cap="none" normalizeH="0" baseline="0" dirty="0" smtClean="0">
                <a:ln>
                  <a:noFill/>
                </a:ln>
                <a:solidFill>
                  <a:srgbClr val="0A0A0A"/>
                </a:solidFill>
                <a:effectLst/>
                <a:latin typeface="Andalus" pitchFamily="18" charset="-78"/>
                <a:ea typeface="Calibri" pitchFamily="34" charset="0"/>
                <a:cs typeface="Andalus" pitchFamily="18" charset="-78"/>
              </a:rPr>
              <a:t>, </a:t>
            </a:r>
            <a:r>
              <a:rPr kumimoji="0" lang="en-US" sz="3200" b="0" i="0" u="none" strike="noStrike" cap="none" normalizeH="0" baseline="0" dirty="0" err="1" smtClean="0">
                <a:ln>
                  <a:noFill/>
                </a:ln>
                <a:solidFill>
                  <a:srgbClr val="0A0A0A"/>
                </a:solidFill>
                <a:effectLst/>
                <a:latin typeface="Andalus" pitchFamily="18" charset="-78"/>
                <a:ea typeface="Calibri" pitchFamily="34" charset="0"/>
                <a:cs typeface="Andalus" pitchFamily="18" charset="-78"/>
              </a:rPr>
              <a:t>Melibiose</a:t>
            </a:r>
            <a:r>
              <a:rPr kumimoji="0" lang="en-US" sz="3200" b="0" i="0" u="none" strike="noStrike" cap="none" normalizeH="0" baseline="0" dirty="0" smtClean="0">
                <a:ln>
                  <a:noFill/>
                </a:ln>
                <a:solidFill>
                  <a:srgbClr val="0A0A0A"/>
                </a:solidFill>
                <a:effectLst/>
                <a:latin typeface="Andalus" pitchFamily="18" charset="-78"/>
                <a:ea typeface="Calibri" pitchFamily="34" charset="0"/>
                <a:cs typeface="Andalus" pitchFamily="18" charset="-78"/>
              </a:rPr>
              <a:t> and </a:t>
            </a:r>
            <a:r>
              <a:rPr kumimoji="0" lang="en-US" sz="3200" b="0" i="0" u="none" strike="noStrike" cap="none" normalizeH="0" baseline="0" dirty="0" err="1" smtClean="0">
                <a:ln>
                  <a:noFill/>
                </a:ln>
                <a:solidFill>
                  <a:srgbClr val="0A0A0A"/>
                </a:solidFill>
                <a:effectLst/>
                <a:latin typeface="Andalus" pitchFamily="18" charset="-78"/>
                <a:ea typeface="Calibri" pitchFamily="34" charset="0"/>
                <a:cs typeface="Andalus" pitchFamily="18" charset="-78"/>
              </a:rPr>
              <a:t>Gentiobiose</a:t>
            </a:r>
            <a:endParaRPr kumimoji="0" lang="en-US" sz="3200" b="0" i="0" u="none" strike="noStrike" cap="none" normalizeH="0" baseline="0" dirty="0" smtClean="0">
              <a:ln>
                <a:noFill/>
              </a:ln>
              <a:solidFill>
                <a:srgbClr val="0A0A0A"/>
              </a:solidFill>
              <a:effectLst/>
              <a:latin typeface="Andalus" pitchFamily="18" charset="-78"/>
              <a:ea typeface="Calibri" pitchFamily="34" charset="0"/>
              <a:cs typeface="Andalus" pitchFamily="18" charset="-78"/>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200" b="1" i="0" u="none" strike="noStrike" cap="none" normalizeH="0" baseline="0" dirty="0" smtClean="0">
                <a:ln>
                  <a:noFill/>
                </a:ln>
                <a:solidFill>
                  <a:srgbClr val="FF0000"/>
                </a:solidFill>
                <a:effectLst/>
                <a:latin typeface="Andalus" pitchFamily="18" charset="-78"/>
                <a:ea typeface="Calibri" pitchFamily="34" charset="0"/>
                <a:cs typeface="Andalus" pitchFamily="18" charset="-78"/>
              </a:rPr>
              <a:t>Trisaccharides (</a:t>
            </a:r>
            <a:r>
              <a:rPr kumimoji="0" lang="en-US" sz="3200" b="1" i="0" u="none" strike="noStrike" cap="none" normalizeH="0" baseline="0" dirty="0" err="1" smtClean="0">
                <a:ln>
                  <a:noFill/>
                </a:ln>
                <a:solidFill>
                  <a:srgbClr val="FF0000"/>
                </a:solidFill>
                <a:effectLst/>
                <a:latin typeface="Andalus" pitchFamily="18" charset="-78"/>
                <a:ea typeface="Calibri" pitchFamily="34" charset="0"/>
                <a:cs typeface="Andalus" pitchFamily="18" charset="-78"/>
              </a:rPr>
              <a:t>Cn</a:t>
            </a:r>
            <a:r>
              <a:rPr kumimoji="0" lang="en-US" sz="3200" b="1" i="0" u="none" strike="noStrike" cap="none" normalizeH="0" baseline="0" dirty="0" smtClean="0">
                <a:ln>
                  <a:noFill/>
                </a:ln>
                <a:solidFill>
                  <a:srgbClr val="FF0000"/>
                </a:solidFill>
                <a:effectLst/>
                <a:latin typeface="Andalus" pitchFamily="18" charset="-78"/>
                <a:ea typeface="Calibri" pitchFamily="34" charset="0"/>
                <a:cs typeface="Andalus" pitchFamily="18" charset="-78"/>
              </a:rPr>
              <a:t>(H2O)n-2)</a:t>
            </a:r>
            <a:r>
              <a:rPr kumimoji="0" lang="en-US" sz="3200" b="0" i="0" u="none" strike="noStrike" cap="none" normalizeH="0" baseline="0" dirty="0" smtClean="0">
                <a:ln>
                  <a:noFill/>
                </a:ln>
                <a:solidFill>
                  <a:srgbClr val="0A0A0A"/>
                </a:solidFill>
                <a:effectLst/>
                <a:latin typeface="Andalus" pitchFamily="18" charset="-78"/>
                <a:ea typeface="Calibri" pitchFamily="34" charset="0"/>
                <a:cs typeface="Andalus" pitchFamily="18" charset="-78"/>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smtClean="0">
                <a:ln>
                  <a:noFill/>
                </a:ln>
                <a:solidFill>
                  <a:srgbClr val="0A0A0A"/>
                </a:solidFill>
                <a:effectLst/>
                <a:latin typeface="Andalus" pitchFamily="18" charset="-78"/>
                <a:ea typeface="Calibri" pitchFamily="34" charset="0"/>
                <a:cs typeface="Andalus" pitchFamily="18" charset="-78"/>
              </a:rPr>
              <a:t>– </a:t>
            </a:r>
            <a:r>
              <a:rPr kumimoji="0" lang="en-US" sz="3200" b="0" i="0" u="none" strike="noStrike" cap="none" normalizeH="0" baseline="0" dirty="0" err="1" smtClean="0">
                <a:ln>
                  <a:noFill/>
                </a:ln>
                <a:solidFill>
                  <a:srgbClr val="0A0A0A"/>
                </a:solidFill>
                <a:effectLst/>
                <a:latin typeface="Andalus" pitchFamily="18" charset="-78"/>
                <a:ea typeface="Calibri" pitchFamily="34" charset="0"/>
                <a:cs typeface="Andalus" pitchFamily="18" charset="-78"/>
              </a:rPr>
              <a:t>Rhamninose</a:t>
            </a:r>
            <a:r>
              <a:rPr kumimoji="0" lang="en-US" sz="3200" b="0" i="0" u="none" strike="noStrike" cap="none" normalizeH="0" baseline="0" dirty="0" smtClean="0">
                <a:ln>
                  <a:noFill/>
                </a:ln>
                <a:solidFill>
                  <a:srgbClr val="0A0A0A"/>
                </a:solidFill>
                <a:effectLst/>
                <a:latin typeface="Andalus" pitchFamily="18" charset="-78"/>
                <a:ea typeface="Calibri" pitchFamily="34" charset="0"/>
                <a:cs typeface="Andalus" pitchFamily="18" charset="-78"/>
              </a:rPr>
              <a:t>, </a:t>
            </a:r>
            <a:r>
              <a:rPr kumimoji="0" lang="en-US" sz="3200" b="0" i="0" u="none" strike="noStrike" cap="none" normalizeH="0" baseline="0" dirty="0" err="1" smtClean="0">
                <a:ln>
                  <a:noFill/>
                </a:ln>
                <a:solidFill>
                  <a:srgbClr val="0A0A0A"/>
                </a:solidFill>
                <a:effectLst/>
                <a:latin typeface="Andalus" pitchFamily="18" charset="-78"/>
                <a:ea typeface="Calibri" pitchFamily="34" charset="0"/>
                <a:cs typeface="Andalus" pitchFamily="18" charset="-78"/>
              </a:rPr>
              <a:t>Gentianose</a:t>
            </a:r>
            <a:r>
              <a:rPr kumimoji="0" lang="en-US" sz="3200" b="0" i="0" u="none" strike="noStrike" cap="none" normalizeH="0" baseline="0" dirty="0" smtClean="0">
                <a:ln>
                  <a:noFill/>
                </a:ln>
                <a:solidFill>
                  <a:srgbClr val="0A0A0A"/>
                </a:solidFill>
                <a:effectLst/>
                <a:latin typeface="Andalus" pitchFamily="18" charset="-78"/>
                <a:ea typeface="Calibri" pitchFamily="34" charset="0"/>
                <a:cs typeface="Andalus" pitchFamily="18" charset="-78"/>
              </a:rPr>
              <a:t>, </a:t>
            </a:r>
            <a:r>
              <a:rPr kumimoji="0" lang="en-US" sz="3200" b="0" i="0" u="none" strike="noStrike" cap="none" normalizeH="0" baseline="0" dirty="0" err="1" smtClean="0">
                <a:ln>
                  <a:noFill/>
                </a:ln>
                <a:solidFill>
                  <a:srgbClr val="0A0A0A"/>
                </a:solidFill>
                <a:effectLst/>
                <a:latin typeface="Andalus" pitchFamily="18" charset="-78"/>
                <a:ea typeface="Calibri" pitchFamily="34" charset="0"/>
                <a:cs typeface="Andalus" pitchFamily="18" charset="-78"/>
              </a:rPr>
              <a:t>Raffinose</a:t>
            </a:r>
            <a:r>
              <a:rPr kumimoji="0" lang="en-US" sz="3200" b="0" i="0" u="none" strike="noStrike" cap="none" normalizeH="0" baseline="0" dirty="0" smtClean="0">
                <a:ln>
                  <a:noFill/>
                </a:ln>
                <a:solidFill>
                  <a:srgbClr val="0A0A0A"/>
                </a:solidFill>
                <a:effectLst/>
                <a:latin typeface="Andalus" pitchFamily="18" charset="-78"/>
                <a:ea typeface="Calibri" pitchFamily="34" charset="0"/>
                <a:cs typeface="Andalus" pitchFamily="18" charset="-78"/>
              </a:rPr>
              <a:t>, </a:t>
            </a:r>
            <a:r>
              <a:rPr kumimoji="0" lang="en-US" sz="3200" b="0" i="0" u="none" strike="noStrike" cap="none" normalizeH="0" baseline="0" dirty="0" err="1" smtClean="0">
                <a:ln>
                  <a:noFill/>
                </a:ln>
                <a:solidFill>
                  <a:srgbClr val="0A0A0A"/>
                </a:solidFill>
                <a:effectLst/>
                <a:latin typeface="Andalus" pitchFamily="18" charset="-78"/>
                <a:ea typeface="Calibri" pitchFamily="34" charset="0"/>
                <a:cs typeface="Andalus" pitchFamily="18" charset="-78"/>
              </a:rPr>
              <a:t>Rabinose</a:t>
            </a:r>
            <a:r>
              <a:rPr kumimoji="0" lang="en-US" sz="3200" b="0" i="0" u="none" strike="noStrike" cap="none" normalizeH="0" baseline="0" dirty="0" smtClean="0">
                <a:ln>
                  <a:noFill/>
                </a:ln>
                <a:solidFill>
                  <a:srgbClr val="0A0A0A"/>
                </a:solidFill>
                <a:effectLst/>
                <a:latin typeface="Andalus" pitchFamily="18" charset="-78"/>
                <a:ea typeface="Calibri" pitchFamily="34" charset="0"/>
                <a:cs typeface="Andalus" pitchFamily="18" charset="-78"/>
              </a:rPr>
              <a:t>, </a:t>
            </a:r>
            <a:r>
              <a:rPr kumimoji="0" lang="en-US" sz="3200" b="0" i="0" u="none" strike="noStrike" cap="none" normalizeH="0" baseline="0" dirty="0" err="1" smtClean="0">
                <a:ln>
                  <a:noFill/>
                </a:ln>
                <a:solidFill>
                  <a:srgbClr val="0A0A0A"/>
                </a:solidFill>
                <a:effectLst/>
                <a:latin typeface="Andalus" pitchFamily="18" charset="-78"/>
                <a:ea typeface="Calibri" pitchFamily="34" charset="0"/>
                <a:cs typeface="Andalus" pitchFamily="18" charset="-78"/>
              </a:rPr>
              <a:t>Melezitose</a:t>
            </a:r>
            <a:endParaRPr kumimoji="0" lang="en-US" sz="3200" b="0" i="0" u="none" strike="noStrike" cap="none" normalizeH="0" baseline="0" dirty="0" smtClean="0">
              <a:ln>
                <a:noFill/>
              </a:ln>
              <a:solidFill>
                <a:srgbClr val="0A0A0A"/>
              </a:solidFill>
              <a:effectLst/>
              <a:latin typeface="Andalus" pitchFamily="18" charset="-78"/>
              <a:ea typeface="Calibri" pitchFamily="34" charset="0"/>
              <a:cs typeface="Andalus" pitchFamily="18" charset="-78"/>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200" b="1" i="0" u="none" strike="noStrike" cap="none" normalizeH="0" baseline="0" dirty="0" smtClean="0">
                <a:ln>
                  <a:noFill/>
                </a:ln>
                <a:solidFill>
                  <a:srgbClr val="FF0000"/>
                </a:solidFill>
                <a:effectLst/>
                <a:latin typeface="Andalus" pitchFamily="18" charset="-78"/>
                <a:ea typeface="Calibri" pitchFamily="34" charset="0"/>
                <a:cs typeface="Andalus" pitchFamily="18" charset="-78"/>
              </a:rPr>
              <a:t>Tetrasaccharides (</a:t>
            </a:r>
            <a:r>
              <a:rPr kumimoji="0" lang="en-US" sz="3200" b="1" i="0" u="none" strike="noStrike" cap="none" normalizeH="0" baseline="0" dirty="0" err="1" smtClean="0">
                <a:ln>
                  <a:noFill/>
                </a:ln>
                <a:solidFill>
                  <a:srgbClr val="FF0000"/>
                </a:solidFill>
                <a:effectLst/>
                <a:latin typeface="Andalus" pitchFamily="18" charset="-78"/>
                <a:ea typeface="Calibri" pitchFamily="34" charset="0"/>
                <a:cs typeface="Andalus" pitchFamily="18" charset="-78"/>
              </a:rPr>
              <a:t>Cn</a:t>
            </a:r>
            <a:r>
              <a:rPr kumimoji="0" lang="en-US" sz="3200" b="1" i="0" u="none" strike="noStrike" cap="none" normalizeH="0" baseline="0" dirty="0" smtClean="0">
                <a:ln>
                  <a:noFill/>
                </a:ln>
                <a:solidFill>
                  <a:srgbClr val="FF0000"/>
                </a:solidFill>
                <a:effectLst/>
                <a:latin typeface="Andalus" pitchFamily="18" charset="-78"/>
                <a:ea typeface="Calibri" pitchFamily="34" charset="0"/>
                <a:cs typeface="Andalus" pitchFamily="18" charset="-78"/>
              </a:rPr>
              <a:t>(H2O)n-3)</a:t>
            </a:r>
            <a:r>
              <a:rPr kumimoji="0" lang="en-US" sz="3200" b="0" i="0" u="none" strike="noStrike" cap="none" normalizeH="0" baseline="0" dirty="0" smtClean="0">
                <a:ln>
                  <a:noFill/>
                </a:ln>
                <a:solidFill>
                  <a:srgbClr val="0A0A0A"/>
                </a:solidFill>
                <a:effectLst/>
                <a:latin typeface="Andalus" pitchFamily="18" charset="-78"/>
                <a:ea typeface="Calibri" pitchFamily="34" charset="0"/>
                <a:cs typeface="Andalus" pitchFamily="18" charset="-78"/>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smtClean="0">
                <a:ln>
                  <a:noFill/>
                </a:ln>
                <a:solidFill>
                  <a:srgbClr val="0A0A0A"/>
                </a:solidFill>
                <a:effectLst/>
                <a:latin typeface="Andalus" pitchFamily="18" charset="-78"/>
                <a:ea typeface="Calibri" pitchFamily="34" charset="0"/>
                <a:cs typeface="Andalus" pitchFamily="18" charset="-78"/>
              </a:rPr>
              <a:t>– </a:t>
            </a:r>
            <a:r>
              <a:rPr kumimoji="0" lang="en-US" sz="3200" b="0" i="0" u="none" strike="noStrike" cap="none" normalizeH="0" baseline="0" dirty="0" err="1" smtClean="0">
                <a:ln>
                  <a:noFill/>
                </a:ln>
                <a:solidFill>
                  <a:srgbClr val="0A0A0A"/>
                </a:solidFill>
                <a:effectLst/>
                <a:latin typeface="Andalus" pitchFamily="18" charset="-78"/>
                <a:ea typeface="Calibri" pitchFamily="34" charset="0"/>
                <a:cs typeface="Andalus" pitchFamily="18" charset="-78"/>
              </a:rPr>
              <a:t>Stachyose</a:t>
            </a:r>
            <a:r>
              <a:rPr kumimoji="0" lang="en-US" sz="3200" b="0" i="0" u="none" strike="noStrike" cap="none" normalizeH="0" baseline="0" dirty="0" smtClean="0">
                <a:ln>
                  <a:noFill/>
                </a:ln>
                <a:solidFill>
                  <a:srgbClr val="0A0A0A"/>
                </a:solidFill>
                <a:effectLst/>
                <a:latin typeface="Andalus" pitchFamily="18" charset="-78"/>
                <a:ea typeface="Calibri" pitchFamily="34" charset="0"/>
                <a:cs typeface="Andalus" pitchFamily="18" charset="-78"/>
              </a:rPr>
              <a:t>, </a:t>
            </a:r>
            <a:r>
              <a:rPr kumimoji="0" lang="en-US" sz="3200" b="0" i="0" u="none" strike="noStrike" cap="none" normalizeH="0" baseline="0" dirty="0" err="1" smtClean="0">
                <a:ln>
                  <a:noFill/>
                </a:ln>
                <a:solidFill>
                  <a:srgbClr val="0A0A0A"/>
                </a:solidFill>
                <a:effectLst/>
                <a:latin typeface="Andalus" pitchFamily="18" charset="-78"/>
                <a:ea typeface="Calibri" pitchFamily="34" charset="0"/>
                <a:cs typeface="Andalus" pitchFamily="18" charset="-78"/>
              </a:rPr>
              <a:t>Scorodose</a:t>
            </a:r>
            <a:endParaRPr kumimoji="0" lang="en-US" sz="3200" b="0" i="0" u="none" strike="noStrike" cap="none" normalizeH="0" baseline="0" dirty="0" smtClean="0">
              <a:ln>
                <a:noFill/>
              </a:ln>
              <a:solidFill>
                <a:schemeClr val="tx1"/>
              </a:solidFill>
              <a:effectLst/>
              <a:latin typeface="Andalus" pitchFamily="18" charset="-78"/>
              <a:cs typeface="Andalus"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err="1" smtClean="0">
                <a:latin typeface="Andalus" pitchFamily="18" charset="-78"/>
                <a:cs typeface="Andalus" pitchFamily="18" charset="-78"/>
              </a:rPr>
              <a:t>PolySaccharides</a:t>
            </a:r>
            <a:r>
              <a:rPr lang="en-IN" b="1" dirty="0" smtClean="0">
                <a:latin typeface="Andalus" pitchFamily="18" charset="-78"/>
                <a:cs typeface="Andalus" pitchFamily="18" charset="-78"/>
              </a:rPr>
              <a:t/>
            </a:r>
            <a:br>
              <a:rPr lang="en-IN" b="1" dirty="0" smtClean="0">
                <a:latin typeface="Andalus" pitchFamily="18" charset="-78"/>
                <a:cs typeface="Andalus" pitchFamily="18" charset="-78"/>
              </a:rPr>
            </a:br>
            <a:endParaRPr lang="en-IN" dirty="0">
              <a:latin typeface="Andalus" pitchFamily="18" charset="-78"/>
              <a:cs typeface="Andalus" pitchFamily="18" charset="-78"/>
            </a:endParaRPr>
          </a:p>
        </p:txBody>
      </p:sp>
      <p:sp>
        <p:nvSpPr>
          <p:cNvPr id="5" name="Content Placeholder 4"/>
          <p:cNvSpPr>
            <a:spLocks noGrp="1"/>
          </p:cNvSpPr>
          <p:nvPr>
            <p:ph idx="1"/>
          </p:nvPr>
        </p:nvSpPr>
        <p:spPr/>
        <p:txBody>
          <a:bodyPr/>
          <a:lstStyle/>
          <a:p>
            <a:r>
              <a:rPr lang="en-US" dirty="0" smtClean="0">
                <a:latin typeface="Andalus" pitchFamily="18" charset="-78"/>
                <a:cs typeface="Andalus" pitchFamily="18" charset="-78"/>
              </a:rPr>
              <a:t>These carbohydrates are polymeric and can be </a:t>
            </a:r>
            <a:r>
              <a:rPr lang="en-US" dirty="0" err="1" smtClean="0">
                <a:latin typeface="Andalus" pitchFamily="18" charset="-78"/>
                <a:cs typeface="Andalus" pitchFamily="18" charset="-78"/>
              </a:rPr>
              <a:t>hydrolysed</a:t>
            </a:r>
            <a:r>
              <a:rPr lang="en-US" dirty="0" smtClean="0">
                <a:latin typeface="Andalus" pitchFamily="18" charset="-78"/>
                <a:cs typeface="Andalus" pitchFamily="18" charset="-78"/>
              </a:rPr>
              <a:t> to give liberate a large number of monosaccharide molecules .</a:t>
            </a:r>
          </a:p>
          <a:p>
            <a:r>
              <a:rPr lang="en-US" dirty="0" smtClean="0">
                <a:latin typeface="Andalus" pitchFamily="18" charset="-78"/>
                <a:cs typeface="Andalus" pitchFamily="18" charset="-78"/>
              </a:rPr>
              <a:t>They are usually amorphous, insoluble in water and tasteless and are called non-sugars</a:t>
            </a:r>
            <a:endParaRPr lang="en-IN" dirty="0">
              <a:latin typeface="Andalus" pitchFamily="18" charset="-78"/>
              <a:cs typeface="Andalus" pitchFamily="18" charset="-7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1905000"/>
          </a:xfrm>
        </p:spPr>
        <p:txBody>
          <a:bodyPr>
            <a:normAutofit fontScale="90000"/>
          </a:bodyPr>
          <a:lstStyle/>
          <a:p>
            <a:r>
              <a:rPr lang="en-US" sz="3100" dirty="0" smtClean="0">
                <a:latin typeface="Andalus" pitchFamily="18" charset="-78"/>
                <a:cs typeface="Andalus" pitchFamily="18" charset="-78"/>
              </a:rPr>
              <a:t>They are again sub-divided into two types. They are </a:t>
            </a:r>
            <a:r>
              <a:rPr lang="en-US" sz="3100" dirty="0" err="1" smtClean="0">
                <a:solidFill>
                  <a:srgbClr val="FF0000"/>
                </a:solidFill>
                <a:latin typeface="Andalus" pitchFamily="18" charset="-78"/>
                <a:cs typeface="Andalus" pitchFamily="18" charset="-78"/>
              </a:rPr>
              <a:t>homopolysaccharides</a:t>
            </a:r>
            <a:r>
              <a:rPr lang="en-US" sz="3100" dirty="0" smtClean="0">
                <a:latin typeface="Andalus" pitchFamily="18" charset="-78"/>
                <a:cs typeface="Andalus" pitchFamily="18" charset="-78"/>
              </a:rPr>
              <a:t> and </a:t>
            </a:r>
            <a:r>
              <a:rPr lang="en-US" sz="3100" dirty="0" err="1" smtClean="0">
                <a:solidFill>
                  <a:srgbClr val="FF0000"/>
                </a:solidFill>
                <a:latin typeface="Andalus" pitchFamily="18" charset="-78"/>
                <a:cs typeface="Andalus" pitchFamily="18" charset="-78"/>
              </a:rPr>
              <a:t>heteropolysaccharides</a:t>
            </a:r>
            <a:r>
              <a:rPr lang="en-US" dirty="0" smtClean="0"/>
              <a:t>.</a:t>
            </a:r>
            <a:r>
              <a:rPr lang="en-IN" dirty="0" smtClean="0"/>
              <a:t/>
            </a:r>
            <a:br>
              <a:rPr lang="en-IN" dirty="0" smtClean="0"/>
            </a:br>
            <a:endParaRPr lang="en-IN" dirty="0"/>
          </a:p>
        </p:txBody>
      </p:sp>
      <p:sp>
        <p:nvSpPr>
          <p:cNvPr id="5" name="Content Placeholder 4"/>
          <p:cNvSpPr>
            <a:spLocks noGrp="1"/>
          </p:cNvSpPr>
          <p:nvPr>
            <p:ph sz="half" idx="1"/>
          </p:nvPr>
        </p:nvSpPr>
        <p:spPr>
          <a:xfrm>
            <a:off x="0" y="1600200"/>
            <a:ext cx="4648200" cy="4525963"/>
          </a:xfrm>
        </p:spPr>
        <p:txBody>
          <a:bodyPr>
            <a:noAutofit/>
          </a:bodyPr>
          <a:lstStyle/>
          <a:p>
            <a:r>
              <a:rPr lang="en-US" sz="3600" dirty="0" err="1" smtClean="0">
                <a:solidFill>
                  <a:srgbClr val="00B050"/>
                </a:solidFill>
                <a:latin typeface="Andalus" pitchFamily="18" charset="-78"/>
                <a:cs typeface="Andalus" pitchFamily="18" charset="-78"/>
              </a:rPr>
              <a:t>Homopolysaccharides</a:t>
            </a:r>
            <a:endParaRPr lang="en-IN" sz="3600" b="1" dirty="0" smtClean="0">
              <a:solidFill>
                <a:srgbClr val="00B050"/>
              </a:solidFill>
              <a:latin typeface="Andalus" pitchFamily="18" charset="-78"/>
              <a:cs typeface="Andalus" pitchFamily="18" charset="-78"/>
            </a:endParaRPr>
          </a:p>
          <a:p>
            <a:pPr>
              <a:buNone/>
            </a:pPr>
            <a:r>
              <a:rPr lang="en-US" sz="3200" dirty="0" smtClean="0">
                <a:latin typeface="Andalus" pitchFamily="18" charset="-78"/>
                <a:cs typeface="Andalus" pitchFamily="18" charset="-78"/>
              </a:rPr>
              <a:t>    They possess only a single type of monosaccharide units.</a:t>
            </a:r>
          </a:p>
          <a:p>
            <a:pPr algn="ctr">
              <a:buNone/>
            </a:pPr>
            <a:r>
              <a:rPr lang="en-US" sz="3200" dirty="0" smtClean="0">
                <a:latin typeface="Andalus" pitchFamily="18" charset="-78"/>
                <a:cs typeface="Andalus" pitchFamily="18" charset="-78"/>
              </a:rPr>
              <a:t> </a:t>
            </a:r>
            <a:r>
              <a:rPr lang="en-US" sz="3200" b="1" dirty="0" smtClean="0">
                <a:latin typeface="Andalus" pitchFamily="18" charset="-78"/>
                <a:cs typeface="Andalus" pitchFamily="18" charset="-78"/>
              </a:rPr>
              <a:t>Examples:</a:t>
            </a:r>
            <a:r>
              <a:rPr lang="en-US" sz="3200" dirty="0" smtClean="0">
                <a:latin typeface="Andalus" pitchFamily="18" charset="-78"/>
                <a:cs typeface="Andalus" pitchFamily="18" charset="-78"/>
              </a:rPr>
              <a:t> Starch, cellulose, and glycogen.</a:t>
            </a:r>
            <a:endParaRPr lang="en-IN" sz="3200" dirty="0" smtClean="0">
              <a:latin typeface="Andalus" pitchFamily="18" charset="-78"/>
              <a:cs typeface="Andalus" pitchFamily="18" charset="-78"/>
            </a:endParaRPr>
          </a:p>
          <a:p>
            <a:endParaRPr lang="en-IN" sz="3200" dirty="0">
              <a:latin typeface="Andalus" pitchFamily="18" charset="-78"/>
              <a:cs typeface="Andalus" pitchFamily="18" charset="-78"/>
            </a:endParaRPr>
          </a:p>
        </p:txBody>
      </p:sp>
      <p:sp>
        <p:nvSpPr>
          <p:cNvPr id="6" name="Content Placeholder 5"/>
          <p:cNvSpPr>
            <a:spLocks noGrp="1"/>
          </p:cNvSpPr>
          <p:nvPr>
            <p:ph sz="half" idx="2"/>
          </p:nvPr>
        </p:nvSpPr>
        <p:spPr>
          <a:xfrm>
            <a:off x="4648200" y="1600200"/>
            <a:ext cx="4495800" cy="4525963"/>
          </a:xfrm>
        </p:spPr>
        <p:txBody>
          <a:bodyPr/>
          <a:lstStyle/>
          <a:p>
            <a:r>
              <a:rPr lang="en-US" sz="3200" b="1" dirty="0" err="1" smtClean="0">
                <a:solidFill>
                  <a:srgbClr val="00B050"/>
                </a:solidFill>
                <a:latin typeface="Andalus" pitchFamily="18" charset="-78"/>
                <a:cs typeface="Andalus" pitchFamily="18" charset="-78"/>
              </a:rPr>
              <a:t>Heteropolysaccharides</a:t>
            </a:r>
            <a:endParaRPr lang="en-IN" sz="3200" b="1" dirty="0" smtClean="0">
              <a:solidFill>
                <a:srgbClr val="00B050"/>
              </a:solidFill>
              <a:latin typeface="Andalus" pitchFamily="18" charset="-78"/>
              <a:cs typeface="Andalus" pitchFamily="18" charset="-78"/>
            </a:endParaRPr>
          </a:p>
          <a:p>
            <a:pPr>
              <a:buNone/>
            </a:pPr>
            <a:r>
              <a:rPr lang="en-US" sz="3200" dirty="0" smtClean="0">
                <a:latin typeface="Andalus" pitchFamily="18" charset="-78"/>
                <a:cs typeface="Andalus" pitchFamily="18" charset="-78"/>
              </a:rPr>
              <a:t>    They possess two or more types of monosaccharide units. </a:t>
            </a:r>
            <a:r>
              <a:rPr lang="en-US" sz="3200" b="1" dirty="0" smtClean="0">
                <a:latin typeface="Andalus" pitchFamily="18" charset="-78"/>
                <a:cs typeface="Andalus" pitchFamily="18" charset="-78"/>
              </a:rPr>
              <a:t>Examples:</a:t>
            </a:r>
            <a:r>
              <a:rPr lang="en-US" sz="3200" dirty="0" smtClean="0">
                <a:latin typeface="Andalus" pitchFamily="18" charset="-78"/>
                <a:cs typeface="Andalus" pitchFamily="18" charset="-78"/>
              </a:rPr>
              <a:t> Heparin and </a:t>
            </a:r>
            <a:r>
              <a:rPr lang="en-US" sz="3200" dirty="0" err="1" smtClean="0">
                <a:latin typeface="Andalus" pitchFamily="18" charset="-78"/>
                <a:cs typeface="Andalus" pitchFamily="18" charset="-78"/>
              </a:rPr>
              <a:t>chondroitin</a:t>
            </a:r>
            <a:r>
              <a:rPr lang="en-US" sz="3200" dirty="0" smtClean="0">
                <a:latin typeface="Andalus" pitchFamily="18" charset="-78"/>
                <a:cs typeface="Andalus" pitchFamily="18" charset="-78"/>
              </a:rPr>
              <a:t> sulfate.</a:t>
            </a:r>
            <a:endParaRPr lang="en-IN" sz="3200" dirty="0" smtClean="0">
              <a:latin typeface="Andalus" pitchFamily="18" charset="-78"/>
              <a:cs typeface="Andalus" pitchFamily="18" charset="-78"/>
            </a:endParaRPr>
          </a:p>
          <a:p>
            <a:endParaRPr lang="en-IN"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9144000" cy="6494085"/>
          </a:xfrm>
          <a:prstGeom prst="rect">
            <a:avLst/>
          </a:prstGeom>
        </p:spPr>
        <p:txBody>
          <a:bodyPr wrap="square">
            <a:spAutoFit/>
          </a:bodyPr>
          <a:lstStyle/>
          <a:p>
            <a:r>
              <a:rPr lang="en-IN" sz="3200" b="1" i="1" dirty="0" smtClean="0">
                <a:solidFill>
                  <a:srgbClr val="FF0000"/>
                </a:solidFill>
              </a:rPr>
              <a:t>Based upon reducing and non-reducing properties, carbohydrates can be divided into the following two categories</a:t>
            </a:r>
            <a:r>
              <a:rPr lang="en-IN" sz="3200" b="1" i="1" dirty="0" smtClean="0"/>
              <a:t>:</a:t>
            </a:r>
          </a:p>
          <a:p>
            <a:endParaRPr lang="en-IN" sz="3200" dirty="0" smtClean="0"/>
          </a:p>
          <a:p>
            <a:r>
              <a:rPr lang="en-IN" sz="3200" b="1" dirty="0" smtClean="0"/>
              <a:t>1. Reducing sugars:</a:t>
            </a:r>
            <a:r>
              <a:rPr lang="en-IN" sz="3200" dirty="0" smtClean="0"/>
              <a:t> These are the carbohydrates which contain free </a:t>
            </a:r>
            <a:r>
              <a:rPr lang="en-IN" sz="3200" dirty="0" err="1" smtClean="0"/>
              <a:t>aldehydic</a:t>
            </a:r>
            <a:r>
              <a:rPr lang="en-IN" sz="3200" dirty="0" smtClean="0"/>
              <a:t>  or </a:t>
            </a:r>
            <a:r>
              <a:rPr lang="en-IN" sz="3200" dirty="0" err="1" smtClean="0"/>
              <a:t>ketonic</a:t>
            </a:r>
            <a:r>
              <a:rPr lang="en-IN" sz="3200" dirty="0" smtClean="0"/>
              <a:t> group and reduces Fehling's solution or </a:t>
            </a:r>
            <a:r>
              <a:rPr lang="en-IN" sz="3200" dirty="0" err="1" smtClean="0"/>
              <a:t>Tollen's</a:t>
            </a:r>
            <a:r>
              <a:rPr lang="en-IN" sz="3200" dirty="0" smtClean="0"/>
              <a:t> reagent.</a:t>
            </a:r>
          </a:p>
          <a:p>
            <a:r>
              <a:rPr lang="en-IN" sz="3200" dirty="0" smtClean="0"/>
              <a:t>For example: Maltose, lactose.</a:t>
            </a:r>
          </a:p>
          <a:p>
            <a:endParaRPr lang="en-IN" sz="3200" dirty="0" smtClean="0"/>
          </a:p>
          <a:p>
            <a:r>
              <a:rPr lang="en-IN" sz="3200" b="1" dirty="0" smtClean="0"/>
              <a:t>2. Non Reducing Sugars: </a:t>
            </a:r>
            <a:r>
              <a:rPr lang="en-IN" sz="3200" dirty="0" smtClean="0"/>
              <a:t>These are the carbohydrates which do not contain free functional group  and do not reduce Fehling’s or </a:t>
            </a:r>
            <a:r>
              <a:rPr lang="en-IN" sz="3200" dirty="0" err="1" smtClean="0"/>
              <a:t>Tollen’s</a:t>
            </a:r>
            <a:r>
              <a:rPr lang="en-IN" sz="3200" dirty="0" smtClean="0"/>
              <a:t> reagent.</a:t>
            </a:r>
          </a:p>
          <a:p>
            <a:r>
              <a:rPr lang="en-IN" sz="3200" dirty="0" smtClean="0"/>
              <a:t>For example: Sucrose.</a:t>
            </a:r>
            <a:endParaRPr lang="en-IN" sz="3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err="1" smtClean="0"/>
              <a:t>Monosaccharides</a:t>
            </a:r>
            <a:r>
              <a:rPr lang="en-IN" b="1" dirty="0" smtClean="0"/>
              <a:t/>
            </a:r>
            <a:br>
              <a:rPr lang="en-IN" b="1" dirty="0" smtClean="0"/>
            </a:br>
            <a:endParaRPr lang="en-IN" dirty="0"/>
          </a:p>
        </p:txBody>
      </p:sp>
      <p:sp>
        <p:nvSpPr>
          <p:cNvPr id="6" name="Content Placeholder 5"/>
          <p:cNvSpPr>
            <a:spLocks noGrp="1"/>
          </p:cNvSpPr>
          <p:nvPr>
            <p:ph idx="1"/>
          </p:nvPr>
        </p:nvSpPr>
        <p:spPr/>
        <p:txBody>
          <a:bodyPr>
            <a:normAutofit fontScale="77500" lnSpcReduction="20000"/>
          </a:bodyPr>
          <a:lstStyle/>
          <a:p>
            <a:pPr lvl="0"/>
            <a:r>
              <a:rPr lang="en-US" dirty="0" smtClean="0"/>
              <a:t>These are simple sugars. </a:t>
            </a:r>
            <a:endParaRPr lang="en-IN" dirty="0" smtClean="0"/>
          </a:p>
          <a:p>
            <a:pPr lvl="0"/>
            <a:r>
              <a:rPr lang="en-US" dirty="0" err="1" smtClean="0"/>
              <a:t>Monosaccharides</a:t>
            </a:r>
            <a:r>
              <a:rPr lang="en-US" dirty="0" smtClean="0"/>
              <a:t> are the simplest and smallest carbohydrates. </a:t>
            </a:r>
            <a:endParaRPr lang="en-IN" dirty="0" smtClean="0"/>
          </a:p>
          <a:p>
            <a:pPr lvl="0"/>
            <a:r>
              <a:rPr lang="en-US" dirty="0" smtClean="0"/>
              <a:t>These are </a:t>
            </a:r>
            <a:r>
              <a:rPr lang="en-US" dirty="0" err="1" smtClean="0"/>
              <a:t>colourless</a:t>
            </a:r>
            <a:r>
              <a:rPr lang="en-US" dirty="0" smtClean="0"/>
              <a:t> or white, mostly sweet and crystalline solids which are freely soluble in water. </a:t>
            </a:r>
            <a:endParaRPr lang="en-IN" dirty="0" smtClean="0"/>
          </a:p>
          <a:p>
            <a:pPr lvl="0"/>
            <a:r>
              <a:rPr lang="en-US" dirty="0" smtClean="0"/>
              <a:t>Monosaccharide molecules have the general formula, CnH2nOn or Cn (H2O) n .</a:t>
            </a:r>
            <a:endParaRPr lang="en-IN" dirty="0" smtClean="0"/>
          </a:p>
          <a:p>
            <a:pPr lvl="0"/>
            <a:r>
              <a:rPr lang="en-US" dirty="0" smtClean="0"/>
              <a:t>They cannot be further hydrolyzed into simpler compounds, but </a:t>
            </a:r>
            <a:r>
              <a:rPr lang="en-US" dirty="0" err="1" smtClean="0"/>
              <a:t>oxidises</a:t>
            </a:r>
            <a:r>
              <a:rPr lang="en-US" dirty="0" smtClean="0"/>
              <a:t> to CO2 &amp; H2O. </a:t>
            </a:r>
            <a:endParaRPr lang="en-IN" dirty="0" smtClean="0"/>
          </a:p>
          <a:p>
            <a:pPr lvl="0"/>
            <a:r>
              <a:rPr lang="en-US" dirty="0" smtClean="0"/>
              <a:t>They contain 3 to 7 carbons. </a:t>
            </a:r>
            <a:endParaRPr lang="en-IN" dirty="0" smtClean="0"/>
          </a:p>
          <a:p>
            <a:pPr lvl="0"/>
            <a:r>
              <a:rPr lang="en-US" dirty="0" smtClean="0"/>
              <a:t>Suffix – </a:t>
            </a:r>
            <a:r>
              <a:rPr lang="en-US" dirty="0" err="1" smtClean="0"/>
              <a:t>Ose</a:t>
            </a:r>
            <a:r>
              <a:rPr lang="en-US" dirty="0" smtClean="0"/>
              <a:t> is used in their nomenclature. </a:t>
            </a:r>
            <a:endParaRPr lang="en-IN" dirty="0" smtClean="0"/>
          </a:p>
          <a:p>
            <a:r>
              <a:rPr lang="en-US" b="1" dirty="0" smtClean="0"/>
              <a:t>Examples:</a:t>
            </a:r>
            <a:r>
              <a:rPr lang="en-US" dirty="0" smtClean="0"/>
              <a:t> Glucose and fructose.</a:t>
            </a:r>
            <a:endParaRPr lang="en-IN" dirty="0" smtClean="0"/>
          </a:p>
          <a:p>
            <a:endParaRPr lang="en-IN"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457201"/>
            <a:ext cx="9144000" cy="5714999"/>
          </a:xfrm>
        </p:spPr>
        <p:txBody>
          <a:bodyPr>
            <a:normAutofit/>
          </a:bodyPr>
          <a:lstStyle/>
          <a:p>
            <a:r>
              <a:rPr lang="en-IN" sz="3600" dirty="0" err="1" smtClean="0">
                <a:solidFill>
                  <a:schemeClr val="tx1">
                    <a:lumMod val="75000"/>
                    <a:lumOff val="25000"/>
                  </a:schemeClr>
                </a:solidFill>
                <a:latin typeface="Andalus" pitchFamily="18" charset="-78"/>
                <a:cs typeface="Andalus" pitchFamily="18" charset="-78"/>
              </a:rPr>
              <a:t>Biomolecules</a:t>
            </a:r>
            <a:r>
              <a:rPr lang="en-IN" sz="3600" dirty="0" smtClean="0">
                <a:solidFill>
                  <a:schemeClr val="tx1">
                    <a:lumMod val="75000"/>
                    <a:lumOff val="25000"/>
                  </a:schemeClr>
                </a:solidFill>
                <a:latin typeface="Andalus" pitchFamily="18" charset="-78"/>
                <a:cs typeface="Andalus" pitchFamily="18" charset="-78"/>
              </a:rPr>
              <a:t>  are the organic molecules present in a living organism.  </a:t>
            </a:r>
            <a:br>
              <a:rPr lang="en-IN" sz="3600" dirty="0" smtClean="0">
                <a:solidFill>
                  <a:schemeClr val="tx1">
                    <a:lumMod val="75000"/>
                    <a:lumOff val="25000"/>
                  </a:schemeClr>
                </a:solidFill>
                <a:latin typeface="Andalus" pitchFamily="18" charset="-78"/>
                <a:cs typeface="Andalus" pitchFamily="18" charset="-78"/>
              </a:rPr>
            </a:br>
            <a:r>
              <a:rPr lang="en-IN" sz="3600" dirty="0" smtClean="0">
                <a:solidFill>
                  <a:schemeClr val="tx1">
                    <a:lumMod val="75000"/>
                    <a:lumOff val="25000"/>
                  </a:schemeClr>
                </a:solidFill>
                <a:latin typeface="Andalus" pitchFamily="18" charset="-78"/>
                <a:cs typeface="Andalus" pitchFamily="18" charset="-78"/>
              </a:rPr>
              <a:t>They are fundamental building blocks of living organisms as they support the biological processes essential for life. </a:t>
            </a:r>
            <a:br>
              <a:rPr lang="en-IN" sz="3600" dirty="0" smtClean="0">
                <a:solidFill>
                  <a:schemeClr val="tx1">
                    <a:lumMod val="75000"/>
                    <a:lumOff val="25000"/>
                  </a:schemeClr>
                </a:solidFill>
                <a:latin typeface="Andalus" pitchFamily="18" charset="-78"/>
                <a:cs typeface="Andalus" pitchFamily="18" charset="-78"/>
              </a:rPr>
            </a:br>
            <a:r>
              <a:rPr lang="en-IN" sz="3600" dirty="0" smtClean="0">
                <a:solidFill>
                  <a:schemeClr val="tx1">
                    <a:lumMod val="75000"/>
                    <a:lumOff val="25000"/>
                  </a:schemeClr>
                </a:solidFill>
                <a:latin typeface="Andalus" pitchFamily="18" charset="-78"/>
                <a:cs typeface="Andalus" pitchFamily="18" charset="-78"/>
              </a:rPr>
              <a:t>Thus, they build up the living system and are responsible for their growth and maintenance</a:t>
            </a:r>
            <a:r>
              <a:rPr lang="en-IN" sz="3600" dirty="0" smtClean="0">
                <a:latin typeface="Andalus" pitchFamily="18" charset="-78"/>
                <a:cs typeface="Andalus" pitchFamily="18" charset="-78"/>
              </a:rPr>
              <a:t>.</a:t>
            </a:r>
            <a:br>
              <a:rPr lang="en-IN" sz="3600" dirty="0" smtClean="0">
                <a:latin typeface="Andalus" pitchFamily="18" charset="-78"/>
                <a:cs typeface="Andalus" pitchFamily="18" charset="-78"/>
              </a:rPr>
            </a:br>
            <a:r>
              <a:rPr lang="en-IN" sz="3200" dirty="0" smtClean="0"/>
              <a:t/>
            </a:r>
            <a:br>
              <a:rPr lang="en-IN" sz="3200" dirty="0" smtClean="0"/>
            </a:br>
            <a:endParaRPr lang="en-IN" sz="3600" dirty="0">
              <a:latin typeface="Andalus" pitchFamily="18" charset="-78"/>
              <a:cs typeface="Andalus" pitchFamily="18" charset="-78"/>
            </a:endParaRPr>
          </a:p>
        </p:txBody>
      </p:sp>
      <p:sp>
        <p:nvSpPr>
          <p:cNvPr id="6" name="Subtitle 5"/>
          <p:cNvSpPr>
            <a:spLocks noGrp="1"/>
          </p:cNvSpPr>
          <p:nvPr>
            <p:ph type="subTitle" idx="1"/>
          </p:nvPr>
        </p:nvSpPr>
        <p:spPr>
          <a:xfrm>
            <a:off x="1371600" y="5181600"/>
            <a:ext cx="6400800" cy="1676400"/>
          </a:xfrm>
        </p:spPr>
        <p:txBody>
          <a:bodyPr>
            <a:normAutofit/>
          </a:bodyPr>
          <a:lstStyle/>
          <a:p>
            <a:endParaRPr lang="en-IN" dirty="0"/>
          </a:p>
        </p:txBody>
      </p:sp>
      <p:pic>
        <p:nvPicPr>
          <p:cNvPr id="2051" name="Picture 3" descr="C:\Users\Aich\Desktop\bm-3.jpg"/>
          <p:cNvPicPr>
            <a:picLocks noChangeAspect="1" noChangeArrowheads="1"/>
          </p:cNvPicPr>
          <p:nvPr/>
        </p:nvPicPr>
        <p:blipFill>
          <a:blip r:embed="rId2" cstate="print"/>
          <a:srcRect/>
          <a:stretch>
            <a:fillRect/>
          </a:stretch>
        </p:blipFill>
        <p:spPr bwMode="auto">
          <a:xfrm>
            <a:off x="152400" y="4800600"/>
            <a:ext cx="8991600" cy="2057401"/>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04800" y="2057400"/>
          <a:ext cx="8686800" cy="4495800"/>
        </p:xfrm>
        <a:graphic>
          <a:graphicData uri="http://schemas.openxmlformats.org/drawingml/2006/table">
            <a:tbl>
              <a:tblPr/>
              <a:tblGrid>
                <a:gridCol w="2171230"/>
                <a:gridCol w="2171230"/>
                <a:gridCol w="2172170"/>
                <a:gridCol w="2172170"/>
              </a:tblGrid>
              <a:tr h="749300">
                <a:tc>
                  <a:txBody>
                    <a:bodyPr/>
                    <a:lstStyle/>
                    <a:p>
                      <a:pPr algn="ctr">
                        <a:lnSpc>
                          <a:spcPct val="200000"/>
                        </a:lnSpc>
                        <a:spcAft>
                          <a:spcPts val="0"/>
                        </a:spcAft>
                      </a:pPr>
                      <a:r>
                        <a:rPr lang="en-IN" sz="2400" b="1" dirty="0">
                          <a:solidFill>
                            <a:srgbClr val="0A0A0A"/>
                          </a:solidFill>
                          <a:latin typeface="Andalus" pitchFamily="18" charset="-78"/>
                          <a:ea typeface="Calibri"/>
                          <a:cs typeface="Andalus" pitchFamily="18" charset="-78"/>
                        </a:rPr>
                        <a:t>Carbon atoms</a:t>
                      </a:r>
                      <a:endParaRPr lang="en-IN" sz="2400" dirty="0">
                        <a:latin typeface="Andalus" pitchFamily="18" charset="-78"/>
                        <a:ea typeface="Calibri"/>
                        <a:cs typeface="Andalus" pitchFamily="18"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IN" sz="2400" b="1">
                          <a:solidFill>
                            <a:srgbClr val="0A0A0A"/>
                          </a:solidFill>
                          <a:latin typeface="Andalus" pitchFamily="18" charset="-78"/>
                          <a:ea typeface="Calibri"/>
                          <a:cs typeface="Andalus" pitchFamily="18" charset="-78"/>
                        </a:rPr>
                        <a:t>General terms</a:t>
                      </a:r>
                      <a:endParaRPr lang="en-IN" sz="2400">
                        <a:latin typeface="Andalus" pitchFamily="18" charset="-78"/>
                        <a:ea typeface="Calibri"/>
                        <a:cs typeface="Andalus" pitchFamily="18"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IN" sz="2400" b="1">
                          <a:solidFill>
                            <a:srgbClr val="0A0A0A"/>
                          </a:solidFill>
                          <a:latin typeface="Andalus" pitchFamily="18" charset="-78"/>
                          <a:ea typeface="Calibri"/>
                          <a:cs typeface="Andalus" pitchFamily="18" charset="-78"/>
                        </a:rPr>
                        <a:t>Aldehydes</a:t>
                      </a:r>
                      <a:endParaRPr lang="en-IN" sz="2400">
                        <a:latin typeface="Andalus" pitchFamily="18" charset="-78"/>
                        <a:ea typeface="Calibri"/>
                        <a:cs typeface="Andalus" pitchFamily="18"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IN" sz="2400" b="1">
                          <a:solidFill>
                            <a:srgbClr val="0A0A0A"/>
                          </a:solidFill>
                          <a:latin typeface="Andalus" pitchFamily="18" charset="-78"/>
                          <a:ea typeface="Calibri"/>
                          <a:cs typeface="Andalus" pitchFamily="18" charset="-78"/>
                        </a:rPr>
                        <a:t>Ketones</a:t>
                      </a:r>
                      <a:endParaRPr lang="en-IN" sz="2400">
                        <a:latin typeface="Andalus" pitchFamily="18" charset="-78"/>
                        <a:ea typeface="Calibri"/>
                        <a:cs typeface="Andalus" pitchFamily="18"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9300">
                <a:tc>
                  <a:txBody>
                    <a:bodyPr/>
                    <a:lstStyle/>
                    <a:p>
                      <a:pPr algn="ctr">
                        <a:lnSpc>
                          <a:spcPct val="200000"/>
                        </a:lnSpc>
                        <a:spcAft>
                          <a:spcPts val="0"/>
                        </a:spcAft>
                      </a:pPr>
                      <a:r>
                        <a:rPr lang="en-IN" sz="2400">
                          <a:solidFill>
                            <a:srgbClr val="0A0A0A"/>
                          </a:solidFill>
                          <a:latin typeface="Andalus" pitchFamily="18" charset="-78"/>
                          <a:ea typeface="Calibri"/>
                          <a:cs typeface="Andalus" pitchFamily="18" charset="-78"/>
                        </a:rPr>
                        <a:t>3</a:t>
                      </a:r>
                      <a:endParaRPr lang="en-IN" sz="2400">
                        <a:latin typeface="Andalus" pitchFamily="18" charset="-78"/>
                        <a:ea typeface="Calibri"/>
                        <a:cs typeface="Andalus" pitchFamily="18"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IN" sz="2400">
                          <a:solidFill>
                            <a:srgbClr val="0A0A0A"/>
                          </a:solidFill>
                          <a:latin typeface="Andalus" pitchFamily="18" charset="-78"/>
                          <a:ea typeface="Calibri"/>
                          <a:cs typeface="Andalus" pitchFamily="18" charset="-78"/>
                        </a:rPr>
                        <a:t>Triose</a:t>
                      </a:r>
                      <a:endParaRPr lang="en-IN" sz="2400">
                        <a:latin typeface="Andalus" pitchFamily="18" charset="-78"/>
                        <a:ea typeface="Calibri"/>
                        <a:cs typeface="Andalus" pitchFamily="18"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IN" sz="2400">
                          <a:solidFill>
                            <a:srgbClr val="0A0A0A"/>
                          </a:solidFill>
                          <a:latin typeface="Andalus" pitchFamily="18" charset="-78"/>
                          <a:ea typeface="Calibri"/>
                          <a:cs typeface="Andalus" pitchFamily="18" charset="-78"/>
                        </a:rPr>
                        <a:t>Aldotriose</a:t>
                      </a:r>
                      <a:endParaRPr lang="en-IN" sz="2400">
                        <a:latin typeface="Andalus" pitchFamily="18" charset="-78"/>
                        <a:ea typeface="Calibri"/>
                        <a:cs typeface="Andalus" pitchFamily="18"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IN" sz="2400">
                          <a:solidFill>
                            <a:srgbClr val="0A0A0A"/>
                          </a:solidFill>
                          <a:latin typeface="Andalus" pitchFamily="18" charset="-78"/>
                          <a:ea typeface="Calibri"/>
                          <a:cs typeface="Andalus" pitchFamily="18" charset="-78"/>
                        </a:rPr>
                        <a:t>Keto-Triose</a:t>
                      </a:r>
                      <a:endParaRPr lang="en-IN" sz="2400">
                        <a:latin typeface="Andalus" pitchFamily="18" charset="-78"/>
                        <a:ea typeface="Calibri"/>
                        <a:cs typeface="Andalus" pitchFamily="18"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9300">
                <a:tc>
                  <a:txBody>
                    <a:bodyPr/>
                    <a:lstStyle/>
                    <a:p>
                      <a:pPr algn="ctr">
                        <a:lnSpc>
                          <a:spcPct val="200000"/>
                        </a:lnSpc>
                        <a:spcAft>
                          <a:spcPts val="0"/>
                        </a:spcAft>
                      </a:pPr>
                      <a:r>
                        <a:rPr lang="en-IN" sz="2400" dirty="0">
                          <a:solidFill>
                            <a:srgbClr val="0A0A0A"/>
                          </a:solidFill>
                          <a:latin typeface="Andalus" pitchFamily="18" charset="-78"/>
                          <a:ea typeface="Calibri"/>
                          <a:cs typeface="Andalus" pitchFamily="18" charset="-78"/>
                        </a:rPr>
                        <a:t>4</a:t>
                      </a:r>
                      <a:endParaRPr lang="en-IN" sz="2400" dirty="0">
                        <a:latin typeface="Andalus" pitchFamily="18" charset="-78"/>
                        <a:ea typeface="Calibri"/>
                        <a:cs typeface="Andalus" pitchFamily="18"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IN" sz="2400">
                          <a:solidFill>
                            <a:srgbClr val="0A0A0A"/>
                          </a:solidFill>
                          <a:latin typeface="Andalus" pitchFamily="18" charset="-78"/>
                          <a:ea typeface="Calibri"/>
                          <a:cs typeface="Andalus" pitchFamily="18" charset="-78"/>
                        </a:rPr>
                        <a:t>Tetrose</a:t>
                      </a:r>
                      <a:endParaRPr lang="en-IN" sz="2400">
                        <a:latin typeface="Andalus" pitchFamily="18" charset="-78"/>
                        <a:ea typeface="Calibri"/>
                        <a:cs typeface="Andalus" pitchFamily="18"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IN" sz="2400">
                          <a:solidFill>
                            <a:srgbClr val="0A0A0A"/>
                          </a:solidFill>
                          <a:latin typeface="Andalus" pitchFamily="18" charset="-78"/>
                          <a:ea typeface="Calibri"/>
                          <a:cs typeface="Andalus" pitchFamily="18" charset="-78"/>
                        </a:rPr>
                        <a:t>Aldotetrose</a:t>
                      </a:r>
                      <a:endParaRPr lang="en-IN" sz="2400">
                        <a:latin typeface="Andalus" pitchFamily="18" charset="-78"/>
                        <a:ea typeface="Calibri"/>
                        <a:cs typeface="Andalus" pitchFamily="18"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IN" sz="2400">
                          <a:solidFill>
                            <a:srgbClr val="0A0A0A"/>
                          </a:solidFill>
                          <a:latin typeface="Andalus" pitchFamily="18" charset="-78"/>
                          <a:ea typeface="Calibri"/>
                          <a:cs typeface="Andalus" pitchFamily="18" charset="-78"/>
                        </a:rPr>
                        <a:t>Ketotetrose</a:t>
                      </a:r>
                      <a:endParaRPr lang="en-IN" sz="2400">
                        <a:latin typeface="Andalus" pitchFamily="18" charset="-78"/>
                        <a:ea typeface="Calibri"/>
                        <a:cs typeface="Andalus" pitchFamily="18"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9300">
                <a:tc>
                  <a:txBody>
                    <a:bodyPr/>
                    <a:lstStyle/>
                    <a:p>
                      <a:pPr algn="ctr">
                        <a:lnSpc>
                          <a:spcPct val="200000"/>
                        </a:lnSpc>
                        <a:spcAft>
                          <a:spcPts val="0"/>
                        </a:spcAft>
                      </a:pPr>
                      <a:r>
                        <a:rPr lang="en-IN" sz="2400">
                          <a:solidFill>
                            <a:srgbClr val="0A0A0A"/>
                          </a:solidFill>
                          <a:latin typeface="Andalus" pitchFamily="18" charset="-78"/>
                          <a:ea typeface="Calibri"/>
                          <a:cs typeface="Andalus" pitchFamily="18" charset="-78"/>
                        </a:rPr>
                        <a:t>5</a:t>
                      </a:r>
                      <a:endParaRPr lang="en-IN" sz="2400">
                        <a:latin typeface="Andalus" pitchFamily="18" charset="-78"/>
                        <a:ea typeface="Calibri"/>
                        <a:cs typeface="Andalus" pitchFamily="18"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IN" sz="2400" dirty="0">
                          <a:solidFill>
                            <a:srgbClr val="0A0A0A"/>
                          </a:solidFill>
                          <a:latin typeface="Andalus" pitchFamily="18" charset="-78"/>
                          <a:ea typeface="Calibri"/>
                          <a:cs typeface="Andalus" pitchFamily="18" charset="-78"/>
                        </a:rPr>
                        <a:t>Pentose</a:t>
                      </a:r>
                      <a:endParaRPr lang="en-IN" sz="2400" dirty="0">
                        <a:latin typeface="Andalus" pitchFamily="18" charset="-78"/>
                        <a:ea typeface="Calibri"/>
                        <a:cs typeface="Andalus" pitchFamily="18"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IN" sz="2400">
                          <a:solidFill>
                            <a:srgbClr val="0A0A0A"/>
                          </a:solidFill>
                          <a:latin typeface="Andalus" pitchFamily="18" charset="-78"/>
                          <a:ea typeface="Calibri"/>
                          <a:cs typeface="Andalus" pitchFamily="18" charset="-78"/>
                        </a:rPr>
                        <a:t>AldoPentose</a:t>
                      </a:r>
                      <a:endParaRPr lang="en-IN" sz="2400">
                        <a:latin typeface="Andalus" pitchFamily="18" charset="-78"/>
                        <a:ea typeface="Calibri"/>
                        <a:cs typeface="Andalus" pitchFamily="18"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IN" sz="2400">
                          <a:solidFill>
                            <a:srgbClr val="0A0A0A"/>
                          </a:solidFill>
                          <a:latin typeface="Andalus" pitchFamily="18" charset="-78"/>
                          <a:ea typeface="Calibri"/>
                          <a:cs typeface="Andalus" pitchFamily="18" charset="-78"/>
                        </a:rPr>
                        <a:t>KetoPentose</a:t>
                      </a:r>
                      <a:endParaRPr lang="en-IN" sz="2400">
                        <a:latin typeface="Andalus" pitchFamily="18" charset="-78"/>
                        <a:ea typeface="Calibri"/>
                        <a:cs typeface="Andalus" pitchFamily="18"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9300">
                <a:tc>
                  <a:txBody>
                    <a:bodyPr/>
                    <a:lstStyle/>
                    <a:p>
                      <a:pPr algn="ctr">
                        <a:lnSpc>
                          <a:spcPct val="200000"/>
                        </a:lnSpc>
                        <a:spcAft>
                          <a:spcPts val="0"/>
                        </a:spcAft>
                      </a:pPr>
                      <a:r>
                        <a:rPr lang="en-IN" sz="2400">
                          <a:solidFill>
                            <a:srgbClr val="0A0A0A"/>
                          </a:solidFill>
                          <a:latin typeface="Andalus" pitchFamily="18" charset="-78"/>
                          <a:ea typeface="Calibri"/>
                          <a:cs typeface="Andalus" pitchFamily="18" charset="-78"/>
                        </a:rPr>
                        <a:t>6</a:t>
                      </a:r>
                      <a:endParaRPr lang="en-IN" sz="2400">
                        <a:latin typeface="Andalus" pitchFamily="18" charset="-78"/>
                        <a:ea typeface="Calibri"/>
                        <a:cs typeface="Andalus" pitchFamily="18"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IN" sz="2400" dirty="0" err="1">
                          <a:solidFill>
                            <a:srgbClr val="0A0A0A"/>
                          </a:solidFill>
                          <a:latin typeface="Andalus" pitchFamily="18" charset="-78"/>
                          <a:ea typeface="Calibri"/>
                          <a:cs typeface="Andalus" pitchFamily="18" charset="-78"/>
                        </a:rPr>
                        <a:t>Hexose</a:t>
                      </a:r>
                      <a:endParaRPr lang="en-IN" sz="2400" dirty="0">
                        <a:latin typeface="Andalus" pitchFamily="18" charset="-78"/>
                        <a:ea typeface="Calibri"/>
                        <a:cs typeface="Andalus" pitchFamily="18"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IN" sz="2400" dirty="0" err="1">
                          <a:solidFill>
                            <a:srgbClr val="0A0A0A"/>
                          </a:solidFill>
                          <a:latin typeface="Andalus" pitchFamily="18" charset="-78"/>
                          <a:ea typeface="Calibri"/>
                          <a:cs typeface="Andalus" pitchFamily="18" charset="-78"/>
                        </a:rPr>
                        <a:t>AldoHexose</a:t>
                      </a:r>
                      <a:endParaRPr lang="en-IN" sz="2400" dirty="0">
                        <a:latin typeface="Andalus" pitchFamily="18" charset="-78"/>
                        <a:ea typeface="Calibri"/>
                        <a:cs typeface="Andalus" pitchFamily="18"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IN" sz="2400" dirty="0" err="1">
                          <a:solidFill>
                            <a:srgbClr val="0A0A0A"/>
                          </a:solidFill>
                          <a:latin typeface="Andalus" pitchFamily="18" charset="-78"/>
                          <a:ea typeface="Calibri"/>
                          <a:cs typeface="Andalus" pitchFamily="18" charset="-78"/>
                        </a:rPr>
                        <a:t>KetoHexose</a:t>
                      </a:r>
                      <a:endParaRPr lang="en-IN" sz="2400" dirty="0">
                        <a:latin typeface="Andalus" pitchFamily="18" charset="-78"/>
                        <a:ea typeface="Calibri"/>
                        <a:cs typeface="Andalus" pitchFamily="18"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9300">
                <a:tc>
                  <a:txBody>
                    <a:bodyPr/>
                    <a:lstStyle/>
                    <a:p>
                      <a:pPr algn="ctr">
                        <a:lnSpc>
                          <a:spcPct val="200000"/>
                        </a:lnSpc>
                        <a:spcAft>
                          <a:spcPts val="0"/>
                        </a:spcAft>
                      </a:pPr>
                      <a:r>
                        <a:rPr lang="en-IN" sz="2400">
                          <a:solidFill>
                            <a:srgbClr val="0A0A0A"/>
                          </a:solidFill>
                          <a:latin typeface="Andalus" pitchFamily="18" charset="-78"/>
                          <a:ea typeface="Calibri"/>
                          <a:cs typeface="Andalus" pitchFamily="18" charset="-78"/>
                        </a:rPr>
                        <a:t>7</a:t>
                      </a:r>
                      <a:endParaRPr lang="en-IN" sz="2400">
                        <a:latin typeface="Andalus" pitchFamily="18" charset="-78"/>
                        <a:ea typeface="Calibri"/>
                        <a:cs typeface="Andalus" pitchFamily="18"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IN" sz="2400">
                          <a:solidFill>
                            <a:srgbClr val="0A0A0A"/>
                          </a:solidFill>
                          <a:latin typeface="Andalus" pitchFamily="18" charset="-78"/>
                          <a:ea typeface="Calibri"/>
                          <a:cs typeface="Andalus" pitchFamily="18" charset="-78"/>
                        </a:rPr>
                        <a:t>Heptose</a:t>
                      </a:r>
                      <a:endParaRPr lang="en-IN" sz="2400">
                        <a:latin typeface="Andalus" pitchFamily="18" charset="-78"/>
                        <a:ea typeface="Calibri"/>
                        <a:cs typeface="Andalus" pitchFamily="18"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IN" sz="2400" dirty="0" err="1">
                          <a:solidFill>
                            <a:srgbClr val="0A0A0A"/>
                          </a:solidFill>
                          <a:latin typeface="Andalus" pitchFamily="18" charset="-78"/>
                          <a:ea typeface="Calibri"/>
                          <a:cs typeface="Andalus" pitchFamily="18" charset="-78"/>
                        </a:rPr>
                        <a:t>AldoHeptose</a:t>
                      </a:r>
                      <a:endParaRPr lang="en-IN" sz="2400" dirty="0">
                        <a:latin typeface="Andalus" pitchFamily="18" charset="-78"/>
                        <a:ea typeface="Calibri"/>
                        <a:cs typeface="Andalus" pitchFamily="18"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IN" sz="2400" dirty="0" err="1">
                          <a:solidFill>
                            <a:srgbClr val="0A0A0A"/>
                          </a:solidFill>
                          <a:latin typeface="Andalus" pitchFamily="18" charset="-78"/>
                          <a:ea typeface="Calibri"/>
                          <a:cs typeface="Andalus" pitchFamily="18" charset="-78"/>
                        </a:rPr>
                        <a:t>KetoHeptose</a:t>
                      </a:r>
                      <a:endParaRPr lang="en-IN" sz="2400" dirty="0">
                        <a:latin typeface="Andalus" pitchFamily="18" charset="-78"/>
                        <a:ea typeface="Calibri"/>
                        <a:cs typeface="Andalus" pitchFamily="18"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584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p:nvPr/>
        </p:nvSpPr>
        <p:spPr>
          <a:xfrm>
            <a:off x="228600" y="304800"/>
            <a:ext cx="8915400" cy="1569660"/>
          </a:xfrm>
          <a:prstGeom prst="rect">
            <a:avLst/>
          </a:prstGeom>
        </p:spPr>
        <p:txBody>
          <a:bodyPr wrap="square">
            <a:spAutoFit/>
          </a:bodyPr>
          <a:lstStyle/>
          <a:p>
            <a:r>
              <a:rPr lang="en-US" sz="2400" dirty="0" smtClean="0">
                <a:solidFill>
                  <a:srgbClr val="FF0000"/>
                </a:solidFill>
                <a:latin typeface="Andalus" pitchFamily="18" charset="-78"/>
                <a:cs typeface="Andalus" pitchFamily="18" charset="-78"/>
              </a:rPr>
              <a:t>Depending upon the total number of carbon atoms in </a:t>
            </a:r>
            <a:r>
              <a:rPr lang="en-US" sz="2400" dirty="0" err="1" smtClean="0">
                <a:solidFill>
                  <a:srgbClr val="FF0000"/>
                </a:solidFill>
                <a:latin typeface="Andalus" pitchFamily="18" charset="-78"/>
                <a:cs typeface="Andalus" pitchFamily="18" charset="-78"/>
              </a:rPr>
              <a:t>monosaccharides</a:t>
            </a:r>
            <a:r>
              <a:rPr lang="en-US" sz="2400" dirty="0" smtClean="0">
                <a:solidFill>
                  <a:srgbClr val="FF0000"/>
                </a:solidFill>
                <a:latin typeface="Andalus" pitchFamily="18" charset="-78"/>
                <a:cs typeface="Andalus" pitchFamily="18" charset="-78"/>
              </a:rPr>
              <a:t> and </a:t>
            </a:r>
            <a:r>
              <a:rPr lang="en-US" sz="2400" dirty="0" err="1" smtClean="0">
                <a:solidFill>
                  <a:srgbClr val="FF0000"/>
                </a:solidFill>
                <a:latin typeface="Andalus" pitchFamily="18" charset="-78"/>
                <a:cs typeface="Andalus" pitchFamily="18" charset="-78"/>
              </a:rPr>
              <a:t>aldehyde</a:t>
            </a:r>
            <a:r>
              <a:rPr lang="en-US" sz="2400" dirty="0" smtClean="0">
                <a:solidFill>
                  <a:srgbClr val="FF0000"/>
                </a:solidFill>
                <a:latin typeface="Andalus" pitchFamily="18" charset="-78"/>
                <a:cs typeface="Andalus" pitchFamily="18" charset="-78"/>
              </a:rPr>
              <a:t> and ketone functional groups present they are classified using terms shown in the below table.</a:t>
            </a:r>
            <a:r>
              <a:rPr lang="en-IN" sz="2400" dirty="0" smtClean="0">
                <a:solidFill>
                  <a:srgbClr val="FF0000"/>
                </a:solidFill>
                <a:latin typeface="Andalus" pitchFamily="18" charset="-78"/>
                <a:cs typeface="Andalus" pitchFamily="18" charset="-78"/>
              </a:rPr>
              <a:t/>
            </a:r>
            <a:br>
              <a:rPr lang="en-IN" sz="2400" dirty="0" smtClean="0">
                <a:solidFill>
                  <a:srgbClr val="FF0000"/>
                </a:solidFill>
                <a:latin typeface="Andalus" pitchFamily="18" charset="-78"/>
                <a:cs typeface="Andalus" pitchFamily="18" charset="-78"/>
              </a:rPr>
            </a:br>
            <a:endParaRPr lang="en-IN" sz="2400" dirty="0">
              <a:solidFill>
                <a:srgbClr val="FF0000"/>
              </a:solidFill>
              <a:latin typeface="Andalus" pitchFamily="18" charset="-78"/>
              <a:cs typeface="Andalus" pitchFamily="18" charset="-7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0" y="280436"/>
            <a:ext cx="9144000" cy="53860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800" b="1" i="0" u="none" strike="noStrike" cap="none" normalizeH="0" baseline="0" dirty="0" smtClean="0">
                <a:ln>
                  <a:noFill/>
                </a:ln>
                <a:solidFill>
                  <a:schemeClr val="tx1"/>
                </a:solidFill>
                <a:effectLst/>
                <a:latin typeface="Andalus" pitchFamily="18" charset="-78"/>
                <a:ea typeface="Calibri" pitchFamily="34" charset="0"/>
                <a:cs typeface="Andalus" pitchFamily="18" charset="-78"/>
              </a:rPr>
              <a:t>On the basis of nature of functional group they are classified in two groups. </a:t>
            </a:r>
            <a:endParaRPr kumimoji="0" lang="en-US" sz="2800" b="0" i="0" u="none" strike="noStrike" cap="none" normalizeH="0" baseline="0" dirty="0" smtClean="0">
              <a:ln>
                <a:noFill/>
              </a:ln>
              <a:solidFill>
                <a:schemeClr val="tx1"/>
              </a:solidFill>
              <a:effectLst/>
              <a:latin typeface="Andalus" pitchFamily="18" charset="-78"/>
              <a:ea typeface="Calibri" pitchFamily="34" charset="0"/>
              <a:cs typeface="Andalus" pitchFamily="18" charset="-78"/>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Andalus" pitchFamily="18" charset="-78"/>
                <a:ea typeface="Calibri" pitchFamily="34" charset="0"/>
                <a:cs typeface="Andalus" pitchFamily="18" charset="-78"/>
              </a:rPr>
              <a:t>(a) </a:t>
            </a:r>
            <a:r>
              <a:rPr kumimoji="0" lang="en-US" sz="2800" b="0" i="0" u="none" strike="noStrike" cap="none" normalizeH="0" baseline="0" dirty="0" err="1" smtClean="0">
                <a:ln>
                  <a:noFill/>
                </a:ln>
                <a:solidFill>
                  <a:schemeClr val="tx1"/>
                </a:solidFill>
                <a:effectLst/>
                <a:latin typeface="Andalus" pitchFamily="18" charset="-78"/>
                <a:ea typeface="Calibri" pitchFamily="34" charset="0"/>
                <a:cs typeface="Andalus" pitchFamily="18" charset="-78"/>
              </a:rPr>
              <a:t>Aldoses</a:t>
            </a:r>
            <a:r>
              <a:rPr kumimoji="0" lang="en-US" sz="2800" b="0" i="0" u="none" strike="noStrike" cap="none" normalizeH="0" baseline="0" dirty="0" smtClean="0">
                <a:ln>
                  <a:noFill/>
                </a:ln>
                <a:solidFill>
                  <a:schemeClr val="tx1"/>
                </a:solidFill>
                <a:effectLst/>
                <a:latin typeface="Andalus" pitchFamily="18" charset="-78"/>
                <a:ea typeface="Calibri" pitchFamily="34" charset="0"/>
                <a:cs typeface="Andalus" pitchFamily="18" charset="-78"/>
              </a:rPr>
              <a:t> : They have </a:t>
            </a:r>
            <a:r>
              <a:rPr kumimoji="0" lang="en-US" sz="2800" b="0" i="0" u="none" strike="noStrike" cap="none" normalizeH="0" baseline="0" dirty="0" err="1" smtClean="0">
                <a:ln>
                  <a:noFill/>
                </a:ln>
                <a:solidFill>
                  <a:schemeClr val="tx1"/>
                </a:solidFill>
                <a:effectLst/>
                <a:latin typeface="Andalus" pitchFamily="18" charset="-78"/>
                <a:ea typeface="Calibri" pitchFamily="34" charset="0"/>
                <a:cs typeface="Andalus" pitchFamily="18" charset="-78"/>
              </a:rPr>
              <a:t>aldehyde</a:t>
            </a:r>
            <a:r>
              <a:rPr kumimoji="0" lang="en-US" sz="2800" b="0" i="0" u="none" strike="noStrike" cap="none" normalizeH="0" baseline="0" dirty="0" smtClean="0">
                <a:ln>
                  <a:noFill/>
                </a:ln>
                <a:solidFill>
                  <a:schemeClr val="tx1"/>
                </a:solidFill>
                <a:effectLst/>
                <a:latin typeface="Andalus" pitchFamily="18" charset="-78"/>
                <a:ea typeface="Calibri" pitchFamily="34" charset="0"/>
                <a:cs typeface="Andalus" pitchFamily="18" charset="-78"/>
              </a:rPr>
              <a:t> group (–CHO).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Andalus" pitchFamily="18" charset="-78"/>
                <a:ea typeface="Calibri" pitchFamily="34" charset="0"/>
                <a:cs typeface="Andalus" pitchFamily="18" charset="-78"/>
              </a:rPr>
              <a:t>(b) Ketoses : They have ketone group (–C=O).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800" b="1" i="0" u="none" strike="noStrike" cap="none" normalizeH="0" baseline="0" dirty="0" smtClean="0">
                <a:ln>
                  <a:noFill/>
                </a:ln>
                <a:solidFill>
                  <a:schemeClr val="tx1"/>
                </a:solidFill>
                <a:effectLst/>
                <a:latin typeface="Andalus" pitchFamily="18" charset="-78"/>
                <a:ea typeface="Calibri" pitchFamily="34" charset="0"/>
                <a:cs typeface="Andalus" pitchFamily="18" charset="-78"/>
              </a:rPr>
              <a:t>Classification based on number of Carbon atoms.</a:t>
            </a:r>
            <a:r>
              <a:rPr kumimoji="0" lang="en-US" sz="2800" b="0" i="0" u="none" strike="noStrike" cap="none" normalizeH="0" baseline="0" dirty="0" smtClean="0">
                <a:ln>
                  <a:noFill/>
                </a:ln>
                <a:solidFill>
                  <a:schemeClr val="tx1"/>
                </a:solidFill>
                <a:effectLst/>
                <a:latin typeface="Andalus" pitchFamily="18" charset="-78"/>
                <a:ea typeface="Calibri" pitchFamily="34" charset="0"/>
                <a:cs typeface="Andalus" pitchFamily="18" charset="-78"/>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Andalus" pitchFamily="18" charset="-78"/>
                <a:ea typeface="Calibri" pitchFamily="34" charset="0"/>
                <a:cs typeface="Andalus" pitchFamily="18" charset="-78"/>
              </a:rPr>
              <a:t>(</a:t>
            </a:r>
            <a:r>
              <a:rPr kumimoji="0" lang="en-US" sz="2800" b="0" i="0" u="none" strike="noStrike" cap="none" normalizeH="0" baseline="0" dirty="0" err="1" smtClean="0">
                <a:ln>
                  <a:noFill/>
                </a:ln>
                <a:solidFill>
                  <a:schemeClr val="tx1"/>
                </a:solidFill>
                <a:effectLst/>
                <a:latin typeface="Andalus" pitchFamily="18" charset="-78"/>
                <a:ea typeface="Calibri" pitchFamily="34" charset="0"/>
                <a:cs typeface="Andalus" pitchFamily="18" charset="-78"/>
              </a:rPr>
              <a:t>i</a:t>
            </a:r>
            <a:r>
              <a:rPr kumimoji="0" lang="en-US" sz="2800" b="0" i="0" u="none" strike="noStrike" cap="none" normalizeH="0" baseline="0" dirty="0" smtClean="0">
                <a:ln>
                  <a:noFill/>
                </a:ln>
                <a:solidFill>
                  <a:schemeClr val="tx1"/>
                </a:solidFill>
                <a:effectLst/>
                <a:latin typeface="Andalus" pitchFamily="18" charset="-78"/>
                <a:ea typeface="Calibri" pitchFamily="34" charset="0"/>
                <a:cs typeface="Andalus" pitchFamily="18" charset="-78"/>
              </a:rPr>
              <a:t>) </a:t>
            </a:r>
            <a:r>
              <a:rPr kumimoji="0" lang="en-US" sz="2800" b="0" i="0" u="none" strike="noStrike" cap="none" normalizeH="0" baseline="0" dirty="0" err="1" smtClean="0">
                <a:ln>
                  <a:noFill/>
                </a:ln>
                <a:solidFill>
                  <a:schemeClr val="tx1"/>
                </a:solidFill>
                <a:effectLst/>
                <a:latin typeface="Andalus" pitchFamily="18" charset="-78"/>
                <a:ea typeface="Calibri" pitchFamily="34" charset="0"/>
                <a:cs typeface="Andalus" pitchFamily="18" charset="-78"/>
              </a:rPr>
              <a:t>Trioses</a:t>
            </a:r>
            <a:r>
              <a:rPr kumimoji="0" lang="en-US" sz="2800" b="0" i="0" u="none" strike="noStrike" cap="none" normalizeH="0" baseline="0" dirty="0" smtClean="0">
                <a:ln>
                  <a:noFill/>
                </a:ln>
                <a:solidFill>
                  <a:schemeClr val="tx1"/>
                </a:solidFill>
                <a:effectLst/>
                <a:latin typeface="Andalus" pitchFamily="18" charset="-78"/>
                <a:ea typeface="Calibri" pitchFamily="34" charset="0"/>
                <a:cs typeface="Andalus" pitchFamily="18" charset="-78"/>
              </a:rPr>
              <a:t> :They have 3 carbon atoms, C3H6O3 e.g., </a:t>
            </a:r>
            <a:r>
              <a:rPr kumimoji="0" lang="en-US" sz="2800" b="0" i="0" u="none" strike="noStrike" cap="none" normalizeH="0" baseline="0" dirty="0" err="1" smtClean="0">
                <a:ln>
                  <a:noFill/>
                </a:ln>
                <a:solidFill>
                  <a:schemeClr val="tx1"/>
                </a:solidFill>
                <a:effectLst/>
                <a:latin typeface="Andalus" pitchFamily="18" charset="-78"/>
                <a:ea typeface="Calibri" pitchFamily="34" charset="0"/>
                <a:cs typeface="Andalus" pitchFamily="18" charset="-78"/>
              </a:rPr>
              <a:t>dihydroxyacetone</a:t>
            </a:r>
            <a:r>
              <a:rPr kumimoji="0" lang="en-US" sz="2800" b="0" i="0" u="none" strike="noStrike" cap="none" normalizeH="0" baseline="0" dirty="0" smtClean="0">
                <a:ln>
                  <a:noFill/>
                </a:ln>
                <a:solidFill>
                  <a:schemeClr val="tx1"/>
                </a:solidFill>
                <a:effectLst/>
                <a:latin typeface="Andalus" pitchFamily="18" charset="-78"/>
                <a:ea typeface="Calibri" pitchFamily="34" charset="0"/>
                <a:cs typeface="Andalus" pitchFamily="18" charset="-78"/>
              </a:rPr>
              <a:t> and </a:t>
            </a:r>
            <a:r>
              <a:rPr kumimoji="0" lang="en-US" sz="2800" b="0" i="0" u="none" strike="noStrike" cap="none" normalizeH="0" baseline="0" dirty="0" err="1" smtClean="0">
                <a:ln>
                  <a:noFill/>
                </a:ln>
                <a:solidFill>
                  <a:schemeClr val="tx1"/>
                </a:solidFill>
                <a:effectLst/>
                <a:latin typeface="Andalus" pitchFamily="18" charset="-78"/>
                <a:ea typeface="Calibri" pitchFamily="34" charset="0"/>
                <a:cs typeface="Andalus" pitchFamily="18" charset="-78"/>
              </a:rPr>
              <a:t>glyceraldehyde</a:t>
            </a:r>
            <a:r>
              <a:rPr kumimoji="0" lang="en-US" sz="2800" b="0" i="0" u="none" strike="noStrike" cap="none" normalizeH="0" baseline="0" dirty="0" smtClean="0">
                <a:ln>
                  <a:noFill/>
                </a:ln>
                <a:solidFill>
                  <a:schemeClr val="tx1"/>
                </a:solidFill>
                <a:effectLst/>
                <a:latin typeface="Andalus" pitchFamily="18" charset="-78"/>
                <a:ea typeface="Calibri" pitchFamily="34" charset="0"/>
                <a:cs typeface="Andalus" pitchFamily="18" charset="-78"/>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Andalus" pitchFamily="18" charset="-78"/>
                <a:ea typeface="Calibri" pitchFamily="34" charset="0"/>
                <a:cs typeface="Andalus" pitchFamily="18" charset="-78"/>
              </a:rPr>
              <a:t>(ii) </a:t>
            </a:r>
            <a:r>
              <a:rPr kumimoji="0" lang="en-US" sz="2800" b="0" i="0" u="none" strike="noStrike" cap="none" normalizeH="0" baseline="0" dirty="0" err="1" smtClean="0">
                <a:ln>
                  <a:noFill/>
                </a:ln>
                <a:solidFill>
                  <a:schemeClr val="tx1"/>
                </a:solidFill>
                <a:effectLst/>
                <a:latin typeface="Andalus" pitchFamily="18" charset="-78"/>
                <a:ea typeface="Calibri" pitchFamily="34" charset="0"/>
                <a:cs typeface="Andalus" pitchFamily="18" charset="-78"/>
              </a:rPr>
              <a:t>Tetroses</a:t>
            </a:r>
            <a:r>
              <a:rPr kumimoji="0" lang="en-US" sz="2800" b="0" i="0" u="none" strike="noStrike" cap="none" normalizeH="0" baseline="0" dirty="0" smtClean="0">
                <a:ln>
                  <a:noFill/>
                </a:ln>
                <a:solidFill>
                  <a:schemeClr val="tx1"/>
                </a:solidFill>
                <a:effectLst/>
                <a:latin typeface="Andalus" pitchFamily="18" charset="-78"/>
                <a:ea typeface="Calibri" pitchFamily="34" charset="0"/>
                <a:cs typeface="Andalus" pitchFamily="18" charset="-78"/>
              </a:rPr>
              <a:t> : </a:t>
            </a:r>
            <a:r>
              <a:rPr kumimoji="0" lang="en-US" sz="2800" b="0" i="0" u="none" strike="noStrike" cap="none" normalizeH="0" baseline="0" dirty="0" err="1" smtClean="0">
                <a:ln>
                  <a:noFill/>
                </a:ln>
                <a:solidFill>
                  <a:schemeClr val="tx1"/>
                </a:solidFill>
                <a:effectLst/>
                <a:latin typeface="Andalus" pitchFamily="18" charset="-78"/>
                <a:ea typeface="Calibri" pitchFamily="34" charset="0"/>
                <a:cs typeface="Andalus" pitchFamily="18" charset="-78"/>
              </a:rPr>
              <a:t>Tetroses</a:t>
            </a:r>
            <a:r>
              <a:rPr kumimoji="0" lang="en-US" sz="2800" b="0" i="0" u="none" strike="noStrike" cap="none" normalizeH="0" baseline="0" dirty="0" smtClean="0">
                <a:ln>
                  <a:noFill/>
                </a:ln>
                <a:solidFill>
                  <a:schemeClr val="tx1"/>
                </a:solidFill>
                <a:effectLst/>
                <a:latin typeface="Andalus" pitchFamily="18" charset="-78"/>
                <a:ea typeface="Calibri" pitchFamily="34" charset="0"/>
                <a:cs typeface="Andalus" pitchFamily="18" charset="-78"/>
              </a:rPr>
              <a:t> contain 4 carbon atoms, C4H8O4 e.g. </a:t>
            </a:r>
            <a:r>
              <a:rPr kumimoji="0" lang="en-US" sz="2800" b="0" i="0" u="none" strike="noStrike" cap="none" normalizeH="0" baseline="0" dirty="0" err="1" smtClean="0">
                <a:ln>
                  <a:noFill/>
                </a:ln>
                <a:solidFill>
                  <a:schemeClr val="tx1"/>
                </a:solidFill>
                <a:effectLst/>
                <a:latin typeface="Andalus" pitchFamily="18" charset="-78"/>
                <a:ea typeface="Calibri" pitchFamily="34" charset="0"/>
                <a:cs typeface="Andalus" pitchFamily="18" charset="-78"/>
              </a:rPr>
              <a:t>erythrose</a:t>
            </a:r>
            <a:r>
              <a:rPr kumimoji="0" lang="en-US" sz="2800" b="0" i="0" u="none" strike="noStrike" cap="none" normalizeH="0" baseline="0" dirty="0" smtClean="0">
                <a:ln>
                  <a:noFill/>
                </a:ln>
                <a:solidFill>
                  <a:schemeClr val="tx1"/>
                </a:solidFill>
                <a:effectLst/>
                <a:latin typeface="Andalus" pitchFamily="18" charset="-78"/>
                <a:ea typeface="Calibri" pitchFamily="34" charset="0"/>
                <a:cs typeface="Andalus" pitchFamily="18" charset="-78"/>
              </a:rPr>
              <a:t>, </a:t>
            </a:r>
            <a:r>
              <a:rPr kumimoji="0" lang="en-US" sz="2800" b="0" i="0" u="none" strike="noStrike" cap="none" normalizeH="0" baseline="0" dirty="0" err="1" smtClean="0">
                <a:ln>
                  <a:noFill/>
                </a:ln>
                <a:solidFill>
                  <a:schemeClr val="tx1"/>
                </a:solidFill>
                <a:effectLst/>
                <a:latin typeface="Andalus" pitchFamily="18" charset="-78"/>
                <a:ea typeface="Calibri" pitchFamily="34" charset="0"/>
                <a:cs typeface="Andalus" pitchFamily="18" charset="-78"/>
              </a:rPr>
              <a:t>erythrulose</a:t>
            </a:r>
            <a:r>
              <a:rPr kumimoji="0" lang="en-US" sz="2800" b="0" i="0" u="none" strike="noStrike" cap="none" normalizeH="0" baseline="0" dirty="0" smtClean="0">
                <a:ln>
                  <a:noFill/>
                </a:ln>
                <a:solidFill>
                  <a:schemeClr val="tx1"/>
                </a:solidFill>
                <a:effectLst/>
                <a:latin typeface="Andalus" pitchFamily="18" charset="-78"/>
                <a:ea typeface="Calibri" pitchFamily="34" charset="0"/>
                <a:cs typeface="Andalus" pitchFamily="18" charset="-78"/>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Andalus" pitchFamily="18" charset="-78"/>
                <a:ea typeface="Calibri" pitchFamily="34" charset="0"/>
                <a:cs typeface="Andalus" pitchFamily="18" charset="-78"/>
              </a:rPr>
              <a:t>(iii) </a:t>
            </a:r>
            <a:r>
              <a:rPr kumimoji="0" lang="en-US" sz="2800" b="0" i="0" u="none" strike="noStrike" cap="none" normalizeH="0" baseline="0" dirty="0" err="1" smtClean="0">
                <a:ln>
                  <a:noFill/>
                </a:ln>
                <a:solidFill>
                  <a:schemeClr val="tx1"/>
                </a:solidFill>
                <a:effectLst/>
                <a:latin typeface="Andalus" pitchFamily="18" charset="-78"/>
                <a:ea typeface="Calibri" pitchFamily="34" charset="0"/>
                <a:cs typeface="Andalus" pitchFamily="18" charset="-78"/>
              </a:rPr>
              <a:t>Pentoses</a:t>
            </a:r>
            <a:r>
              <a:rPr kumimoji="0" lang="en-US" sz="2800" b="0" i="0" u="none" strike="noStrike" cap="none" normalizeH="0" baseline="0" dirty="0" smtClean="0">
                <a:ln>
                  <a:noFill/>
                </a:ln>
                <a:solidFill>
                  <a:schemeClr val="tx1"/>
                </a:solidFill>
                <a:effectLst/>
                <a:latin typeface="Andalus" pitchFamily="18" charset="-78"/>
                <a:ea typeface="Calibri" pitchFamily="34" charset="0"/>
                <a:cs typeface="Andalus" pitchFamily="18" charset="-78"/>
              </a:rPr>
              <a:t> : They contain 5 Carbon atoms, C5H10O5 e.g. ribose, </a:t>
            </a:r>
            <a:r>
              <a:rPr kumimoji="0" lang="en-US" sz="2800" b="0" i="0" u="none" strike="noStrike" cap="none" normalizeH="0" baseline="0" dirty="0" err="1" smtClean="0">
                <a:ln>
                  <a:noFill/>
                </a:ln>
                <a:solidFill>
                  <a:schemeClr val="tx1"/>
                </a:solidFill>
                <a:effectLst/>
                <a:latin typeface="Andalus" pitchFamily="18" charset="-78"/>
                <a:ea typeface="Calibri" pitchFamily="34" charset="0"/>
                <a:cs typeface="Andalus" pitchFamily="18" charset="-78"/>
              </a:rPr>
              <a:t>deoxyribose</a:t>
            </a:r>
            <a:r>
              <a:rPr kumimoji="0" lang="en-US" sz="2800" b="0" i="0" u="none" strike="noStrike" cap="none" normalizeH="0" baseline="0" dirty="0" smtClean="0">
                <a:ln>
                  <a:noFill/>
                </a:ln>
                <a:solidFill>
                  <a:schemeClr val="tx1"/>
                </a:solidFill>
                <a:effectLst/>
                <a:latin typeface="Andalus" pitchFamily="18" charset="-78"/>
                <a:ea typeface="Calibri" pitchFamily="34" charset="0"/>
                <a:cs typeface="Andalus" pitchFamily="18" charset="-78"/>
              </a:rPr>
              <a:t>, </a:t>
            </a:r>
            <a:r>
              <a:rPr kumimoji="0" lang="en-US" sz="2800" b="0" i="0" u="none" strike="noStrike" cap="none" normalizeH="0" baseline="0" dirty="0" err="1" smtClean="0">
                <a:ln>
                  <a:noFill/>
                </a:ln>
                <a:solidFill>
                  <a:schemeClr val="tx1"/>
                </a:solidFill>
                <a:effectLst/>
                <a:latin typeface="Andalus" pitchFamily="18" charset="-78"/>
                <a:ea typeface="Calibri" pitchFamily="34" charset="0"/>
                <a:cs typeface="Andalus" pitchFamily="18" charset="-78"/>
              </a:rPr>
              <a:t>xylose</a:t>
            </a:r>
            <a:r>
              <a:rPr kumimoji="0" lang="en-US" sz="2800" b="0" i="0" u="none" strike="noStrike" cap="none" normalizeH="0" baseline="0" dirty="0" smtClean="0">
                <a:ln>
                  <a:noFill/>
                </a:ln>
                <a:solidFill>
                  <a:schemeClr val="tx1"/>
                </a:solidFill>
                <a:effectLst/>
                <a:latin typeface="Andalus" pitchFamily="18" charset="-78"/>
                <a:ea typeface="Calibri" pitchFamily="34" charset="0"/>
                <a:cs typeface="Andalus" pitchFamily="18" charset="-78"/>
              </a:rPr>
              <a:t>, </a:t>
            </a:r>
            <a:r>
              <a:rPr kumimoji="0" lang="en-US" sz="2800" b="0" i="0" u="none" strike="noStrike" cap="none" normalizeH="0" baseline="0" dirty="0" err="1" smtClean="0">
                <a:ln>
                  <a:noFill/>
                </a:ln>
                <a:solidFill>
                  <a:schemeClr val="tx1"/>
                </a:solidFill>
                <a:effectLst/>
                <a:latin typeface="Andalus" pitchFamily="18" charset="-78"/>
                <a:ea typeface="Calibri" pitchFamily="34" charset="0"/>
                <a:cs typeface="Andalus" pitchFamily="18" charset="-78"/>
              </a:rPr>
              <a:t>ribulose</a:t>
            </a:r>
            <a:r>
              <a:rPr kumimoji="0" lang="en-US" sz="2800" b="0" i="0" u="none" strike="noStrike" cap="none" normalizeH="0" baseline="0" dirty="0" smtClean="0">
                <a:ln>
                  <a:noFill/>
                </a:ln>
                <a:solidFill>
                  <a:schemeClr val="tx1"/>
                </a:solidFill>
                <a:effectLst/>
                <a:latin typeface="Andalus" pitchFamily="18" charset="-78"/>
                <a:ea typeface="Calibri" pitchFamily="34" charset="0"/>
                <a:cs typeface="Andalus" pitchFamily="18" charset="-78"/>
              </a:rPr>
              <a:t>, </a:t>
            </a:r>
            <a:r>
              <a:rPr kumimoji="0" lang="en-US" sz="2800" b="0" i="0" u="none" strike="noStrike" cap="none" normalizeH="0" baseline="0" dirty="0" err="1" smtClean="0">
                <a:ln>
                  <a:noFill/>
                </a:ln>
                <a:solidFill>
                  <a:schemeClr val="tx1"/>
                </a:solidFill>
                <a:effectLst/>
                <a:latin typeface="Andalus" pitchFamily="18" charset="-78"/>
                <a:ea typeface="Calibri" pitchFamily="34" charset="0"/>
                <a:cs typeface="Andalus" pitchFamily="18" charset="-78"/>
              </a:rPr>
              <a:t>arabinose</a:t>
            </a:r>
            <a:r>
              <a:rPr kumimoji="0" lang="en-US" sz="2800" b="0" i="0" u="none" strike="noStrike" cap="none" normalizeH="0" baseline="0" dirty="0" smtClean="0">
                <a:ln>
                  <a:noFill/>
                </a:ln>
                <a:solidFill>
                  <a:schemeClr val="tx1"/>
                </a:solidFill>
                <a:effectLst/>
                <a:latin typeface="Andalus" pitchFamily="18" charset="-78"/>
                <a:ea typeface="Calibri" pitchFamily="34" charset="0"/>
                <a:cs typeface="Andalus" pitchFamily="18" charset="-78"/>
              </a:rPr>
              <a:t> (Gum </a:t>
            </a:r>
            <a:r>
              <a:rPr kumimoji="0" lang="en-US" sz="2800" b="0" i="0" u="none" strike="noStrike" cap="none" normalizeH="0" baseline="0" dirty="0" err="1" smtClean="0">
                <a:ln>
                  <a:noFill/>
                </a:ln>
                <a:solidFill>
                  <a:schemeClr val="tx1"/>
                </a:solidFill>
                <a:effectLst/>
                <a:latin typeface="Andalus" pitchFamily="18" charset="-78"/>
                <a:ea typeface="Calibri" pitchFamily="34" charset="0"/>
                <a:cs typeface="Andalus" pitchFamily="18" charset="-78"/>
              </a:rPr>
              <a:t>arabic</a:t>
            </a:r>
            <a:r>
              <a:rPr kumimoji="0" lang="en-US" sz="2800" b="0" i="0" u="none" strike="noStrike" cap="none" normalizeH="0" baseline="0" dirty="0" smtClean="0">
                <a:ln>
                  <a:noFill/>
                </a:ln>
                <a:solidFill>
                  <a:schemeClr val="tx1"/>
                </a:solidFill>
                <a:effectLst/>
                <a:latin typeface="Andalus" pitchFamily="18" charset="-78"/>
                <a:ea typeface="Calibri" pitchFamily="34" charset="0"/>
                <a:cs typeface="Andalus" pitchFamily="18" charset="-78"/>
              </a:rPr>
              <a:t>). </a:t>
            </a:r>
            <a:endParaRPr kumimoji="0" lang="en-US" sz="2800" b="0" i="0" u="none" strike="noStrike" cap="none" normalizeH="0" baseline="0" dirty="0" smtClean="0">
              <a:ln>
                <a:noFill/>
              </a:ln>
              <a:solidFill>
                <a:schemeClr val="tx1"/>
              </a:solidFill>
              <a:effectLst/>
              <a:latin typeface="Andalus" pitchFamily="18" charset="-78"/>
              <a:cs typeface="Andalus"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simplest </a:t>
            </a:r>
            <a:r>
              <a:rPr lang="en-US" dirty="0" err="1" smtClean="0">
                <a:solidFill>
                  <a:srgbClr val="FF0000"/>
                </a:solidFill>
                <a:latin typeface="Andalus" pitchFamily="18" charset="-78"/>
                <a:cs typeface="Andalus" pitchFamily="18" charset="-78"/>
              </a:rPr>
              <a:t>monosaccharides</a:t>
            </a:r>
            <a:r>
              <a:rPr lang="en-US" dirty="0" smtClean="0">
                <a:solidFill>
                  <a:srgbClr val="FF0000"/>
                </a:solidFill>
                <a:latin typeface="Andalus" pitchFamily="18" charset="-78"/>
                <a:cs typeface="Andalus" pitchFamily="18" charset="-78"/>
              </a:rPr>
              <a:t>  are </a:t>
            </a:r>
            <a:r>
              <a:rPr lang="en-US" dirty="0" err="1" smtClean="0">
                <a:solidFill>
                  <a:srgbClr val="FF0000"/>
                </a:solidFill>
                <a:latin typeface="Andalus" pitchFamily="18" charset="-78"/>
                <a:cs typeface="Andalus" pitchFamily="18" charset="-78"/>
              </a:rPr>
              <a:t>trioses</a:t>
            </a:r>
            <a:r>
              <a:rPr lang="en-US" dirty="0" smtClean="0">
                <a:solidFill>
                  <a:srgbClr val="FF0000"/>
                </a:solidFill>
                <a:latin typeface="Andalus" pitchFamily="18" charset="-78"/>
                <a:cs typeface="Andalus" pitchFamily="18" charset="-78"/>
              </a:rPr>
              <a:t> such as </a:t>
            </a:r>
            <a:r>
              <a:rPr lang="en-US" dirty="0" err="1" smtClean="0">
                <a:solidFill>
                  <a:srgbClr val="FF0000"/>
                </a:solidFill>
                <a:latin typeface="Andalus" pitchFamily="18" charset="-78"/>
                <a:cs typeface="Andalus" pitchFamily="18" charset="-78"/>
              </a:rPr>
              <a:t>glyceraldehyde</a:t>
            </a:r>
            <a:r>
              <a:rPr lang="en-US" dirty="0" smtClean="0">
                <a:solidFill>
                  <a:srgbClr val="FF0000"/>
                </a:solidFill>
                <a:latin typeface="Andalus" pitchFamily="18" charset="-78"/>
                <a:cs typeface="Andalus" pitchFamily="18" charset="-78"/>
              </a:rPr>
              <a:t> and </a:t>
            </a:r>
            <a:r>
              <a:rPr lang="en-US" dirty="0" err="1" smtClean="0">
                <a:solidFill>
                  <a:srgbClr val="FF0000"/>
                </a:solidFill>
                <a:latin typeface="Andalus" pitchFamily="18" charset="-78"/>
                <a:cs typeface="Andalus" pitchFamily="18" charset="-78"/>
              </a:rPr>
              <a:t>dihydroxyacetone</a:t>
            </a:r>
            <a:endParaRPr lang="en-IN" dirty="0"/>
          </a:p>
        </p:txBody>
      </p:sp>
      <p:pic>
        <p:nvPicPr>
          <p:cNvPr id="43010" name="Picture 2" descr="C:\Users\Aich\Desktop\8.jpg"/>
          <p:cNvPicPr>
            <a:picLocks noChangeAspect="1" noChangeArrowheads="1"/>
          </p:cNvPicPr>
          <p:nvPr/>
        </p:nvPicPr>
        <p:blipFill>
          <a:blip r:embed="rId2" cstate="print"/>
          <a:srcRect/>
          <a:stretch>
            <a:fillRect/>
          </a:stretch>
        </p:blipFill>
        <p:spPr bwMode="auto">
          <a:xfrm>
            <a:off x="3581400" y="2971800"/>
            <a:ext cx="2286000" cy="24384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 and L Configurations</a:t>
            </a:r>
            <a:endParaRPr lang="en-IN" dirty="0"/>
          </a:p>
        </p:txBody>
      </p:sp>
      <p:sp>
        <p:nvSpPr>
          <p:cNvPr id="3" name="Content Placeholder 2"/>
          <p:cNvSpPr>
            <a:spLocks noGrp="1"/>
          </p:cNvSpPr>
          <p:nvPr>
            <p:ph idx="1"/>
          </p:nvPr>
        </p:nvSpPr>
        <p:spPr/>
        <p:txBody>
          <a:bodyPr>
            <a:normAutofit/>
          </a:bodyPr>
          <a:lstStyle/>
          <a:p>
            <a:r>
              <a:rPr lang="en-US" sz="2800" dirty="0" smtClean="0">
                <a:latin typeface="Andalus" pitchFamily="18" charset="-78"/>
                <a:cs typeface="Andalus" pitchFamily="18" charset="-78"/>
              </a:rPr>
              <a:t>The sugars are divided into two families</a:t>
            </a:r>
          </a:p>
          <a:p>
            <a:pPr>
              <a:buNone/>
            </a:pPr>
            <a:r>
              <a:rPr lang="en-US" sz="2800" dirty="0" smtClean="0">
                <a:latin typeface="Andalus" pitchFamily="18" charset="-78"/>
                <a:cs typeface="Andalus" pitchFamily="18" charset="-78"/>
              </a:rPr>
              <a:t>     the </a:t>
            </a:r>
            <a:r>
              <a:rPr lang="en-US" sz="2800" dirty="0" smtClean="0">
                <a:solidFill>
                  <a:srgbClr val="FF0000"/>
                </a:solidFill>
                <a:latin typeface="Andalus" pitchFamily="18" charset="-78"/>
                <a:cs typeface="Andalus" pitchFamily="18" charset="-78"/>
              </a:rPr>
              <a:t>D- family </a:t>
            </a:r>
            <a:r>
              <a:rPr lang="en-US" sz="2800" dirty="0" smtClean="0">
                <a:latin typeface="Andalus" pitchFamily="18" charset="-78"/>
                <a:cs typeface="Andalus" pitchFamily="18" charset="-78"/>
              </a:rPr>
              <a:t>and the </a:t>
            </a:r>
            <a:r>
              <a:rPr lang="en-US" sz="2800" dirty="0" smtClean="0">
                <a:solidFill>
                  <a:srgbClr val="FF0000"/>
                </a:solidFill>
                <a:latin typeface="Andalus" pitchFamily="18" charset="-78"/>
                <a:cs typeface="Andalus" pitchFamily="18" charset="-78"/>
              </a:rPr>
              <a:t>L-family</a:t>
            </a:r>
            <a:r>
              <a:rPr lang="en-US" sz="2800" dirty="0" smtClean="0">
                <a:latin typeface="Andalus" pitchFamily="18" charset="-78"/>
                <a:cs typeface="Andalus" pitchFamily="18" charset="-78"/>
              </a:rPr>
              <a:t> which has definite </a:t>
            </a:r>
            <a:r>
              <a:rPr lang="en-US" sz="2800" dirty="0" err="1" smtClean="0">
                <a:latin typeface="Andalus" pitchFamily="18" charset="-78"/>
                <a:cs typeface="Andalus" pitchFamily="18" charset="-78"/>
              </a:rPr>
              <a:t>configurations.They</a:t>
            </a:r>
            <a:r>
              <a:rPr lang="en-US" sz="2800" dirty="0" smtClean="0">
                <a:latin typeface="Andalus" pitchFamily="18" charset="-78"/>
                <a:cs typeface="Andalus" pitchFamily="18" charset="-78"/>
              </a:rPr>
              <a:t> are represented </a:t>
            </a:r>
            <a:r>
              <a:rPr lang="en-US" sz="2800" dirty="0" err="1" smtClean="0">
                <a:latin typeface="Andalus" pitchFamily="18" charset="-78"/>
                <a:cs typeface="Andalus" pitchFamily="18" charset="-78"/>
              </a:rPr>
              <a:t>wrt</a:t>
            </a:r>
            <a:r>
              <a:rPr lang="en-US" sz="2800" dirty="0" smtClean="0">
                <a:latin typeface="Andalus" pitchFamily="18" charset="-78"/>
                <a:cs typeface="Andalus" pitchFamily="18" charset="-78"/>
              </a:rPr>
              <a:t> </a:t>
            </a:r>
            <a:r>
              <a:rPr lang="en-US" sz="2800" dirty="0" err="1" smtClean="0">
                <a:latin typeface="Andalus" pitchFamily="18" charset="-78"/>
                <a:cs typeface="Andalus" pitchFamily="18" charset="-78"/>
              </a:rPr>
              <a:t>glyceraldehyde</a:t>
            </a:r>
            <a:r>
              <a:rPr lang="en-US" sz="2800" dirty="0" smtClean="0">
                <a:latin typeface="Andalus" pitchFamily="18" charset="-78"/>
                <a:cs typeface="Andalus" pitchFamily="18" charset="-78"/>
              </a:rPr>
              <a:t> as standard.</a:t>
            </a:r>
            <a:endParaRPr lang="en-IN" sz="2800" dirty="0">
              <a:latin typeface="Andalus" pitchFamily="18" charset="-78"/>
              <a:cs typeface="Andalus" pitchFamily="18" charset="-78"/>
            </a:endParaRPr>
          </a:p>
        </p:txBody>
      </p:sp>
      <p:pic>
        <p:nvPicPr>
          <p:cNvPr id="4" name="Picture 3" descr="SC8. Biological Building Blocks: Carbohydrates">
            <a:hlinkClick r:id="rId2" tgtFrame="&quot;_blank&quot;"/>
          </p:cNvPr>
          <p:cNvPicPr/>
          <p:nvPr/>
        </p:nvPicPr>
        <p:blipFill>
          <a:blip r:embed="rId3" cstate="print"/>
          <a:srcRect/>
          <a:stretch>
            <a:fillRect/>
          </a:stretch>
        </p:blipFill>
        <p:spPr bwMode="auto">
          <a:xfrm>
            <a:off x="0" y="3581400"/>
            <a:ext cx="9144000" cy="32766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normAutofit fontScale="90000"/>
          </a:bodyPr>
          <a:lstStyle/>
          <a:p>
            <a:r>
              <a:rPr lang="en-US" sz="2200" dirty="0" smtClean="0">
                <a:latin typeface="Andalus" pitchFamily="18" charset="-78"/>
                <a:cs typeface="Andalus" pitchFamily="18" charset="-78"/>
              </a:rPr>
              <a:t>Glucose is an example of a carbohydrate monomer or monosaccharide. Other examples of </a:t>
            </a:r>
            <a:r>
              <a:rPr lang="en-US" sz="2200" dirty="0" err="1" smtClean="0">
                <a:latin typeface="Andalus" pitchFamily="18" charset="-78"/>
                <a:cs typeface="Andalus" pitchFamily="18" charset="-78"/>
              </a:rPr>
              <a:t>monosaccharides</a:t>
            </a:r>
            <a:r>
              <a:rPr lang="en-US" sz="2200" dirty="0" smtClean="0">
                <a:latin typeface="Andalus" pitchFamily="18" charset="-78"/>
                <a:cs typeface="Andalus" pitchFamily="18" charset="-78"/>
              </a:rPr>
              <a:t> include mannose, </a:t>
            </a:r>
            <a:r>
              <a:rPr lang="en-US" sz="2200" dirty="0" err="1" smtClean="0">
                <a:latin typeface="Andalus" pitchFamily="18" charset="-78"/>
                <a:cs typeface="Andalus" pitchFamily="18" charset="-78"/>
              </a:rPr>
              <a:t>galactose</a:t>
            </a:r>
            <a:r>
              <a:rPr lang="en-US" sz="2200" dirty="0" smtClean="0">
                <a:latin typeface="Andalus" pitchFamily="18" charset="-78"/>
                <a:cs typeface="Andalus" pitchFamily="18" charset="-78"/>
              </a:rPr>
              <a:t>, fructose, etc. The structural organization of </a:t>
            </a:r>
            <a:r>
              <a:rPr lang="en-US" sz="2200" dirty="0" err="1" smtClean="0">
                <a:latin typeface="Andalus" pitchFamily="18" charset="-78"/>
                <a:cs typeface="Andalus" pitchFamily="18" charset="-78"/>
              </a:rPr>
              <a:t>monosaccharides</a:t>
            </a:r>
            <a:r>
              <a:rPr lang="en-US" sz="2200" dirty="0" smtClean="0">
                <a:latin typeface="Andalus" pitchFamily="18" charset="-78"/>
                <a:cs typeface="Andalus" pitchFamily="18" charset="-78"/>
              </a:rPr>
              <a:t> is as follows:</a:t>
            </a:r>
            <a:r>
              <a:rPr lang="en-IN" dirty="0" smtClean="0"/>
              <a:t/>
            </a:r>
            <a:br>
              <a:rPr lang="en-IN" dirty="0" smtClean="0"/>
            </a:br>
            <a:endParaRPr lang="en-IN" dirty="0"/>
          </a:p>
        </p:txBody>
      </p:sp>
      <p:pic>
        <p:nvPicPr>
          <p:cNvPr id="4" name="Content Placeholder 3" descr="Monosaccharides"/>
          <p:cNvPicPr>
            <a:picLocks noGrp="1"/>
          </p:cNvPicPr>
          <p:nvPr>
            <p:ph idx="1"/>
          </p:nvPr>
        </p:nvPicPr>
        <p:blipFill>
          <a:blip r:embed="rId2" cstate="print"/>
          <a:srcRect/>
          <a:stretch>
            <a:fillRect/>
          </a:stretch>
        </p:blipFill>
        <p:spPr bwMode="auto">
          <a:xfrm>
            <a:off x="838200" y="1600200"/>
            <a:ext cx="7924800" cy="4876799"/>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2054"/>
            <a:ext cx="9144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Andalus" pitchFamily="18" charset="-78"/>
                <a:ea typeface="Times New Roman" pitchFamily="18" charset="0"/>
                <a:cs typeface="Andalus" pitchFamily="18" charset="-78"/>
              </a:rPr>
              <a:t>Structure of Glucose: </a:t>
            </a:r>
            <a:endParaRPr kumimoji="0" lang="en-US" sz="3200" b="0" i="0" u="none" strike="noStrike" cap="none" normalizeH="0" baseline="0" dirty="0" smtClean="0">
              <a:ln>
                <a:noFill/>
              </a:ln>
              <a:solidFill>
                <a:schemeClr val="tx1"/>
              </a:solidFill>
              <a:effectLst/>
              <a:latin typeface="Andalus" pitchFamily="18" charset="-78"/>
              <a:ea typeface="Times New Roman" pitchFamily="18" charset="0"/>
              <a:cs typeface="Andalus"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Andalus" pitchFamily="18" charset="-78"/>
                <a:ea typeface="Times New Roman" pitchFamily="18" charset="0"/>
                <a:cs typeface="Andalus" pitchFamily="18" charset="-78"/>
              </a:rPr>
              <a:t>• Open chain structure (Fisher model):</a:t>
            </a:r>
            <a:endParaRPr kumimoji="0" lang="en-US" sz="3200" b="0" i="0" u="none" strike="noStrike" cap="none" normalizeH="0" baseline="0" dirty="0" smtClean="0">
              <a:ln>
                <a:noFill/>
              </a:ln>
              <a:solidFill>
                <a:schemeClr val="tx1"/>
              </a:solidFill>
              <a:effectLst/>
              <a:latin typeface="Andalus" pitchFamily="18" charset="-78"/>
              <a:ea typeface="Times New Roman" pitchFamily="18" charset="0"/>
              <a:cs typeface="Andalus"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ndalus" pitchFamily="18" charset="-78"/>
              <a:cs typeface="Andalus" pitchFamily="18" charset="-78"/>
            </a:endParaRPr>
          </a:p>
        </p:txBody>
      </p:sp>
      <p:pic>
        <p:nvPicPr>
          <p:cNvPr id="5121" name="Picture 8" descr="https://www.jagranjosh.com/imported/images/E/Articles/3-cbse-class-12-biomolecules.PNG"/>
          <p:cNvPicPr>
            <a:picLocks noChangeAspect="1" noChangeArrowheads="1"/>
          </p:cNvPicPr>
          <p:nvPr/>
        </p:nvPicPr>
        <p:blipFill>
          <a:blip r:embed="rId2" cstate="print"/>
          <a:srcRect/>
          <a:stretch>
            <a:fillRect/>
          </a:stretch>
        </p:blipFill>
        <p:spPr bwMode="auto">
          <a:xfrm>
            <a:off x="1066800" y="1066800"/>
            <a:ext cx="6858000" cy="3905177"/>
          </a:xfrm>
          <a:prstGeom prst="rect">
            <a:avLst/>
          </a:prstGeom>
          <a:noFill/>
        </p:spPr>
      </p:pic>
      <p:sp>
        <p:nvSpPr>
          <p:cNvPr id="5123" name="Rectangle 3"/>
          <p:cNvSpPr>
            <a:spLocks noChangeArrowheads="1"/>
          </p:cNvSpPr>
          <p:nvPr/>
        </p:nvSpPr>
        <p:spPr bwMode="auto">
          <a:xfrm>
            <a:off x="0" y="4818645"/>
            <a:ext cx="9144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ndalus" pitchFamily="18" charset="-78"/>
                <a:ea typeface="Times New Roman" pitchFamily="18" charset="0"/>
                <a:cs typeface="Andalus" pitchFamily="18" charset="-78"/>
              </a:rPr>
              <a:t>These two optical isomers differ in configuration around any other C atom other than C</a:t>
            </a:r>
            <a:r>
              <a:rPr kumimoji="0" lang="en-US" sz="2400" b="0" i="0" u="none" strike="noStrike" cap="none" normalizeH="0" baseline="-30000" dirty="0" smtClean="0">
                <a:ln>
                  <a:noFill/>
                </a:ln>
                <a:solidFill>
                  <a:schemeClr val="tx1"/>
                </a:solidFill>
                <a:effectLst/>
                <a:latin typeface="Andalus" pitchFamily="18" charset="-78"/>
                <a:ea typeface="Times New Roman" pitchFamily="18" charset="0"/>
                <a:cs typeface="Andalus" pitchFamily="18" charset="-78"/>
              </a:rPr>
              <a:t>1</a:t>
            </a:r>
            <a:r>
              <a:rPr kumimoji="0" lang="en-US" sz="2400" b="0" i="0" u="none" strike="noStrike" cap="none" normalizeH="0" baseline="0" dirty="0" smtClean="0">
                <a:ln>
                  <a:noFill/>
                </a:ln>
                <a:solidFill>
                  <a:schemeClr val="tx1"/>
                </a:solidFill>
                <a:effectLst/>
                <a:latin typeface="Andalus" pitchFamily="18" charset="-78"/>
                <a:ea typeface="Times New Roman" pitchFamily="18" charset="0"/>
                <a:cs typeface="Andalus" pitchFamily="18" charset="-78"/>
              </a:rPr>
              <a:t> atom.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ndalus" pitchFamily="18" charset="-78"/>
                <a:ea typeface="Times New Roman" pitchFamily="18" charset="0"/>
                <a:cs typeface="Andalus" pitchFamily="18" charset="-78"/>
              </a:rPr>
              <a:t>In D-Glucose, −OH group on first </a:t>
            </a:r>
            <a:r>
              <a:rPr kumimoji="0" lang="en-US" sz="2400" b="0" i="0" u="none" strike="noStrike" cap="none" normalizeH="0" baseline="0" dirty="0" err="1" smtClean="0">
                <a:ln>
                  <a:noFill/>
                </a:ln>
                <a:solidFill>
                  <a:schemeClr val="tx1"/>
                </a:solidFill>
                <a:effectLst/>
                <a:latin typeface="Andalus" pitchFamily="18" charset="-78"/>
                <a:ea typeface="Times New Roman" pitchFamily="18" charset="0"/>
                <a:cs typeface="Andalus" pitchFamily="18" charset="-78"/>
              </a:rPr>
              <a:t>chiral</a:t>
            </a:r>
            <a:r>
              <a:rPr kumimoji="0" lang="en-US" sz="2400" b="0" i="0" u="none" strike="noStrike" cap="none" normalizeH="0" baseline="0" dirty="0" smtClean="0">
                <a:ln>
                  <a:noFill/>
                </a:ln>
                <a:solidFill>
                  <a:schemeClr val="tx1"/>
                </a:solidFill>
                <a:effectLst/>
                <a:latin typeface="Andalus" pitchFamily="18" charset="-78"/>
                <a:ea typeface="Times New Roman" pitchFamily="18" charset="0"/>
                <a:cs typeface="Andalus" pitchFamily="18" charset="-78"/>
              </a:rPr>
              <a:t> `C’ from the bottom is on right  hand.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ndalus" pitchFamily="18" charset="-78"/>
                <a:ea typeface="Times New Roman" pitchFamily="18" charset="0"/>
                <a:cs typeface="Andalus" pitchFamily="18" charset="-78"/>
              </a:rPr>
              <a:t>In L-Glucose, −OH group  points to the left of </a:t>
            </a:r>
            <a:r>
              <a:rPr kumimoji="0" lang="en-US" sz="2400" b="0" i="0" u="none" strike="noStrike" cap="none" normalizeH="0" baseline="0" dirty="0" err="1" smtClean="0">
                <a:ln>
                  <a:noFill/>
                </a:ln>
                <a:solidFill>
                  <a:schemeClr val="tx1"/>
                </a:solidFill>
                <a:effectLst/>
                <a:latin typeface="Andalus" pitchFamily="18" charset="-78"/>
                <a:ea typeface="Times New Roman" pitchFamily="18" charset="0"/>
                <a:cs typeface="Andalus" pitchFamily="18" charset="-78"/>
              </a:rPr>
              <a:t>chiral</a:t>
            </a:r>
            <a:r>
              <a:rPr kumimoji="0" lang="en-US" sz="2400" b="0" i="0" u="none" strike="noStrike" cap="none" normalizeH="0" baseline="0" dirty="0" smtClean="0">
                <a:ln>
                  <a:noFill/>
                </a:ln>
                <a:solidFill>
                  <a:schemeClr val="tx1"/>
                </a:solidFill>
                <a:effectLst/>
                <a:latin typeface="Andalus" pitchFamily="18" charset="-78"/>
                <a:ea typeface="Times New Roman" pitchFamily="18" charset="0"/>
                <a:cs typeface="Andalus" pitchFamily="18" charset="-78"/>
              </a:rPr>
              <a:t> carbon.</a:t>
            </a:r>
            <a:endParaRPr kumimoji="0" lang="en-US" sz="2400" b="0" i="0" u="none" strike="noStrike" cap="none" normalizeH="0" baseline="0" dirty="0" smtClean="0">
              <a:ln>
                <a:noFill/>
              </a:ln>
              <a:solidFill>
                <a:schemeClr val="tx1"/>
              </a:solidFill>
              <a:effectLst/>
              <a:latin typeface="Andalus" pitchFamily="18" charset="-78"/>
              <a:cs typeface="Andalus" pitchFamily="18" charset="-7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231654"/>
          </a:xfrm>
          <a:prstGeom prst="rect">
            <a:avLst/>
          </a:prstGeom>
        </p:spPr>
        <p:txBody>
          <a:bodyPr wrap="square">
            <a:spAutoFit/>
          </a:bodyPr>
          <a:lstStyle/>
          <a:p>
            <a:r>
              <a:rPr lang="en-IN" sz="3600" b="1" i="1" u="sng" dirty="0" smtClean="0">
                <a:solidFill>
                  <a:srgbClr val="FF0000"/>
                </a:solidFill>
                <a:latin typeface="Andalus" pitchFamily="18" charset="-78"/>
                <a:cs typeface="Andalus" pitchFamily="18" charset="-78"/>
              </a:rPr>
              <a:t>Glucose</a:t>
            </a:r>
            <a:endParaRPr lang="en-IN" sz="3600" i="1" u="sng" dirty="0" smtClean="0">
              <a:solidFill>
                <a:srgbClr val="FF0000"/>
              </a:solidFill>
              <a:latin typeface="Andalus" pitchFamily="18" charset="-78"/>
              <a:cs typeface="Andalus" pitchFamily="18" charset="-78"/>
            </a:endParaRPr>
          </a:p>
          <a:p>
            <a:endParaRPr lang="en-IN" sz="2800" dirty="0" smtClean="0">
              <a:latin typeface="Andalus" pitchFamily="18" charset="-78"/>
              <a:cs typeface="Andalus" pitchFamily="18" charset="-78"/>
            </a:endParaRPr>
          </a:p>
          <a:p>
            <a:r>
              <a:rPr lang="en-IN" sz="2800" dirty="0" smtClean="0">
                <a:latin typeface="Andalus" pitchFamily="18" charset="-78"/>
                <a:cs typeface="Andalus" pitchFamily="18" charset="-78"/>
              </a:rPr>
              <a:t>It is a monosaccharide’s with molecular formula C</a:t>
            </a:r>
            <a:r>
              <a:rPr lang="en-IN" sz="2800" baseline="-25000" dirty="0" smtClean="0">
                <a:latin typeface="Andalus" pitchFamily="18" charset="-78"/>
                <a:cs typeface="Andalus" pitchFamily="18" charset="-78"/>
              </a:rPr>
              <a:t>6</a:t>
            </a:r>
            <a:r>
              <a:rPr lang="en-IN" sz="2800" dirty="0" smtClean="0">
                <a:latin typeface="Andalus" pitchFamily="18" charset="-78"/>
                <a:cs typeface="Andalus" pitchFamily="18" charset="-78"/>
              </a:rPr>
              <a:t>H</a:t>
            </a:r>
            <a:r>
              <a:rPr lang="en-IN" sz="2800" baseline="-25000" dirty="0" smtClean="0">
                <a:latin typeface="Andalus" pitchFamily="18" charset="-78"/>
                <a:cs typeface="Andalus" pitchFamily="18" charset="-78"/>
              </a:rPr>
              <a:t>12</a:t>
            </a:r>
            <a:r>
              <a:rPr lang="en-IN" sz="2800" dirty="0" smtClean="0">
                <a:latin typeface="Andalus" pitchFamily="18" charset="-78"/>
                <a:cs typeface="Andalus" pitchFamily="18" charset="-78"/>
              </a:rPr>
              <a:t>O</a:t>
            </a:r>
            <a:r>
              <a:rPr lang="en-IN" sz="2800" baseline="-25000" dirty="0" smtClean="0">
                <a:latin typeface="Andalus" pitchFamily="18" charset="-78"/>
                <a:cs typeface="Andalus" pitchFamily="18" charset="-78"/>
              </a:rPr>
              <a:t>6</a:t>
            </a:r>
            <a:r>
              <a:rPr lang="en-IN" sz="2800" dirty="0" smtClean="0">
                <a:latin typeface="Andalus" pitchFamily="18" charset="-78"/>
                <a:cs typeface="Andalus" pitchFamily="18" charset="-78"/>
              </a:rPr>
              <a:t>. It is present in sweet fruits and in honey.</a:t>
            </a:r>
          </a:p>
          <a:p>
            <a:endParaRPr lang="en-IN" sz="2800" b="1" i="1" dirty="0" smtClean="0">
              <a:latin typeface="Andalus" pitchFamily="18" charset="-78"/>
              <a:cs typeface="Andalus" pitchFamily="18" charset="-78"/>
            </a:endParaRPr>
          </a:p>
          <a:p>
            <a:r>
              <a:rPr lang="en-IN" sz="2800" b="1" i="1" dirty="0" smtClean="0">
                <a:latin typeface="Andalus" pitchFamily="18" charset="-78"/>
                <a:cs typeface="Andalus" pitchFamily="18" charset="-78"/>
              </a:rPr>
              <a:t>Preparation of Glucose:</a:t>
            </a:r>
            <a:endParaRPr lang="en-IN" sz="2800" dirty="0" smtClean="0">
              <a:latin typeface="Andalus" pitchFamily="18" charset="-78"/>
              <a:cs typeface="Andalus" pitchFamily="18" charset="-78"/>
            </a:endParaRPr>
          </a:p>
          <a:p>
            <a:r>
              <a:rPr lang="en-IN" sz="2800" b="1" dirty="0" smtClean="0">
                <a:latin typeface="Andalus" pitchFamily="18" charset="-78"/>
                <a:cs typeface="Andalus" pitchFamily="18" charset="-78"/>
              </a:rPr>
              <a:t>(</a:t>
            </a:r>
            <a:r>
              <a:rPr lang="en-IN" sz="2800" b="1" i="1" dirty="0" err="1" smtClean="0">
                <a:latin typeface="Andalus" pitchFamily="18" charset="-78"/>
                <a:cs typeface="Andalus" pitchFamily="18" charset="-78"/>
              </a:rPr>
              <a:t>i</a:t>
            </a:r>
            <a:r>
              <a:rPr lang="en-IN" sz="2800" b="1" i="1" dirty="0" smtClean="0">
                <a:latin typeface="Andalus" pitchFamily="18" charset="-78"/>
                <a:cs typeface="Andalus" pitchFamily="18" charset="-78"/>
              </a:rPr>
              <a:t> </a:t>
            </a:r>
            <a:r>
              <a:rPr lang="en-IN" sz="2800" b="1" dirty="0" smtClean="0">
                <a:latin typeface="Andalus" pitchFamily="18" charset="-78"/>
                <a:cs typeface="Andalus" pitchFamily="18" charset="-78"/>
              </a:rPr>
              <a:t>) </a:t>
            </a:r>
            <a:r>
              <a:rPr lang="en-IN" sz="2800" b="1" dirty="0" smtClean="0">
                <a:solidFill>
                  <a:srgbClr val="00B0F0"/>
                </a:solidFill>
                <a:latin typeface="Andalus" pitchFamily="18" charset="-78"/>
                <a:cs typeface="Andalus" pitchFamily="18" charset="-78"/>
              </a:rPr>
              <a:t>From sucrose, C</a:t>
            </a:r>
            <a:r>
              <a:rPr lang="en-IN" sz="2800" b="1" baseline="-25000" dirty="0" smtClean="0">
                <a:solidFill>
                  <a:srgbClr val="00B0F0"/>
                </a:solidFill>
                <a:latin typeface="Andalus" pitchFamily="18" charset="-78"/>
                <a:cs typeface="Andalus" pitchFamily="18" charset="-78"/>
              </a:rPr>
              <a:t>12</a:t>
            </a:r>
            <a:r>
              <a:rPr lang="en-IN" sz="2800" b="1" dirty="0" smtClean="0">
                <a:solidFill>
                  <a:srgbClr val="00B0F0"/>
                </a:solidFill>
                <a:latin typeface="Andalus" pitchFamily="18" charset="-78"/>
                <a:cs typeface="Andalus" pitchFamily="18" charset="-78"/>
              </a:rPr>
              <a:t>H</a:t>
            </a:r>
            <a:r>
              <a:rPr lang="en-IN" sz="2800" b="1" baseline="-25000" dirty="0" smtClean="0">
                <a:solidFill>
                  <a:srgbClr val="00B0F0"/>
                </a:solidFill>
                <a:latin typeface="Andalus" pitchFamily="18" charset="-78"/>
                <a:cs typeface="Andalus" pitchFamily="18" charset="-78"/>
              </a:rPr>
              <a:t>22</a:t>
            </a:r>
            <a:r>
              <a:rPr lang="en-IN" sz="2800" b="1" dirty="0" smtClean="0">
                <a:solidFill>
                  <a:srgbClr val="00B0F0"/>
                </a:solidFill>
                <a:latin typeface="Andalus" pitchFamily="18" charset="-78"/>
                <a:cs typeface="Andalus" pitchFamily="18" charset="-78"/>
              </a:rPr>
              <a:t>O</a:t>
            </a:r>
            <a:r>
              <a:rPr lang="en-IN" sz="2800" b="1" baseline="-25000" dirty="0" smtClean="0">
                <a:solidFill>
                  <a:srgbClr val="00B0F0"/>
                </a:solidFill>
                <a:latin typeface="Andalus" pitchFamily="18" charset="-78"/>
                <a:cs typeface="Andalus" pitchFamily="18" charset="-78"/>
              </a:rPr>
              <a:t>11</a:t>
            </a:r>
            <a:r>
              <a:rPr lang="en-IN" sz="2800" b="1" dirty="0" smtClean="0">
                <a:solidFill>
                  <a:srgbClr val="00B0F0"/>
                </a:solidFill>
                <a:latin typeface="Andalus" pitchFamily="18" charset="-78"/>
                <a:cs typeface="Andalus" pitchFamily="18" charset="-78"/>
              </a:rPr>
              <a:t>: </a:t>
            </a:r>
            <a:endParaRPr lang="en-IN" sz="2800" dirty="0">
              <a:solidFill>
                <a:srgbClr val="00B0F0"/>
              </a:solidFill>
              <a:latin typeface="Andalus" pitchFamily="18" charset="-78"/>
              <a:cs typeface="Andalus" pitchFamily="18" charset="-78"/>
            </a:endParaRPr>
          </a:p>
        </p:txBody>
      </p:sp>
      <p:pic>
        <p:nvPicPr>
          <p:cNvPr id="3" name="Picture 2" descr="https://www.jagranjosh.com/imported/images/E/Articles/1-cbse-class-12-biomolecules.PNG"/>
          <p:cNvPicPr/>
          <p:nvPr/>
        </p:nvPicPr>
        <p:blipFill>
          <a:blip r:embed="rId2" cstate="print"/>
          <a:srcRect/>
          <a:stretch>
            <a:fillRect/>
          </a:stretch>
        </p:blipFill>
        <p:spPr bwMode="auto">
          <a:xfrm>
            <a:off x="838200" y="3810000"/>
            <a:ext cx="7467600" cy="14478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21949"/>
            <a:ext cx="7810066" cy="583050"/>
          </a:xfrm>
          <a:prstGeom prst="rect">
            <a:avLst/>
          </a:prstGeom>
        </p:spPr>
        <p:txBody>
          <a:bodyPr wrap="square">
            <a:spAutoFit/>
          </a:bodyPr>
          <a:lstStyle/>
          <a:p>
            <a:r>
              <a:rPr lang="en-IN" sz="3200" b="1" dirty="0" smtClean="0">
                <a:latin typeface="Andalus" pitchFamily="18" charset="-78"/>
                <a:cs typeface="Andalus" pitchFamily="18" charset="-78"/>
              </a:rPr>
              <a:t>(</a:t>
            </a:r>
            <a:r>
              <a:rPr lang="en-IN" sz="3200" b="1" i="1" dirty="0" smtClean="0">
                <a:latin typeface="Andalus" pitchFamily="18" charset="-78"/>
                <a:cs typeface="Andalus" pitchFamily="18" charset="-78"/>
              </a:rPr>
              <a:t>ii </a:t>
            </a:r>
            <a:r>
              <a:rPr lang="en-IN" sz="3200" b="1" dirty="0" smtClean="0">
                <a:latin typeface="Andalus" pitchFamily="18" charset="-78"/>
                <a:cs typeface="Andalus" pitchFamily="18" charset="-78"/>
              </a:rPr>
              <a:t>) </a:t>
            </a:r>
            <a:r>
              <a:rPr lang="en-IN" sz="3200" b="1" dirty="0" smtClean="0">
                <a:solidFill>
                  <a:srgbClr val="00B0F0"/>
                </a:solidFill>
                <a:latin typeface="Andalus" pitchFamily="18" charset="-78"/>
                <a:cs typeface="Andalus" pitchFamily="18" charset="-78"/>
              </a:rPr>
              <a:t>From starch, C</a:t>
            </a:r>
            <a:r>
              <a:rPr lang="en-IN" sz="3200" b="1" baseline="-25000" dirty="0" smtClean="0">
                <a:solidFill>
                  <a:srgbClr val="00B0F0"/>
                </a:solidFill>
                <a:latin typeface="Andalus" pitchFamily="18" charset="-78"/>
                <a:cs typeface="Andalus" pitchFamily="18" charset="-78"/>
              </a:rPr>
              <a:t>6</a:t>
            </a:r>
            <a:r>
              <a:rPr lang="en-IN" sz="3200" b="1" dirty="0" smtClean="0">
                <a:solidFill>
                  <a:srgbClr val="00B0F0"/>
                </a:solidFill>
                <a:latin typeface="Andalus" pitchFamily="18" charset="-78"/>
                <a:cs typeface="Andalus" pitchFamily="18" charset="-78"/>
              </a:rPr>
              <a:t>H</a:t>
            </a:r>
            <a:r>
              <a:rPr lang="en-IN" sz="3200" b="1" baseline="-25000" dirty="0" smtClean="0">
                <a:solidFill>
                  <a:srgbClr val="00B0F0"/>
                </a:solidFill>
                <a:latin typeface="Andalus" pitchFamily="18" charset="-78"/>
                <a:cs typeface="Andalus" pitchFamily="18" charset="-78"/>
              </a:rPr>
              <a:t>10</a:t>
            </a:r>
            <a:r>
              <a:rPr lang="en-IN" sz="3200" b="1" dirty="0" smtClean="0">
                <a:solidFill>
                  <a:srgbClr val="00B0F0"/>
                </a:solidFill>
                <a:latin typeface="Andalus" pitchFamily="18" charset="-78"/>
                <a:cs typeface="Andalus" pitchFamily="18" charset="-78"/>
              </a:rPr>
              <a:t>O</a:t>
            </a:r>
            <a:r>
              <a:rPr lang="en-IN" sz="3200" b="1" baseline="-25000" dirty="0" smtClean="0">
                <a:solidFill>
                  <a:srgbClr val="00B0F0"/>
                </a:solidFill>
                <a:latin typeface="Andalus" pitchFamily="18" charset="-78"/>
                <a:cs typeface="Andalus" pitchFamily="18" charset="-78"/>
              </a:rPr>
              <a:t>5</a:t>
            </a:r>
            <a:r>
              <a:rPr lang="en-IN" sz="3200" b="1" dirty="0" smtClean="0">
                <a:solidFill>
                  <a:srgbClr val="00B0F0"/>
                </a:solidFill>
                <a:latin typeface="Andalus" pitchFamily="18" charset="-78"/>
                <a:cs typeface="Andalus" pitchFamily="18" charset="-78"/>
              </a:rPr>
              <a:t>: </a:t>
            </a:r>
            <a:endParaRPr lang="en-IN" sz="3200" dirty="0">
              <a:solidFill>
                <a:srgbClr val="00B0F0"/>
              </a:solidFill>
              <a:latin typeface="Andalus" pitchFamily="18" charset="-78"/>
              <a:cs typeface="Andalus" pitchFamily="18" charset="-78"/>
            </a:endParaRPr>
          </a:p>
        </p:txBody>
      </p:sp>
      <p:pic>
        <p:nvPicPr>
          <p:cNvPr id="3" name="Picture 2" descr="https://www.jagranjosh.com/imported/images/E/Articles/2-cbse-class-12-biomolecules.PNG"/>
          <p:cNvPicPr/>
          <p:nvPr/>
        </p:nvPicPr>
        <p:blipFill>
          <a:blip r:embed="rId2" cstate="print"/>
          <a:srcRect/>
          <a:stretch>
            <a:fillRect/>
          </a:stretch>
        </p:blipFill>
        <p:spPr bwMode="auto">
          <a:xfrm>
            <a:off x="838200" y="3124200"/>
            <a:ext cx="7238999" cy="19050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8382000" cy="2209799"/>
          </a:xfrm>
        </p:spPr>
        <p:txBody>
          <a:bodyPr>
            <a:normAutofit/>
          </a:bodyPr>
          <a:lstStyle/>
          <a:p>
            <a:r>
              <a:rPr lang="en-IN" sz="3600" b="1" dirty="0" smtClean="0">
                <a:solidFill>
                  <a:srgbClr val="FF0000"/>
                </a:solidFill>
                <a:latin typeface="Andalus" pitchFamily="18" charset="-78"/>
                <a:cs typeface="Andalus" pitchFamily="18" charset="-78"/>
              </a:rPr>
              <a:t>Chemical Reactions of Glucose</a:t>
            </a:r>
            <a:r>
              <a:rPr lang="en-IN" dirty="0" smtClean="0"/>
              <a:t/>
            </a:r>
            <a:br>
              <a:rPr lang="en-IN" dirty="0" smtClean="0"/>
            </a:br>
            <a:r>
              <a:rPr lang="en-IN" b="1" i="1" dirty="0" smtClean="0">
                <a:solidFill>
                  <a:schemeClr val="tx2"/>
                </a:solidFill>
              </a:rPr>
              <a:t>• </a:t>
            </a:r>
            <a:r>
              <a:rPr lang="en-IN" sz="3200" b="1" u="sng" dirty="0" smtClean="0">
                <a:solidFill>
                  <a:schemeClr val="tx2"/>
                </a:solidFill>
                <a:latin typeface="Andalus" pitchFamily="18" charset="-78"/>
                <a:cs typeface="Andalus" pitchFamily="18" charset="-78"/>
              </a:rPr>
              <a:t>Reaction with HI</a:t>
            </a:r>
            <a:r>
              <a:rPr lang="en-IN" dirty="0" smtClean="0"/>
              <a:t/>
            </a:r>
            <a:br>
              <a:rPr lang="en-IN" dirty="0" smtClean="0"/>
            </a:br>
            <a:endParaRPr lang="en-IN" dirty="0"/>
          </a:p>
        </p:txBody>
      </p:sp>
      <p:sp>
        <p:nvSpPr>
          <p:cNvPr id="3" name="Subtitle 2"/>
          <p:cNvSpPr>
            <a:spLocks noGrp="1"/>
          </p:cNvSpPr>
          <p:nvPr>
            <p:ph type="subTitle" idx="1"/>
          </p:nvPr>
        </p:nvSpPr>
        <p:spPr>
          <a:xfrm>
            <a:off x="0" y="3886200"/>
            <a:ext cx="9144000" cy="990600"/>
          </a:xfrm>
        </p:spPr>
        <p:txBody>
          <a:bodyPr/>
          <a:lstStyle/>
          <a:p>
            <a:r>
              <a:rPr lang="en-IN" b="1" u="sng" dirty="0" smtClean="0">
                <a:solidFill>
                  <a:schemeClr val="tx2"/>
                </a:solidFill>
                <a:latin typeface="Andalus" pitchFamily="18" charset="-78"/>
                <a:cs typeface="Andalus" pitchFamily="18" charset="-78"/>
              </a:rPr>
              <a:t>Reaction with hydroxylamine NH</a:t>
            </a:r>
            <a:r>
              <a:rPr lang="en-IN" b="1" u="sng" baseline="-25000" dirty="0" smtClean="0">
                <a:solidFill>
                  <a:schemeClr val="tx2"/>
                </a:solidFill>
                <a:latin typeface="Andalus" pitchFamily="18" charset="-78"/>
                <a:cs typeface="Andalus" pitchFamily="18" charset="-78"/>
              </a:rPr>
              <a:t>4</a:t>
            </a:r>
            <a:r>
              <a:rPr lang="en-IN" b="1" u="sng" dirty="0" smtClean="0">
                <a:solidFill>
                  <a:schemeClr val="tx2"/>
                </a:solidFill>
                <a:latin typeface="Andalus" pitchFamily="18" charset="-78"/>
                <a:cs typeface="Andalus" pitchFamily="18" charset="-78"/>
              </a:rPr>
              <a:t>OH:</a:t>
            </a:r>
          </a:p>
          <a:p>
            <a:endParaRPr lang="en-IN" dirty="0"/>
          </a:p>
        </p:txBody>
      </p:sp>
      <p:pic>
        <p:nvPicPr>
          <p:cNvPr id="4" name="Picture 3" descr="https://www.jagranjosh.com/imported/images/E/Articles/5-cbse-class-12-biomolecules.PNG"/>
          <p:cNvPicPr/>
          <p:nvPr/>
        </p:nvPicPr>
        <p:blipFill>
          <a:blip r:embed="rId2" cstate="print"/>
          <a:srcRect/>
          <a:stretch>
            <a:fillRect/>
          </a:stretch>
        </p:blipFill>
        <p:spPr bwMode="auto">
          <a:xfrm>
            <a:off x="304800" y="1447801"/>
            <a:ext cx="8839200" cy="2057399"/>
          </a:xfrm>
          <a:prstGeom prst="rect">
            <a:avLst/>
          </a:prstGeom>
          <a:noFill/>
          <a:ln w="9525">
            <a:noFill/>
            <a:miter lim="800000"/>
            <a:headEnd/>
            <a:tailEnd/>
          </a:ln>
        </p:spPr>
      </p:pic>
      <p:pic>
        <p:nvPicPr>
          <p:cNvPr id="5" name="Picture 4" descr="https://www.jagranjosh.com/imported/images/E/Articles/6-cbse-class-12-biomolecules.PNG"/>
          <p:cNvPicPr/>
          <p:nvPr/>
        </p:nvPicPr>
        <p:blipFill>
          <a:blip r:embed="rId3" cstate="print"/>
          <a:srcRect/>
          <a:stretch>
            <a:fillRect/>
          </a:stretch>
        </p:blipFill>
        <p:spPr bwMode="auto">
          <a:xfrm>
            <a:off x="0" y="4495800"/>
            <a:ext cx="9144000" cy="203835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www.jagranjosh.com/imported/images/E/Articles/7-cbse-class-12-biomolecules.PNG"/>
          <p:cNvPicPr/>
          <p:nvPr/>
        </p:nvPicPr>
        <p:blipFill>
          <a:blip r:embed="rId2" cstate="print"/>
          <a:srcRect/>
          <a:stretch>
            <a:fillRect/>
          </a:stretch>
        </p:blipFill>
        <p:spPr bwMode="auto">
          <a:xfrm>
            <a:off x="533400" y="990600"/>
            <a:ext cx="8382000" cy="2362200"/>
          </a:xfrm>
          <a:prstGeom prst="rect">
            <a:avLst/>
          </a:prstGeom>
          <a:noFill/>
          <a:ln w="9525">
            <a:noFill/>
            <a:miter lim="800000"/>
            <a:headEnd/>
            <a:tailEnd/>
          </a:ln>
        </p:spPr>
      </p:pic>
      <p:sp>
        <p:nvSpPr>
          <p:cNvPr id="4" name="Rectangle 3"/>
          <p:cNvSpPr/>
          <p:nvPr/>
        </p:nvSpPr>
        <p:spPr>
          <a:xfrm>
            <a:off x="0" y="381000"/>
            <a:ext cx="9144000" cy="523220"/>
          </a:xfrm>
          <a:prstGeom prst="rect">
            <a:avLst/>
          </a:prstGeom>
        </p:spPr>
        <p:txBody>
          <a:bodyPr wrap="square">
            <a:spAutoFit/>
          </a:bodyPr>
          <a:lstStyle/>
          <a:p>
            <a:pPr lvl="0" algn="ctr"/>
            <a:r>
              <a:rPr lang="en-IN" sz="2800" b="1" u="sng" dirty="0" smtClean="0">
                <a:solidFill>
                  <a:schemeClr val="tx2"/>
                </a:solidFill>
                <a:latin typeface="Andalus" pitchFamily="18" charset="-78"/>
                <a:cs typeface="Andalus" pitchFamily="18" charset="-78"/>
              </a:rPr>
              <a:t>Reaction with bromine water:</a:t>
            </a:r>
            <a:endParaRPr lang="en-IN" sz="2800" u="sng" dirty="0">
              <a:solidFill>
                <a:schemeClr val="tx2"/>
              </a:solidFill>
              <a:latin typeface="Andalus" pitchFamily="18" charset="-78"/>
              <a:cs typeface="Andalus" pitchFamily="18" charset="-78"/>
            </a:endParaRPr>
          </a:p>
        </p:txBody>
      </p:sp>
      <p:sp>
        <p:nvSpPr>
          <p:cNvPr id="5" name="Rectangle 4"/>
          <p:cNvSpPr/>
          <p:nvPr/>
        </p:nvSpPr>
        <p:spPr>
          <a:xfrm>
            <a:off x="0" y="3244334"/>
            <a:ext cx="9143999" cy="523220"/>
          </a:xfrm>
          <a:prstGeom prst="rect">
            <a:avLst/>
          </a:prstGeom>
        </p:spPr>
        <p:txBody>
          <a:bodyPr wrap="square">
            <a:spAutoFit/>
          </a:bodyPr>
          <a:lstStyle/>
          <a:p>
            <a:pPr algn="ctr"/>
            <a:r>
              <a:rPr lang="en-IN" sz="2800" b="1" u="sng" dirty="0" err="1" smtClean="0">
                <a:solidFill>
                  <a:schemeClr val="tx2"/>
                </a:solidFill>
                <a:latin typeface="Andalus" pitchFamily="18" charset="-78"/>
                <a:cs typeface="Andalus" pitchFamily="18" charset="-78"/>
              </a:rPr>
              <a:t>Acetylation</a:t>
            </a:r>
            <a:r>
              <a:rPr lang="en-IN" sz="2800" b="1" u="sng" dirty="0" smtClean="0">
                <a:solidFill>
                  <a:schemeClr val="tx2"/>
                </a:solidFill>
                <a:latin typeface="Andalus" pitchFamily="18" charset="-78"/>
                <a:cs typeface="Andalus" pitchFamily="18" charset="-78"/>
              </a:rPr>
              <a:t> reaction</a:t>
            </a:r>
            <a:endParaRPr lang="en-IN" sz="2800" u="sng" dirty="0">
              <a:solidFill>
                <a:schemeClr val="tx2"/>
              </a:solidFill>
              <a:latin typeface="Andalus" pitchFamily="18" charset="-78"/>
              <a:cs typeface="Andalus" pitchFamily="18" charset="-78"/>
            </a:endParaRPr>
          </a:p>
        </p:txBody>
      </p:sp>
      <p:pic>
        <p:nvPicPr>
          <p:cNvPr id="6" name="Picture 5" descr="https://www.jagranjosh.com/imported/images/E/Articles/8-cbse-class-12-biomolecules.PNG"/>
          <p:cNvPicPr/>
          <p:nvPr/>
        </p:nvPicPr>
        <p:blipFill>
          <a:blip r:embed="rId3" cstate="print"/>
          <a:srcRect/>
          <a:stretch>
            <a:fillRect/>
          </a:stretch>
        </p:blipFill>
        <p:spPr bwMode="auto">
          <a:xfrm>
            <a:off x="457200" y="3962400"/>
            <a:ext cx="8229600" cy="28956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descr="Bio molecules- Carbohydrates, Proteins, Nucleic acids and Lipids"/>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5124" name="AutoShape 4" descr="Bio molecules- Carbohydrates, Proteins, Nucleic acids and Lipids"/>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 name="Title 5"/>
          <p:cNvSpPr>
            <a:spLocks noGrp="1"/>
          </p:cNvSpPr>
          <p:nvPr>
            <p:ph type="title"/>
          </p:nvPr>
        </p:nvSpPr>
        <p:spPr>
          <a:xfrm>
            <a:off x="457200" y="273050"/>
            <a:ext cx="3008313" cy="1708150"/>
          </a:xfrm>
        </p:spPr>
        <p:txBody>
          <a:bodyPr>
            <a:noAutofit/>
          </a:bodyPr>
          <a:lstStyle/>
          <a:p>
            <a:r>
              <a:rPr lang="en-IN" sz="3600" dirty="0" smtClean="0">
                <a:latin typeface="Andalus" pitchFamily="18" charset="-78"/>
                <a:cs typeface="Andalus" pitchFamily="18" charset="-78"/>
              </a:rPr>
              <a:t>Common </a:t>
            </a:r>
            <a:r>
              <a:rPr lang="en-IN" sz="3600" dirty="0" err="1" smtClean="0">
                <a:latin typeface="Andalus" pitchFamily="18" charset="-78"/>
                <a:cs typeface="Andalus" pitchFamily="18" charset="-78"/>
              </a:rPr>
              <a:t>biomolecules</a:t>
            </a:r>
            <a:r>
              <a:rPr lang="en-IN" sz="3600" dirty="0" smtClean="0">
                <a:latin typeface="Andalus" pitchFamily="18" charset="-78"/>
                <a:cs typeface="Andalus" pitchFamily="18" charset="-78"/>
              </a:rPr>
              <a:t> are</a:t>
            </a:r>
            <a:endParaRPr lang="en-IN" sz="3600" dirty="0"/>
          </a:p>
        </p:txBody>
      </p:sp>
      <p:sp>
        <p:nvSpPr>
          <p:cNvPr id="8" name="Text Placeholder 7"/>
          <p:cNvSpPr>
            <a:spLocks noGrp="1"/>
          </p:cNvSpPr>
          <p:nvPr>
            <p:ph type="body" sz="half" idx="2"/>
          </p:nvPr>
        </p:nvSpPr>
        <p:spPr>
          <a:xfrm>
            <a:off x="457200" y="2362200"/>
            <a:ext cx="3008313" cy="3763963"/>
          </a:xfrm>
        </p:spPr>
        <p:txBody>
          <a:bodyPr>
            <a:normAutofit/>
          </a:bodyPr>
          <a:lstStyle/>
          <a:p>
            <a:endParaRPr lang="en-IN" sz="2800" dirty="0" smtClean="0">
              <a:latin typeface="Andalus" pitchFamily="18" charset="-78"/>
              <a:cs typeface="Andalus" pitchFamily="18" charset="-78"/>
            </a:endParaRPr>
          </a:p>
          <a:p>
            <a:r>
              <a:rPr lang="en-IN" sz="2800" dirty="0" smtClean="0">
                <a:latin typeface="Andalus" pitchFamily="18" charset="-78"/>
                <a:cs typeface="Andalus" pitchFamily="18" charset="-78"/>
              </a:rPr>
              <a:t>•    Carbohydrates</a:t>
            </a:r>
          </a:p>
          <a:p>
            <a:r>
              <a:rPr lang="en-IN" sz="2800" dirty="0" smtClean="0">
                <a:latin typeface="Andalus" pitchFamily="18" charset="-78"/>
                <a:cs typeface="Andalus" pitchFamily="18" charset="-78"/>
              </a:rPr>
              <a:t>•    Proteins</a:t>
            </a:r>
          </a:p>
          <a:p>
            <a:r>
              <a:rPr lang="en-IN" sz="2800" dirty="0" smtClean="0">
                <a:latin typeface="Andalus" pitchFamily="18" charset="-78"/>
                <a:cs typeface="Andalus" pitchFamily="18" charset="-78"/>
              </a:rPr>
              <a:t>•    Lipids</a:t>
            </a:r>
          </a:p>
          <a:p>
            <a:r>
              <a:rPr lang="en-IN" sz="2800" dirty="0" smtClean="0">
                <a:latin typeface="Andalus" pitchFamily="18" charset="-78"/>
                <a:cs typeface="Andalus" pitchFamily="18" charset="-78"/>
              </a:rPr>
              <a:t>•    Nucleic acids</a:t>
            </a:r>
          </a:p>
          <a:p>
            <a:r>
              <a:rPr lang="en-IN" sz="2800" dirty="0" smtClean="0">
                <a:latin typeface="Andalus" pitchFamily="18" charset="-78"/>
                <a:cs typeface="Andalus" pitchFamily="18" charset="-78"/>
              </a:rPr>
              <a:t>•    ATP molecules</a:t>
            </a:r>
          </a:p>
          <a:p>
            <a:endParaRPr lang="en-IN" sz="2800" dirty="0">
              <a:latin typeface="Andalus" pitchFamily="18" charset="-78"/>
              <a:cs typeface="Andalus" pitchFamily="18" charset="-78"/>
            </a:endParaRPr>
          </a:p>
        </p:txBody>
      </p:sp>
      <p:pic>
        <p:nvPicPr>
          <p:cNvPr id="5125" name="Picture 5" descr="C:\Users\Aich\Desktop\bm-4.jpg"/>
          <p:cNvPicPr>
            <a:picLocks noGrp="1" noChangeAspect="1" noChangeArrowheads="1"/>
          </p:cNvPicPr>
          <p:nvPr>
            <p:ph idx="1"/>
          </p:nvPr>
        </p:nvPicPr>
        <p:blipFill>
          <a:blip r:embed="rId2" cstate="print"/>
          <a:srcRect/>
          <a:stretch>
            <a:fillRect/>
          </a:stretch>
        </p:blipFill>
        <p:spPr bwMode="auto">
          <a:xfrm>
            <a:off x="3505200" y="0"/>
            <a:ext cx="5638800" cy="68580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www.jagranjosh.com/imported/images/E/Articles/9-cbse-class-12-biomolecules.PNG"/>
          <p:cNvPicPr/>
          <p:nvPr/>
        </p:nvPicPr>
        <p:blipFill>
          <a:blip r:embed="rId2" cstate="print"/>
          <a:srcRect/>
          <a:stretch>
            <a:fillRect/>
          </a:stretch>
        </p:blipFill>
        <p:spPr bwMode="auto">
          <a:xfrm>
            <a:off x="457200" y="914400"/>
            <a:ext cx="8534400" cy="2286000"/>
          </a:xfrm>
          <a:prstGeom prst="rect">
            <a:avLst/>
          </a:prstGeom>
          <a:noFill/>
          <a:ln w="9525">
            <a:noFill/>
            <a:miter lim="800000"/>
            <a:headEnd/>
            <a:tailEnd/>
          </a:ln>
        </p:spPr>
      </p:pic>
      <p:sp>
        <p:nvSpPr>
          <p:cNvPr id="4" name="Rectangle 3"/>
          <p:cNvSpPr/>
          <p:nvPr/>
        </p:nvSpPr>
        <p:spPr>
          <a:xfrm>
            <a:off x="0" y="393185"/>
            <a:ext cx="9143999" cy="523220"/>
          </a:xfrm>
          <a:prstGeom prst="rect">
            <a:avLst/>
          </a:prstGeom>
        </p:spPr>
        <p:txBody>
          <a:bodyPr wrap="square">
            <a:spAutoFit/>
          </a:bodyPr>
          <a:lstStyle/>
          <a:p>
            <a:pPr lvl="0" algn="ctr"/>
            <a:r>
              <a:rPr lang="en-IN" sz="2800" b="1" u="sng" dirty="0" smtClean="0">
                <a:solidFill>
                  <a:schemeClr val="tx2"/>
                </a:solidFill>
                <a:latin typeface="Andalus" pitchFamily="18" charset="-78"/>
                <a:cs typeface="Andalus" pitchFamily="18" charset="-78"/>
              </a:rPr>
              <a:t>Oxidation</a:t>
            </a:r>
            <a:r>
              <a:rPr lang="en-IN" sz="2800" b="1" dirty="0" smtClean="0">
                <a:solidFill>
                  <a:schemeClr val="tx2"/>
                </a:solidFill>
                <a:latin typeface="Andalus" pitchFamily="18" charset="-78"/>
                <a:cs typeface="Andalus" pitchFamily="18" charset="-78"/>
              </a:rPr>
              <a:t>:</a:t>
            </a:r>
            <a:endParaRPr lang="en-IN" sz="2800" dirty="0">
              <a:solidFill>
                <a:schemeClr val="tx2"/>
              </a:solidFill>
              <a:latin typeface="Andalus" pitchFamily="18" charset="-78"/>
              <a:cs typeface="Andalus" pitchFamily="18" charset="-78"/>
            </a:endParaRPr>
          </a:p>
        </p:txBody>
      </p:sp>
      <p:sp>
        <p:nvSpPr>
          <p:cNvPr id="5" name="Rectangle 4"/>
          <p:cNvSpPr/>
          <p:nvPr/>
        </p:nvSpPr>
        <p:spPr>
          <a:xfrm>
            <a:off x="0" y="3244334"/>
            <a:ext cx="9144000" cy="523220"/>
          </a:xfrm>
          <a:prstGeom prst="rect">
            <a:avLst/>
          </a:prstGeom>
        </p:spPr>
        <p:txBody>
          <a:bodyPr wrap="square">
            <a:spAutoFit/>
          </a:bodyPr>
          <a:lstStyle/>
          <a:p>
            <a:pPr algn="ctr"/>
            <a:r>
              <a:rPr lang="en-IN" sz="2800" b="1" u="sng" dirty="0" smtClean="0">
                <a:solidFill>
                  <a:schemeClr val="tx2"/>
                </a:solidFill>
                <a:latin typeface="Andalus" pitchFamily="18" charset="-78"/>
                <a:cs typeface="Andalus" pitchFamily="18" charset="-78"/>
              </a:rPr>
              <a:t>Reaction with Fehling’s solution:</a:t>
            </a:r>
            <a:endParaRPr lang="en-IN" sz="2800" u="sng" dirty="0">
              <a:solidFill>
                <a:schemeClr val="tx2"/>
              </a:solidFill>
              <a:latin typeface="Andalus" pitchFamily="18" charset="-78"/>
              <a:cs typeface="Andalus" pitchFamily="18" charset="-78"/>
            </a:endParaRPr>
          </a:p>
        </p:txBody>
      </p:sp>
      <p:pic>
        <p:nvPicPr>
          <p:cNvPr id="7" name="Picture 6" descr="Biomolecules Class 12 Notes Chemistry"/>
          <p:cNvPicPr/>
          <p:nvPr/>
        </p:nvPicPr>
        <p:blipFill>
          <a:blip r:embed="rId3" cstate="print"/>
          <a:srcRect/>
          <a:stretch>
            <a:fillRect/>
          </a:stretch>
        </p:blipFill>
        <p:spPr bwMode="auto">
          <a:xfrm>
            <a:off x="304800" y="3810000"/>
            <a:ext cx="8610600" cy="26670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9144000" cy="523220"/>
          </a:xfrm>
          <a:prstGeom prst="rect">
            <a:avLst/>
          </a:prstGeom>
        </p:spPr>
        <p:txBody>
          <a:bodyPr wrap="square">
            <a:spAutoFit/>
          </a:bodyPr>
          <a:lstStyle/>
          <a:p>
            <a:pPr algn="ctr"/>
            <a:r>
              <a:rPr lang="en-IN" sz="2800" b="1" u="sng" dirty="0" smtClean="0">
                <a:solidFill>
                  <a:schemeClr val="tx2"/>
                </a:solidFill>
                <a:latin typeface="Andalus" pitchFamily="18" charset="-78"/>
                <a:cs typeface="Andalus" pitchFamily="18" charset="-78"/>
              </a:rPr>
              <a:t>Reaction with </a:t>
            </a:r>
            <a:r>
              <a:rPr lang="en-IN" sz="2800" b="1" u="sng" dirty="0" err="1" smtClean="0">
                <a:solidFill>
                  <a:schemeClr val="tx2"/>
                </a:solidFill>
                <a:latin typeface="Andalus" pitchFamily="18" charset="-78"/>
                <a:cs typeface="Andalus" pitchFamily="18" charset="-78"/>
              </a:rPr>
              <a:t>Tollen’s</a:t>
            </a:r>
            <a:r>
              <a:rPr lang="en-IN" sz="2800" b="1" u="sng" dirty="0" smtClean="0">
                <a:solidFill>
                  <a:schemeClr val="tx2"/>
                </a:solidFill>
                <a:latin typeface="Andalus" pitchFamily="18" charset="-78"/>
                <a:cs typeface="Andalus" pitchFamily="18" charset="-78"/>
              </a:rPr>
              <a:t> reagent:</a:t>
            </a:r>
            <a:endParaRPr lang="en-IN" sz="2800" u="sng" dirty="0">
              <a:solidFill>
                <a:schemeClr val="tx2"/>
              </a:solidFill>
              <a:latin typeface="Andalus" pitchFamily="18" charset="-78"/>
              <a:cs typeface="Andalus" pitchFamily="18" charset="-78"/>
            </a:endParaRPr>
          </a:p>
        </p:txBody>
      </p:sp>
      <p:pic>
        <p:nvPicPr>
          <p:cNvPr id="3" name="Picture 2" descr="https://www.jagranjosh.com/imported/images/E/Articles/11-cbse-class-12-biomolecules.PNG"/>
          <p:cNvPicPr/>
          <p:nvPr/>
        </p:nvPicPr>
        <p:blipFill>
          <a:blip r:embed="rId2" cstate="print"/>
          <a:srcRect/>
          <a:stretch>
            <a:fillRect/>
          </a:stretch>
        </p:blipFill>
        <p:spPr bwMode="auto">
          <a:xfrm>
            <a:off x="381000" y="990601"/>
            <a:ext cx="8458200" cy="1981200"/>
          </a:xfrm>
          <a:prstGeom prst="rect">
            <a:avLst/>
          </a:prstGeom>
          <a:noFill/>
          <a:ln w="9525">
            <a:noFill/>
            <a:miter lim="800000"/>
            <a:headEnd/>
            <a:tailEnd/>
          </a:ln>
        </p:spPr>
      </p:pic>
      <p:sp>
        <p:nvSpPr>
          <p:cNvPr id="4" name="Rectangle 3"/>
          <p:cNvSpPr/>
          <p:nvPr/>
        </p:nvSpPr>
        <p:spPr>
          <a:xfrm>
            <a:off x="0" y="3276600"/>
            <a:ext cx="9144000" cy="523220"/>
          </a:xfrm>
          <a:prstGeom prst="rect">
            <a:avLst/>
          </a:prstGeom>
        </p:spPr>
        <p:txBody>
          <a:bodyPr wrap="square">
            <a:spAutoFit/>
          </a:bodyPr>
          <a:lstStyle/>
          <a:p>
            <a:pPr algn="ctr"/>
            <a:r>
              <a:rPr lang="en-IN" sz="2800" b="1" u="sng" dirty="0" smtClean="0">
                <a:solidFill>
                  <a:schemeClr val="tx2"/>
                </a:solidFill>
                <a:latin typeface="Andalus" pitchFamily="18" charset="-78"/>
                <a:cs typeface="Andalus" pitchFamily="18" charset="-78"/>
              </a:rPr>
              <a:t>Reaction with </a:t>
            </a:r>
            <a:r>
              <a:rPr lang="en-IN" sz="2800" b="1" u="sng" dirty="0" err="1" smtClean="0">
                <a:solidFill>
                  <a:schemeClr val="tx2"/>
                </a:solidFill>
                <a:latin typeface="Andalus" pitchFamily="18" charset="-78"/>
                <a:cs typeface="Andalus" pitchFamily="18" charset="-78"/>
              </a:rPr>
              <a:t>Phenylhydrazine</a:t>
            </a:r>
            <a:r>
              <a:rPr lang="en-IN" sz="2800" b="1" u="sng" dirty="0" smtClean="0">
                <a:solidFill>
                  <a:schemeClr val="tx2"/>
                </a:solidFill>
                <a:latin typeface="Andalus" pitchFamily="18" charset="-78"/>
                <a:cs typeface="Andalus" pitchFamily="18" charset="-78"/>
              </a:rPr>
              <a:t>, C</a:t>
            </a:r>
            <a:r>
              <a:rPr lang="en-IN" sz="2800" b="1" u="sng" baseline="-25000" dirty="0" smtClean="0">
                <a:solidFill>
                  <a:schemeClr val="tx2"/>
                </a:solidFill>
                <a:latin typeface="Andalus" pitchFamily="18" charset="-78"/>
                <a:cs typeface="Andalus" pitchFamily="18" charset="-78"/>
              </a:rPr>
              <a:t>6</a:t>
            </a:r>
            <a:r>
              <a:rPr lang="en-IN" sz="2800" b="1" u="sng" dirty="0" smtClean="0">
                <a:solidFill>
                  <a:schemeClr val="tx2"/>
                </a:solidFill>
                <a:latin typeface="Andalus" pitchFamily="18" charset="-78"/>
                <a:cs typeface="Andalus" pitchFamily="18" charset="-78"/>
              </a:rPr>
              <a:t>H</a:t>
            </a:r>
            <a:r>
              <a:rPr lang="en-IN" sz="2800" b="1" u="sng" baseline="-25000" dirty="0" smtClean="0">
                <a:solidFill>
                  <a:schemeClr val="tx2"/>
                </a:solidFill>
                <a:latin typeface="Andalus" pitchFamily="18" charset="-78"/>
                <a:cs typeface="Andalus" pitchFamily="18" charset="-78"/>
              </a:rPr>
              <a:t>5</a:t>
            </a:r>
            <a:r>
              <a:rPr lang="en-IN" sz="2800" b="1" u="sng" dirty="0" smtClean="0">
                <a:solidFill>
                  <a:schemeClr val="tx2"/>
                </a:solidFill>
                <a:latin typeface="Andalus" pitchFamily="18" charset="-78"/>
                <a:cs typeface="Andalus" pitchFamily="18" charset="-78"/>
              </a:rPr>
              <a:t>NHNH</a:t>
            </a:r>
            <a:r>
              <a:rPr lang="en-IN" sz="2800" b="1" u="sng" baseline="-25000" dirty="0" smtClean="0">
                <a:solidFill>
                  <a:schemeClr val="tx2"/>
                </a:solidFill>
                <a:latin typeface="Andalus" pitchFamily="18" charset="-78"/>
                <a:cs typeface="Andalus" pitchFamily="18" charset="-78"/>
              </a:rPr>
              <a:t>2</a:t>
            </a:r>
            <a:r>
              <a:rPr lang="en-IN" b="1" i="1" u="sng" dirty="0" smtClean="0">
                <a:solidFill>
                  <a:schemeClr val="tx2"/>
                </a:solidFill>
              </a:rPr>
              <a:t>:</a:t>
            </a:r>
            <a:endParaRPr lang="en-IN" u="sng" dirty="0">
              <a:solidFill>
                <a:schemeClr val="tx2"/>
              </a:solidFill>
            </a:endParaRPr>
          </a:p>
        </p:txBody>
      </p:sp>
      <p:pic>
        <p:nvPicPr>
          <p:cNvPr id="5" name="Picture 4" descr="https://www.jagranjosh.com/imported/images/E/Articles/12-cbse-class-12-biomolecules.PNG"/>
          <p:cNvPicPr/>
          <p:nvPr/>
        </p:nvPicPr>
        <p:blipFill>
          <a:blip r:embed="rId3" cstate="print"/>
          <a:srcRect/>
          <a:stretch>
            <a:fillRect/>
          </a:stretch>
        </p:blipFill>
        <p:spPr bwMode="auto">
          <a:xfrm>
            <a:off x="381000" y="3886200"/>
            <a:ext cx="8458200" cy="26670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0" y="638890"/>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dirty="0" smtClean="0">
                <a:ln>
                  <a:noFill/>
                </a:ln>
                <a:solidFill>
                  <a:srgbClr val="545454"/>
                </a:solidFill>
                <a:effectLst/>
                <a:latin typeface="Andalus" pitchFamily="18" charset="-78"/>
                <a:ea typeface="Times New Roman" pitchFamily="18" charset="0"/>
                <a:cs typeface="Andalus" pitchFamily="18" charset="-78"/>
              </a:rPr>
              <a:t>with nitric acid</a:t>
            </a:r>
            <a:endParaRPr kumimoji="0" lang="en-US" sz="2800" b="0" i="0" u="sng" strike="noStrike" cap="none" normalizeH="0" baseline="0" dirty="0" smtClean="0">
              <a:ln>
                <a:noFill/>
              </a:ln>
              <a:solidFill>
                <a:schemeClr val="tx1"/>
              </a:solidFill>
              <a:effectLst/>
              <a:latin typeface="Andalus" pitchFamily="18" charset="-78"/>
              <a:cs typeface="Andalus" pitchFamily="18" charset="-78"/>
            </a:endParaRPr>
          </a:p>
        </p:txBody>
      </p:sp>
      <p:pic>
        <p:nvPicPr>
          <p:cNvPr id="3" name="Picture 2" descr="Biomolecules class 12 Notes Chemistry"/>
          <p:cNvPicPr/>
          <p:nvPr/>
        </p:nvPicPr>
        <p:blipFill>
          <a:blip r:embed="rId2" cstate="print"/>
          <a:srcRect/>
          <a:stretch>
            <a:fillRect/>
          </a:stretch>
        </p:blipFill>
        <p:spPr bwMode="auto">
          <a:xfrm>
            <a:off x="1676400" y="1066800"/>
            <a:ext cx="6172200" cy="4800599"/>
          </a:xfrm>
          <a:prstGeom prst="rect">
            <a:avLst/>
          </a:prstGeom>
          <a:noFill/>
          <a:ln w="9525">
            <a:noFill/>
            <a:miter lim="800000"/>
            <a:headEnd/>
            <a:tailEnd/>
          </a:ln>
        </p:spPr>
      </p:pic>
      <p:pic>
        <p:nvPicPr>
          <p:cNvPr id="4" name="Picture 3" descr="http://media.mycbseguide.com/images/static/revise/12/chemistry/12_chemistry_ch14_34.png"/>
          <p:cNvPicPr/>
          <p:nvPr/>
        </p:nvPicPr>
        <p:blipFill>
          <a:blip r:embed="rId3" cstate="print"/>
          <a:srcRect/>
          <a:stretch>
            <a:fillRect/>
          </a:stretch>
        </p:blipFill>
        <p:spPr bwMode="auto">
          <a:xfrm>
            <a:off x="0" y="5791200"/>
            <a:ext cx="9144000" cy="10668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57200"/>
            <a:ext cx="9144000" cy="523220"/>
          </a:xfrm>
          <a:prstGeom prst="rect">
            <a:avLst/>
          </a:prstGeom>
        </p:spPr>
        <p:txBody>
          <a:bodyPr wrap="square">
            <a:spAutoFit/>
          </a:bodyPr>
          <a:lstStyle/>
          <a:p>
            <a:pPr algn="ctr"/>
            <a:r>
              <a:rPr lang="en-US" sz="2800" u="sng" dirty="0" smtClean="0">
                <a:solidFill>
                  <a:schemeClr val="tx2"/>
                </a:solidFill>
                <a:latin typeface="Andalus" pitchFamily="18" charset="-78"/>
                <a:cs typeface="Andalus" pitchFamily="18" charset="-78"/>
              </a:rPr>
              <a:t>with </a:t>
            </a:r>
            <a:r>
              <a:rPr lang="en-US" sz="2800" u="sng" dirty="0" err="1" smtClean="0">
                <a:solidFill>
                  <a:schemeClr val="tx2"/>
                </a:solidFill>
                <a:latin typeface="Andalus" pitchFamily="18" charset="-78"/>
                <a:cs typeface="Andalus" pitchFamily="18" charset="-78"/>
              </a:rPr>
              <a:t>phenylhydrazine</a:t>
            </a:r>
            <a:r>
              <a:rPr lang="en-US" sz="2800" u="sng" dirty="0" smtClean="0">
                <a:solidFill>
                  <a:schemeClr val="tx2"/>
                </a:solidFill>
                <a:latin typeface="Andalus" pitchFamily="18" charset="-78"/>
                <a:cs typeface="Andalus" pitchFamily="18" charset="-78"/>
              </a:rPr>
              <a:t> </a:t>
            </a:r>
            <a:endParaRPr lang="en-IN" sz="2800" u="sng" dirty="0">
              <a:solidFill>
                <a:schemeClr val="tx2"/>
              </a:solidFill>
              <a:latin typeface="Andalus" pitchFamily="18" charset="-78"/>
              <a:cs typeface="Andalus" pitchFamily="18" charset="-78"/>
            </a:endParaRPr>
          </a:p>
        </p:txBody>
      </p:sp>
      <p:pic>
        <p:nvPicPr>
          <p:cNvPr id="3" name="Picture 2" descr="Biomolecules Class 12 Notes Chemistry"/>
          <p:cNvPicPr/>
          <p:nvPr/>
        </p:nvPicPr>
        <p:blipFill>
          <a:blip r:embed="rId2" cstate="print"/>
          <a:srcRect/>
          <a:stretch>
            <a:fillRect/>
          </a:stretch>
        </p:blipFill>
        <p:spPr bwMode="auto">
          <a:xfrm>
            <a:off x="304800" y="1600200"/>
            <a:ext cx="8458200" cy="44958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9144000" cy="523220"/>
          </a:xfrm>
          <a:prstGeom prst="rect">
            <a:avLst/>
          </a:prstGeom>
        </p:spPr>
        <p:txBody>
          <a:bodyPr wrap="square">
            <a:spAutoFit/>
          </a:bodyPr>
          <a:lstStyle/>
          <a:p>
            <a:pPr algn="ctr"/>
            <a:r>
              <a:rPr lang="en-US" sz="2800" b="1" dirty="0" smtClean="0">
                <a:solidFill>
                  <a:schemeClr val="tx2"/>
                </a:solidFill>
                <a:latin typeface="Andalus" pitchFamily="18" charset="-78"/>
                <a:cs typeface="Andalus" pitchFamily="18" charset="-78"/>
              </a:rPr>
              <a:t>Presence of ring structure</a:t>
            </a:r>
            <a:endParaRPr lang="en-IN" sz="2800" dirty="0">
              <a:solidFill>
                <a:schemeClr val="tx2"/>
              </a:solidFill>
              <a:latin typeface="Andalus" pitchFamily="18" charset="-78"/>
              <a:cs typeface="Andalus" pitchFamily="18" charset="-78"/>
            </a:endParaRPr>
          </a:p>
        </p:txBody>
      </p:sp>
      <p:pic>
        <p:nvPicPr>
          <p:cNvPr id="3" name="Picture 2" descr="Biomolecules Class 12 Notes Chemistry"/>
          <p:cNvPicPr/>
          <p:nvPr/>
        </p:nvPicPr>
        <p:blipFill>
          <a:blip r:embed="rId2" cstate="print"/>
          <a:srcRect/>
          <a:stretch>
            <a:fillRect/>
          </a:stretch>
        </p:blipFill>
        <p:spPr bwMode="auto">
          <a:xfrm>
            <a:off x="609600" y="1219200"/>
            <a:ext cx="8153400" cy="3200400"/>
          </a:xfrm>
          <a:prstGeom prst="rect">
            <a:avLst/>
          </a:prstGeom>
          <a:noFill/>
          <a:ln w="9525">
            <a:noFill/>
            <a:miter lim="800000"/>
            <a:headEnd/>
            <a:tailEnd/>
          </a:ln>
        </p:spPr>
      </p:pic>
      <p:sp>
        <p:nvSpPr>
          <p:cNvPr id="47105" name="Rectangle 1"/>
          <p:cNvSpPr>
            <a:spLocks noChangeArrowheads="1"/>
          </p:cNvSpPr>
          <p:nvPr/>
        </p:nvSpPr>
        <p:spPr bwMode="auto">
          <a:xfrm>
            <a:off x="0" y="4514593"/>
            <a:ext cx="9144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545454"/>
                </a:solidFill>
                <a:effectLst/>
                <a:latin typeface="Andalus" pitchFamily="18" charset="-78"/>
                <a:ea typeface="Times New Roman" pitchFamily="18" charset="0"/>
                <a:cs typeface="Andalus" pitchFamily="18" charset="-78"/>
              </a:rPr>
              <a:t>Glucose does not give Schiff’s test and does not react with sodium </a:t>
            </a:r>
            <a:r>
              <a:rPr kumimoji="0" lang="en-US" sz="2800" b="0" i="0" u="none" strike="noStrike" cap="none" normalizeH="0" baseline="0" dirty="0" err="1" smtClean="0">
                <a:ln>
                  <a:noFill/>
                </a:ln>
                <a:solidFill>
                  <a:srgbClr val="545454"/>
                </a:solidFill>
                <a:effectLst/>
                <a:latin typeface="Andalus" pitchFamily="18" charset="-78"/>
                <a:ea typeface="Times New Roman" pitchFamily="18" charset="0"/>
                <a:cs typeface="Andalus" pitchFamily="18" charset="-78"/>
              </a:rPr>
              <a:t>bisulphite</a:t>
            </a:r>
            <a:r>
              <a:rPr kumimoji="0" lang="en-US" sz="2800" b="0" i="0" u="none" strike="noStrike" cap="none" normalizeH="0" baseline="0" dirty="0" smtClean="0">
                <a:ln>
                  <a:noFill/>
                </a:ln>
                <a:solidFill>
                  <a:srgbClr val="545454"/>
                </a:solidFill>
                <a:effectLst/>
                <a:latin typeface="Andalus" pitchFamily="18" charset="-78"/>
                <a:ea typeface="Times New Roman" pitchFamily="18" charset="0"/>
                <a:cs typeface="Andalus" pitchFamily="18" charset="-78"/>
              </a:rPr>
              <a:t> and NH3. </a:t>
            </a:r>
            <a:r>
              <a:rPr kumimoji="0" lang="en-US" sz="2800" b="0" i="0" u="none" strike="noStrike" cap="none" normalizeH="0" baseline="0" dirty="0" err="1" smtClean="0">
                <a:ln>
                  <a:noFill/>
                </a:ln>
                <a:solidFill>
                  <a:srgbClr val="545454"/>
                </a:solidFill>
                <a:effectLst/>
                <a:latin typeface="Andalus" pitchFamily="18" charset="-78"/>
                <a:ea typeface="Times New Roman" pitchFamily="18" charset="0"/>
                <a:cs typeface="Andalus" pitchFamily="18" charset="-78"/>
              </a:rPr>
              <a:t>Pentaacetyl</a:t>
            </a:r>
            <a:r>
              <a:rPr kumimoji="0" lang="en-US" sz="2800" b="0" i="0" u="none" strike="noStrike" cap="none" normalizeH="0" baseline="0" dirty="0" smtClean="0">
                <a:ln>
                  <a:noFill/>
                </a:ln>
                <a:solidFill>
                  <a:srgbClr val="545454"/>
                </a:solidFill>
                <a:effectLst/>
                <a:latin typeface="Andalus" pitchFamily="18" charset="-78"/>
                <a:ea typeface="Times New Roman" pitchFamily="18" charset="0"/>
                <a:cs typeface="Andalus" pitchFamily="18" charset="-78"/>
              </a:rPr>
              <a:t> glucose does not react with hydroxyl amine. This shows the absence of –CHO group and hence the presence of ring structure.</a:t>
            </a:r>
            <a:endParaRPr kumimoji="0" lang="en-US" sz="2800" b="0" i="0" u="none" strike="noStrike" cap="none" normalizeH="0" baseline="0" dirty="0" smtClean="0">
              <a:ln>
                <a:noFill/>
              </a:ln>
              <a:solidFill>
                <a:schemeClr val="tx1"/>
              </a:solidFill>
              <a:effectLst/>
              <a:latin typeface="Andalus" pitchFamily="18" charset="-78"/>
              <a:cs typeface="Andalus" pitchFamily="18" charset="-78"/>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0" y="565547"/>
            <a:ext cx="9144000" cy="1231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sz="2800" b="1" i="0" u="sng" strike="noStrike" cap="none" normalizeH="0" baseline="0" dirty="0" smtClean="0">
                <a:ln>
                  <a:noFill/>
                </a:ln>
                <a:solidFill>
                  <a:schemeClr val="tx2"/>
                </a:solidFill>
                <a:effectLst/>
                <a:latin typeface="Andalus" pitchFamily="18" charset="-78"/>
                <a:ea typeface="Times New Roman" pitchFamily="18" charset="0"/>
                <a:cs typeface="Andalus" pitchFamily="18" charset="-78"/>
              </a:rPr>
              <a:t>Cyclic structure of glucose:</a:t>
            </a:r>
            <a:endParaRPr kumimoji="0" lang="en-US" sz="2800" b="0" i="0" u="sng" strike="noStrike" cap="none" normalizeH="0" baseline="0" dirty="0" smtClean="0">
              <a:ln>
                <a:noFill/>
              </a:ln>
              <a:solidFill>
                <a:schemeClr val="tx2"/>
              </a:solidFill>
              <a:effectLst/>
              <a:latin typeface="Andalus" pitchFamily="18" charset="-78"/>
              <a:cs typeface="Andalus" pitchFamily="18" charset="-78"/>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800" b="0" i="0" u="sng" strike="noStrike" cap="none" normalizeH="0" baseline="0" dirty="0" smtClean="0">
              <a:ln>
                <a:noFill/>
              </a:ln>
              <a:solidFill>
                <a:schemeClr val="tx2"/>
              </a:solidFill>
              <a:effectLst/>
              <a:latin typeface="Andalus" pitchFamily="18" charset="-78"/>
              <a:cs typeface="Andalus" pitchFamily="18" charset="-78"/>
            </a:endParaRPr>
          </a:p>
        </p:txBody>
      </p:sp>
      <p:pic>
        <p:nvPicPr>
          <p:cNvPr id="3" name="Picture 2" descr="Biomolecules Class 12 Notes Chemistry"/>
          <p:cNvPicPr/>
          <p:nvPr/>
        </p:nvPicPr>
        <p:blipFill>
          <a:blip r:embed="rId2" cstate="print"/>
          <a:srcRect/>
          <a:stretch>
            <a:fillRect/>
          </a:stretch>
        </p:blipFill>
        <p:spPr bwMode="auto">
          <a:xfrm>
            <a:off x="304800" y="1752600"/>
            <a:ext cx="8458199" cy="4267199"/>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0" y="-44053"/>
            <a:ext cx="9144000" cy="1231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sz="2800" b="1" i="0" u="sng" strike="noStrike" cap="none" normalizeH="0" baseline="0" dirty="0" smtClean="0">
                <a:ln>
                  <a:noFill/>
                </a:ln>
                <a:solidFill>
                  <a:schemeClr val="tx2"/>
                </a:solidFill>
                <a:effectLst/>
                <a:latin typeface="Andalus" pitchFamily="18" charset="-78"/>
                <a:ea typeface="Times New Roman" pitchFamily="18" charset="0"/>
                <a:cs typeface="Andalus" pitchFamily="18" charset="-78"/>
              </a:rPr>
              <a:t>Haworth representation of glucose:</a:t>
            </a:r>
            <a:endParaRPr kumimoji="0" lang="en-US" sz="2800" b="0" i="0" u="sng" strike="noStrike" cap="none" normalizeH="0" baseline="0" dirty="0" smtClean="0">
              <a:ln>
                <a:noFill/>
              </a:ln>
              <a:solidFill>
                <a:schemeClr val="tx2"/>
              </a:solidFill>
              <a:effectLst/>
              <a:latin typeface="Andalus" pitchFamily="18" charset="-78"/>
              <a:cs typeface="Andalus" pitchFamily="18" charset="-78"/>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800" b="0" i="0" u="sng" strike="noStrike" cap="none" normalizeH="0" baseline="0" dirty="0" smtClean="0">
              <a:ln>
                <a:noFill/>
              </a:ln>
              <a:solidFill>
                <a:schemeClr val="tx2"/>
              </a:solidFill>
              <a:effectLst/>
              <a:latin typeface="Andalus" pitchFamily="18" charset="-78"/>
              <a:cs typeface="Andalus" pitchFamily="18" charset="-78"/>
            </a:endParaRPr>
          </a:p>
        </p:txBody>
      </p:sp>
      <p:pic>
        <p:nvPicPr>
          <p:cNvPr id="3" name="Picture 2" descr="Biomolecules Class 12 Notes Chemistry"/>
          <p:cNvPicPr/>
          <p:nvPr/>
        </p:nvPicPr>
        <p:blipFill>
          <a:blip r:embed="rId2" cstate="print"/>
          <a:srcRect/>
          <a:stretch>
            <a:fillRect/>
          </a:stretch>
        </p:blipFill>
        <p:spPr bwMode="auto">
          <a:xfrm>
            <a:off x="609600" y="1524000"/>
            <a:ext cx="8001000" cy="35052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C:\Users\Aich\Desktop\biomolecules\BM--4.jpg"/>
          <p:cNvPicPr>
            <a:picLocks noChangeAspect="1" noChangeArrowheads="1"/>
          </p:cNvPicPr>
          <p:nvPr/>
        </p:nvPicPr>
        <p:blipFill>
          <a:blip r:embed="rId2" cstate="print"/>
          <a:srcRect/>
          <a:stretch>
            <a:fillRect/>
          </a:stretch>
        </p:blipFill>
        <p:spPr bwMode="auto">
          <a:xfrm>
            <a:off x="0" y="-1"/>
            <a:ext cx="9144000" cy="6974237"/>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0" y="-45821"/>
            <a:ext cx="91440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600" b="1" i="0" u="sng" strike="noStrike" cap="none" normalizeH="0" baseline="0" dirty="0" smtClean="0">
                <a:ln>
                  <a:noFill/>
                </a:ln>
                <a:solidFill>
                  <a:srgbClr val="FF0000"/>
                </a:solidFill>
                <a:effectLst/>
                <a:latin typeface="Andalus" pitchFamily="18" charset="-78"/>
                <a:ea typeface="Calibri" pitchFamily="34" charset="0"/>
                <a:cs typeface="Andalus" pitchFamily="18" charset="-78"/>
              </a:rPr>
              <a:t>Fructose</a:t>
            </a:r>
            <a:r>
              <a:rPr kumimoji="0" lang="en-US" sz="3200" b="1" i="0" u="none" strike="noStrike" cap="none" normalizeH="0" baseline="0" dirty="0" smtClean="0">
                <a:ln>
                  <a:noFill/>
                </a:ln>
                <a:solidFill>
                  <a:schemeClr val="tx1"/>
                </a:solidFill>
                <a:effectLst/>
                <a:latin typeface="Andalus" pitchFamily="18" charset="-78"/>
                <a:ea typeface="Calibri" pitchFamily="34" charset="0"/>
                <a:cs typeface="Andalus" pitchFamily="18" charset="-78"/>
              </a:rPr>
              <a:t> :</a:t>
            </a:r>
            <a:r>
              <a:rPr kumimoji="0" lang="en-US" sz="3200" b="0" i="0" u="none" strike="noStrike" cap="none" normalizeH="0" baseline="0" dirty="0" smtClean="0">
                <a:ln>
                  <a:noFill/>
                </a:ln>
                <a:solidFill>
                  <a:schemeClr val="tx1"/>
                </a:solidFill>
                <a:effectLst/>
                <a:latin typeface="Andalus" pitchFamily="18" charset="-78"/>
                <a:ea typeface="Calibri" pitchFamily="34" charset="0"/>
                <a:cs typeface="Andalus" pitchFamily="18" charset="-78"/>
              </a:rPr>
              <a:t/>
            </a:r>
            <a:br>
              <a:rPr kumimoji="0" lang="en-US" sz="3200" b="0" i="0" u="none" strike="noStrike" cap="none" normalizeH="0" baseline="0" dirty="0" smtClean="0">
                <a:ln>
                  <a:noFill/>
                </a:ln>
                <a:solidFill>
                  <a:schemeClr val="tx1"/>
                </a:solidFill>
                <a:effectLst/>
                <a:latin typeface="Andalus" pitchFamily="18" charset="-78"/>
                <a:ea typeface="Calibri" pitchFamily="34" charset="0"/>
                <a:cs typeface="Andalus" pitchFamily="18" charset="-78"/>
              </a:rPr>
            </a:br>
            <a:r>
              <a:rPr kumimoji="0" lang="en-US" sz="3200" b="0" i="0" u="none" strike="noStrike" cap="none" normalizeH="0" baseline="0" dirty="0" smtClean="0">
                <a:ln>
                  <a:noFill/>
                </a:ln>
                <a:solidFill>
                  <a:schemeClr val="tx1"/>
                </a:solidFill>
                <a:effectLst/>
                <a:latin typeface="Andalus" pitchFamily="18" charset="-78"/>
                <a:ea typeface="Calibri" pitchFamily="34" charset="0"/>
                <a:cs typeface="Andalus" pitchFamily="18" charset="-78"/>
              </a:rPr>
              <a:t>It is Levorotatory so it is called “</a:t>
            </a:r>
            <a:r>
              <a:rPr kumimoji="0" lang="en-US" sz="3200" b="0" i="0" u="none" strike="noStrike" cap="none" normalizeH="0" baseline="0" dirty="0" err="1" smtClean="0">
                <a:ln>
                  <a:noFill/>
                </a:ln>
                <a:solidFill>
                  <a:schemeClr val="tx1"/>
                </a:solidFill>
                <a:effectLst/>
                <a:latin typeface="Andalus" pitchFamily="18" charset="-78"/>
                <a:ea typeface="Calibri" pitchFamily="34" charset="0"/>
                <a:cs typeface="Andalus" pitchFamily="18" charset="-78"/>
              </a:rPr>
              <a:t>Levulose</a:t>
            </a:r>
            <a:r>
              <a:rPr kumimoji="0" lang="en-US" sz="3200" b="0" i="0" u="none" strike="noStrike" cap="none" normalizeH="0" baseline="0" dirty="0" smtClean="0">
                <a:ln>
                  <a:noFill/>
                </a:ln>
                <a:solidFill>
                  <a:schemeClr val="tx1"/>
                </a:solidFill>
                <a:effectLst/>
                <a:latin typeface="Andalus" pitchFamily="18" charset="-78"/>
                <a:ea typeface="Calibri" pitchFamily="34" charset="0"/>
                <a:cs typeface="Andalus" pitchFamily="18" charset="-78"/>
              </a:rPr>
              <a:t>”.</a:t>
            </a:r>
            <a:br>
              <a:rPr kumimoji="0" lang="en-US" sz="3200" b="0" i="0" u="none" strike="noStrike" cap="none" normalizeH="0" baseline="0" dirty="0" smtClean="0">
                <a:ln>
                  <a:noFill/>
                </a:ln>
                <a:solidFill>
                  <a:schemeClr val="tx1"/>
                </a:solidFill>
                <a:effectLst/>
                <a:latin typeface="Andalus" pitchFamily="18" charset="-78"/>
                <a:ea typeface="Calibri" pitchFamily="34" charset="0"/>
                <a:cs typeface="Andalus" pitchFamily="18" charset="-78"/>
              </a:rPr>
            </a:br>
            <a:r>
              <a:rPr kumimoji="0" lang="en-US" sz="3200" b="0" i="0" u="none" strike="noStrike" cap="none" normalizeH="0" baseline="0" dirty="0" smtClean="0">
                <a:ln>
                  <a:noFill/>
                </a:ln>
                <a:solidFill>
                  <a:schemeClr val="tx1"/>
                </a:solidFill>
                <a:effectLst/>
                <a:latin typeface="Andalus" pitchFamily="18" charset="-78"/>
                <a:ea typeface="Calibri" pitchFamily="34" charset="0"/>
                <a:cs typeface="Andalus" pitchFamily="18" charset="-78"/>
              </a:rPr>
              <a:t>Fructose is a </a:t>
            </a:r>
            <a:r>
              <a:rPr kumimoji="0" lang="en-US" sz="3200" b="0" i="0" u="none" strike="noStrike" cap="none" normalizeH="0" baseline="0" dirty="0" err="1" smtClean="0">
                <a:ln>
                  <a:noFill/>
                </a:ln>
                <a:solidFill>
                  <a:schemeClr val="tx1"/>
                </a:solidFill>
                <a:effectLst/>
                <a:latin typeface="Andalus" pitchFamily="18" charset="-78"/>
                <a:ea typeface="Calibri" pitchFamily="34" charset="0"/>
                <a:cs typeface="Andalus" pitchFamily="18" charset="-78"/>
              </a:rPr>
              <a:t>ketose</a:t>
            </a:r>
            <a:r>
              <a:rPr kumimoji="0" lang="en-US" sz="3200" b="0" i="0" u="none" strike="noStrike" cap="none" normalizeH="0" baseline="0" dirty="0" smtClean="0">
                <a:ln>
                  <a:noFill/>
                </a:ln>
                <a:solidFill>
                  <a:schemeClr val="tx1"/>
                </a:solidFill>
                <a:effectLst/>
                <a:latin typeface="Andalus" pitchFamily="18" charset="-78"/>
                <a:ea typeface="Calibri" pitchFamily="34" charset="0"/>
                <a:cs typeface="Andalus" pitchFamily="18" charset="-78"/>
              </a:rPr>
              <a:t> sugar having C=O group.</a:t>
            </a:r>
            <a:br>
              <a:rPr kumimoji="0" lang="en-US" sz="3200" b="0" i="0" u="none" strike="noStrike" cap="none" normalizeH="0" baseline="0" dirty="0" smtClean="0">
                <a:ln>
                  <a:noFill/>
                </a:ln>
                <a:solidFill>
                  <a:schemeClr val="tx1"/>
                </a:solidFill>
                <a:effectLst/>
                <a:latin typeface="Andalus" pitchFamily="18" charset="-78"/>
                <a:ea typeface="Calibri" pitchFamily="34" charset="0"/>
                <a:cs typeface="Andalus" pitchFamily="18" charset="-78"/>
              </a:rPr>
            </a:br>
            <a:r>
              <a:rPr kumimoji="0" lang="en-US" sz="3200" b="0" i="0" u="none" strike="noStrike" cap="none" normalizeH="0" baseline="0" dirty="0" smtClean="0">
                <a:ln>
                  <a:noFill/>
                </a:ln>
                <a:solidFill>
                  <a:schemeClr val="tx1"/>
                </a:solidFill>
                <a:effectLst/>
                <a:latin typeface="Andalus" pitchFamily="18" charset="-78"/>
                <a:ea typeface="Calibri" pitchFamily="34" charset="0"/>
                <a:cs typeface="Andalus" pitchFamily="18" charset="-78"/>
              </a:rPr>
              <a:t>It is found in honey (32-40%) and sweet fruits so it is called as “Fruit Sugar”.</a:t>
            </a:r>
            <a:br>
              <a:rPr kumimoji="0" lang="en-US" sz="3200" b="0" i="0" u="none" strike="noStrike" cap="none" normalizeH="0" baseline="0" dirty="0" smtClean="0">
                <a:ln>
                  <a:noFill/>
                </a:ln>
                <a:solidFill>
                  <a:schemeClr val="tx1"/>
                </a:solidFill>
                <a:effectLst/>
                <a:latin typeface="Andalus" pitchFamily="18" charset="-78"/>
                <a:ea typeface="Calibri" pitchFamily="34" charset="0"/>
                <a:cs typeface="Andalus" pitchFamily="18" charset="-78"/>
              </a:rPr>
            </a:br>
            <a:r>
              <a:rPr kumimoji="0" lang="en-US" sz="3200" b="0" i="0" u="none" strike="noStrike" cap="none" normalizeH="0" baseline="0" dirty="0" smtClean="0">
                <a:ln>
                  <a:noFill/>
                </a:ln>
                <a:solidFill>
                  <a:schemeClr val="tx1"/>
                </a:solidFill>
                <a:effectLst/>
                <a:latin typeface="Andalus" pitchFamily="18" charset="-78"/>
                <a:ea typeface="Calibri" pitchFamily="34" charset="0"/>
                <a:cs typeface="Andalus" pitchFamily="18" charset="-78"/>
              </a:rPr>
              <a:t>Fructose is the sweetest natural sugar.</a:t>
            </a:r>
            <a:br>
              <a:rPr kumimoji="0" lang="en-US" sz="3200" b="0" i="0" u="none" strike="noStrike" cap="none" normalizeH="0" baseline="0" dirty="0" smtClean="0">
                <a:ln>
                  <a:noFill/>
                </a:ln>
                <a:solidFill>
                  <a:schemeClr val="tx1"/>
                </a:solidFill>
                <a:effectLst/>
                <a:latin typeface="Andalus" pitchFamily="18" charset="-78"/>
                <a:ea typeface="Calibri" pitchFamily="34" charset="0"/>
                <a:cs typeface="Andalus" pitchFamily="18" charset="-78"/>
              </a:rPr>
            </a:br>
            <a:endParaRPr kumimoji="0" lang="en-US" sz="3200" b="0" i="0" u="none" strike="noStrike" cap="none" normalizeH="0" baseline="0" dirty="0" smtClean="0">
              <a:ln>
                <a:noFill/>
              </a:ln>
              <a:solidFill>
                <a:schemeClr val="tx1"/>
              </a:solidFill>
              <a:effectLst/>
              <a:latin typeface="Andalus" pitchFamily="18" charset="-78"/>
              <a:cs typeface="Andalus"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u="sng" dirty="0" smtClean="0">
                <a:solidFill>
                  <a:srgbClr val="FF0000"/>
                </a:solidFill>
                <a:latin typeface="Andalus" pitchFamily="18" charset="-78"/>
                <a:cs typeface="Andalus" pitchFamily="18" charset="-78"/>
              </a:rPr>
              <a:t>Cyclic structure of fructose:</a:t>
            </a:r>
            <a:r>
              <a:rPr lang="en-IN" u="sng" dirty="0" smtClean="0">
                <a:solidFill>
                  <a:srgbClr val="FF0000"/>
                </a:solidFill>
                <a:latin typeface="Andalus" pitchFamily="18" charset="-78"/>
                <a:cs typeface="Andalus" pitchFamily="18" charset="-78"/>
              </a:rPr>
              <a:t/>
            </a:r>
            <a:br>
              <a:rPr lang="en-IN" u="sng" dirty="0" smtClean="0">
                <a:solidFill>
                  <a:srgbClr val="FF0000"/>
                </a:solidFill>
                <a:latin typeface="Andalus" pitchFamily="18" charset="-78"/>
                <a:cs typeface="Andalus" pitchFamily="18" charset="-78"/>
              </a:rPr>
            </a:br>
            <a:endParaRPr lang="en-IN" u="sng" dirty="0">
              <a:solidFill>
                <a:srgbClr val="FF0000"/>
              </a:solidFill>
              <a:latin typeface="Andalus" pitchFamily="18" charset="-78"/>
              <a:cs typeface="Andalus" pitchFamily="18" charset="-78"/>
            </a:endParaRPr>
          </a:p>
        </p:txBody>
      </p:sp>
      <p:pic>
        <p:nvPicPr>
          <p:cNvPr id="4" name="Content Placeholder 3" descr="Biomolecules Class 12 Notes Chemistry"/>
          <p:cNvPicPr>
            <a:picLocks noGrp="1"/>
          </p:cNvPicPr>
          <p:nvPr>
            <p:ph idx="1"/>
          </p:nvPr>
        </p:nvPicPr>
        <p:blipFill>
          <a:blip r:embed="rId2" cstate="print"/>
          <a:srcRect/>
          <a:stretch>
            <a:fillRect/>
          </a:stretch>
        </p:blipFill>
        <p:spPr bwMode="auto">
          <a:xfrm>
            <a:off x="0" y="1219200"/>
            <a:ext cx="9144000" cy="48006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28601"/>
            <a:ext cx="7772400" cy="1752599"/>
          </a:xfrm>
        </p:spPr>
        <p:txBody>
          <a:bodyPr>
            <a:normAutofit/>
          </a:bodyPr>
          <a:lstStyle/>
          <a:p>
            <a:r>
              <a:rPr lang="en-US" sz="3600" dirty="0" smtClean="0">
                <a:latin typeface="Andalus" pitchFamily="18" charset="-78"/>
                <a:cs typeface="Andalus" pitchFamily="18" charset="-78"/>
              </a:rPr>
              <a:t>Importance of </a:t>
            </a:r>
            <a:r>
              <a:rPr lang="en-US" sz="3600" dirty="0" err="1" smtClean="0">
                <a:latin typeface="Andalus" pitchFamily="18" charset="-78"/>
                <a:cs typeface="Andalus" pitchFamily="18" charset="-78"/>
              </a:rPr>
              <a:t>Biomolecules</a:t>
            </a:r>
            <a:endParaRPr lang="en-IN" sz="3600" dirty="0">
              <a:latin typeface="Andalus" pitchFamily="18" charset="-78"/>
              <a:cs typeface="Andalus" pitchFamily="18" charset="-78"/>
            </a:endParaRPr>
          </a:p>
        </p:txBody>
      </p:sp>
      <p:sp>
        <p:nvSpPr>
          <p:cNvPr id="6" name="Subtitle 5"/>
          <p:cNvSpPr>
            <a:spLocks noGrp="1"/>
          </p:cNvSpPr>
          <p:nvPr>
            <p:ph type="subTitle" idx="1"/>
          </p:nvPr>
        </p:nvSpPr>
        <p:spPr/>
        <p:txBody>
          <a:bodyPr/>
          <a:lstStyle/>
          <a:p>
            <a:endParaRPr lang="en-IN" dirty="0"/>
          </a:p>
        </p:txBody>
      </p:sp>
      <p:pic>
        <p:nvPicPr>
          <p:cNvPr id="19458" name="Picture 2" descr="C:\Users\Aich\Desktop\7.png"/>
          <p:cNvPicPr>
            <a:picLocks noChangeAspect="1" noChangeArrowheads="1"/>
          </p:cNvPicPr>
          <p:nvPr/>
        </p:nvPicPr>
        <p:blipFill>
          <a:blip r:embed="rId2" cstate="print"/>
          <a:srcRect/>
          <a:stretch>
            <a:fillRect/>
          </a:stretch>
        </p:blipFill>
        <p:spPr bwMode="auto">
          <a:xfrm>
            <a:off x="0" y="1524000"/>
            <a:ext cx="9144000" cy="533400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smtClean="0">
                <a:solidFill>
                  <a:srgbClr val="FF0000"/>
                </a:solidFill>
                <a:latin typeface="Andalus" pitchFamily="18" charset="-78"/>
                <a:cs typeface="Andalus" pitchFamily="18" charset="-78"/>
              </a:rPr>
              <a:t>Haworth representation of fructose</a:t>
            </a:r>
            <a:r>
              <a:rPr lang="en-IN" dirty="0" smtClean="0">
                <a:solidFill>
                  <a:srgbClr val="FF0000"/>
                </a:solidFill>
                <a:latin typeface="Andalus" pitchFamily="18" charset="-78"/>
                <a:cs typeface="Andalus" pitchFamily="18" charset="-78"/>
              </a:rPr>
              <a:t/>
            </a:r>
            <a:br>
              <a:rPr lang="en-IN" dirty="0" smtClean="0">
                <a:solidFill>
                  <a:srgbClr val="FF0000"/>
                </a:solidFill>
                <a:latin typeface="Andalus" pitchFamily="18" charset="-78"/>
                <a:cs typeface="Andalus" pitchFamily="18" charset="-78"/>
              </a:rPr>
            </a:br>
            <a:endParaRPr lang="en-IN" dirty="0">
              <a:solidFill>
                <a:srgbClr val="FF0000"/>
              </a:solidFill>
              <a:latin typeface="Andalus" pitchFamily="18" charset="-78"/>
              <a:cs typeface="Andalus" pitchFamily="18" charset="-78"/>
            </a:endParaRPr>
          </a:p>
        </p:txBody>
      </p:sp>
      <p:pic>
        <p:nvPicPr>
          <p:cNvPr id="4" name="Content Placeholder 3" descr="Biomolecules Class 12 Notes Chemistry"/>
          <p:cNvPicPr>
            <a:picLocks noGrp="1"/>
          </p:cNvPicPr>
          <p:nvPr>
            <p:ph idx="1"/>
          </p:nvPr>
        </p:nvPicPr>
        <p:blipFill>
          <a:blip r:embed="rId2" cstate="print"/>
          <a:srcRect/>
          <a:stretch>
            <a:fillRect/>
          </a:stretch>
        </p:blipFill>
        <p:spPr bwMode="auto">
          <a:xfrm>
            <a:off x="0" y="1143000"/>
            <a:ext cx="8915400" cy="51054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latin typeface="Andalus" pitchFamily="18" charset="-78"/>
                <a:cs typeface="Andalus" pitchFamily="18" charset="-78"/>
              </a:rPr>
              <a:t>Disaccharides</a:t>
            </a:r>
            <a:r>
              <a:rPr lang="en-IN" dirty="0" smtClean="0">
                <a:solidFill>
                  <a:srgbClr val="FF0000"/>
                </a:solidFill>
                <a:latin typeface="Andalus" pitchFamily="18" charset="-78"/>
                <a:cs typeface="Andalus" pitchFamily="18" charset="-78"/>
              </a:rPr>
              <a:t/>
            </a:r>
            <a:br>
              <a:rPr lang="en-IN" dirty="0" smtClean="0">
                <a:solidFill>
                  <a:srgbClr val="FF0000"/>
                </a:solidFill>
                <a:latin typeface="Andalus" pitchFamily="18" charset="-78"/>
                <a:cs typeface="Andalus" pitchFamily="18" charset="-78"/>
              </a:rPr>
            </a:br>
            <a:endParaRPr lang="en-IN" dirty="0">
              <a:solidFill>
                <a:srgbClr val="FF0000"/>
              </a:solidFill>
              <a:latin typeface="Andalus" pitchFamily="18" charset="-78"/>
              <a:cs typeface="Andalus" pitchFamily="18" charset="-78"/>
            </a:endParaRPr>
          </a:p>
        </p:txBody>
      </p:sp>
      <p:sp>
        <p:nvSpPr>
          <p:cNvPr id="3" name="Content Placeholder 2"/>
          <p:cNvSpPr>
            <a:spLocks noGrp="1"/>
          </p:cNvSpPr>
          <p:nvPr>
            <p:ph idx="1"/>
          </p:nvPr>
        </p:nvSpPr>
        <p:spPr>
          <a:xfrm>
            <a:off x="0" y="914401"/>
            <a:ext cx="8915400" cy="1371599"/>
          </a:xfrm>
        </p:spPr>
        <p:txBody>
          <a:bodyPr>
            <a:normAutofit lnSpcReduction="10000"/>
          </a:bodyPr>
          <a:lstStyle/>
          <a:p>
            <a:r>
              <a:rPr lang="en-US" sz="3000" dirty="0" smtClean="0">
                <a:latin typeface="Andalus" pitchFamily="18" charset="-78"/>
                <a:cs typeface="Andalus" pitchFamily="18" charset="-78"/>
              </a:rPr>
              <a:t>Two </a:t>
            </a:r>
            <a:r>
              <a:rPr lang="en-US" sz="3000" dirty="0" err="1" smtClean="0">
                <a:latin typeface="Andalus" pitchFamily="18" charset="-78"/>
                <a:cs typeface="Andalus" pitchFamily="18" charset="-78"/>
              </a:rPr>
              <a:t>monosaccharides</a:t>
            </a:r>
            <a:r>
              <a:rPr lang="en-US" sz="3000" dirty="0" smtClean="0">
                <a:latin typeface="Andalus" pitchFamily="18" charset="-78"/>
                <a:cs typeface="Andalus" pitchFamily="18" charset="-78"/>
              </a:rPr>
              <a:t> combine to form a disaccharide. Examples of carbohydrates having two monomers include- Sucrose, Lactose, Maltose, etc.</a:t>
            </a:r>
            <a:endParaRPr lang="en-IN" sz="3000" dirty="0" smtClean="0">
              <a:latin typeface="Andalus" pitchFamily="18" charset="-78"/>
              <a:cs typeface="Andalus" pitchFamily="18" charset="-78"/>
            </a:endParaRPr>
          </a:p>
          <a:p>
            <a:endParaRPr lang="en-IN" dirty="0"/>
          </a:p>
        </p:txBody>
      </p:sp>
      <p:sp>
        <p:nvSpPr>
          <p:cNvPr id="60417" name="Rectangle 1"/>
          <p:cNvSpPr>
            <a:spLocks noChangeArrowheads="1"/>
          </p:cNvSpPr>
          <p:nvPr/>
        </p:nvSpPr>
        <p:spPr bwMode="auto">
          <a:xfrm>
            <a:off x="0" y="2080789"/>
            <a:ext cx="9144000" cy="46782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800" b="1" i="0" u="none" strike="noStrike" cap="none" normalizeH="0" baseline="0" dirty="0" smtClean="0">
                <a:ln>
                  <a:noFill/>
                </a:ln>
                <a:solidFill>
                  <a:schemeClr val="tx1"/>
                </a:solidFill>
                <a:effectLst/>
                <a:latin typeface="Andalus" pitchFamily="18" charset="-78"/>
                <a:ea typeface="Calibri" pitchFamily="34" charset="0"/>
                <a:cs typeface="Andalus" pitchFamily="18" charset="-78"/>
              </a:rPr>
              <a:t>Sucrose (cane sugar) :</a:t>
            </a:r>
            <a:endParaRPr kumimoji="0" lang="en-US" sz="2800" b="0" i="0" u="none" strike="noStrike" cap="none" normalizeH="0" baseline="0" dirty="0" smtClean="0">
              <a:ln>
                <a:noFill/>
              </a:ln>
              <a:solidFill>
                <a:schemeClr val="tx1"/>
              </a:solidFill>
              <a:effectLst/>
              <a:latin typeface="Andalus" pitchFamily="18" charset="-78"/>
              <a:ea typeface="Calibri" pitchFamily="34" charset="0"/>
              <a:cs typeface="Andalus" pitchFamily="18" charset="-78"/>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Andalus" pitchFamily="18" charset="-78"/>
                <a:ea typeface="Calibri" pitchFamily="34" charset="0"/>
                <a:cs typeface="Andalus" pitchFamily="18" charset="-78"/>
              </a:rPr>
              <a:t>It is obtained from sugar cane and sugar beet, called cane sugar.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Andalus" pitchFamily="18" charset="-78"/>
                <a:ea typeface="Calibri" pitchFamily="34" charset="0"/>
                <a:cs typeface="Andalus" pitchFamily="18" charset="-78"/>
              </a:rPr>
              <a:t>Sucrose is a commercial sugar.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Andalus" pitchFamily="18" charset="-78"/>
                <a:ea typeface="Calibri" pitchFamily="34" charset="0"/>
                <a:cs typeface="Andalus" pitchFamily="18" charset="-78"/>
              </a:rPr>
              <a:t>It is the storage product of photosynthesis in these plants.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Andalus" pitchFamily="18" charset="-78"/>
                <a:ea typeface="Calibri" pitchFamily="34" charset="0"/>
                <a:cs typeface="Andalus" pitchFamily="18" charset="-78"/>
              </a:rPr>
              <a:t>Sucrose is formed by the condensation of one molecule each of glucose and fructose with the removal of one molecule of water. (Alpha-D-Glucose + Beta-D fructose)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Andalus" pitchFamily="18" charset="-78"/>
                <a:ea typeface="Calibri" pitchFamily="34" charset="0"/>
                <a:cs typeface="Andalus" pitchFamily="18" charset="-78"/>
              </a:rPr>
              <a:t>1, 2 </a:t>
            </a:r>
            <a:r>
              <a:rPr kumimoji="0" lang="en-US" sz="2800" b="0" i="0" u="none" strike="noStrike" cap="none" normalizeH="0" baseline="0" dirty="0" err="1" smtClean="0">
                <a:ln>
                  <a:noFill/>
                </a:ln>
                <a:solidFill>
                  <a:schemeClr val="tx1"/>
                </a:solidFill>
                <a:effectLst/>
                <a:latin typeface="Andalus" pitchFamily="18" charset="-78"/>
                <a:ea typeface="Calibri" pitchFamily="34" charset="0"/>
                <a:cs typeface="Andalus" pitchFamily="18" charset="-78"/>
              </a:rPr>
              <a:t>glycosidic</a:t>
            </a:r>
            <a:r>
              <a:rPr kumimoji="0" lang="en-US" sz="2800" b="0" i="0" u="none" strike="noStrike" cap="none" normalizeH="0" baseline="0" dirty="0" smtClean="0">
                <a:ln>
                  <a:noFill/>
                </a:ln>
                <a:solidFill>
                  <a:schemeClr val="tx1"/>
                </a:solidFill>
                <a:effectLst/>
                <a:latin typeface="Andalus" pitchFamily="18" charset="-78"/>
                <a:ea typeface="Calibri" pitchFamily="34" charset="0"/>
                <a:cs typeface="Andalus" pitchFamily="18" charset="-78"/>
              </a:rPr>
              <a:t> bond is formed between glucose and fructose.</a:t>
            </a:r>
            <a:endParaRPr kumimoji="0" lang="en-US" sz="2800" b="0" i="0" u="none" strike="noStrike" cap="none" normalizeH="0" baseline="0" dirty="0" smtClean="0">
              <a:ln>
                <a:noFill/>
              </a:ln>
              <a:solidFill>
                <a:schemeClr val="tx1"/>
              </a:solidFill>
              <a:effectLst/>
              <a:latin typeface="Andalus" pitchFamily="18" charset="-78"/>
              <a:cs typeface="Andalus"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ndalus" pitchFamily="18" charset="-78"/>
              <a:cs typeface="Andalus" pitchFamily="18" charset="-78"/>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508105"/>
          </a:xfrm>
          <a:prstGeom prst="rect">
            <a:avLst/>
          </a:prstGeom>
        </p:spPr>
        <p:txBody>
          <a:bodyPr wrap="square">
            <a:spAutoFit/>
          </a:bodyPr>
          <a:lstStyle/>
          <a:p>
            <a:r>
              <a:rPr lang="en-IN" sz="3600" b="1" dirty="0" smtClean="0">
                <a:solidFill>
                  <a:srgbClr val="FF0000"/>
                </a:solidFill>
                <a:latin typeface="Andalus" pitchFamily="18" charset="-78"/>
                <a:cs typeface="Andalus" pitchFamily="18" charset="-78"/>
              </a:rPr>
              <a:t>Sucrose:</a:t>
            </a:r>
            <a:endParaRPr lang="en-IN" sz="3600" dirty="0" smtClean="0">
              <a:solidFill>
                <a:srgbClr val="FF0000"/>
              </a:solidFill>
              <a:latin typeface="Andalus" pitchFamily="18" charset="-78"/>
              <a:cs typeface="Andalus" pitchFamily="18" charset="-78"/>
            </a:endParaRPr>
          </a:p>
          <a:p>
            <a:r>
              <a:rPr lang="en-IN" sz="2800" dirty="0" smtClean="0"/>
              <a:t>It is one of the common disaccharides, which on hydrolysis gives </a:t>
            </a:r>
            <a:r>
              <a:rPr lang="en-IN" sz="2800" dirty="0" err="1" smtClean="0"/>
              <a:t>equimolar</a:t>
            </a:r>
            <a:r>
              <a:rPr lang="en-IN" sz="2800" dirty="0" smtClean="0"/>
              <a:t> mixture of D (+) -glucose and D (−) fructose.</a:t>
            </a:r>
            <a:endParaRPr lang="en-IN" sz="2800" dirty="0"/>
          </a:p>
        </p:txBody>
      </p:sp>
      <p:pic>
        <p:nvPicPr>
          <p:cNvPr id="3" name="Picture 2" descr="https://www.jagranjosh.com/imported/images/E/Articles/13-cbse-class-12-biomolecules.PNG"/>
          <p:cNvPicPr/>
          <p:nvPr/>
        </p:nvPicPr>
        <p:blipFill>
          <a:blip r:embed="rId2" cstate="print"/>
          <a:srcRect/>
          <a:stretch>
            <a:fillRect/>
          </a:stretch>
        </p:blipFill>
        <p:spPr bwMode="auto">
          <a:xfrm>
            <a:off x="228600" y="2362200"/>
            <a:ext cx="8915399" cy="1371599"/>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457200"/>
            <a:ext cx="9144000" cy="1384995"/>
          </a:xfrm>
          <a:prstGeom prst="rect">
            <a:avLst/>
          </a:prstGeom>
        </p:spPr>
        <p:txBody>
          <a:bodyPr wrap="square">
            <a:spAutoFit/>
          </a:bodyPr>
          <a:lstStyle/>
          <a:p>
            <a:r>
              <a:rPr lang="en-US" sz="2800" dirty="0" smtClean="0">
                <a:latin typeface="Andalus" pitchFamily="18" charset="-78"/>
                <a:cs typeface="Andalus" pitchFamily="18" charset="-78"/>
              </a:rPr>
              <a:t>Sucrose is a non-reducing sugar because the two monosaccharide units are held together by a </a:t>
            </a:r>
            <a:r>
              <a:rPr lang="en-US" sz="2800" dirty="0" err="1" smtClean="0">
                <a:latin typeface="Andalus" pitchFamily="18" charset="-78"/>
                <a:cs typeface="Andalus" pitchFamily="18" charset="-78"/>
              </a:rPr>
              <a:t>glycosidic</a:t>
            </a:r>
            <a:r>
              <a:rPr lang="en-US" sz="2800" dirty="0" smtClean="0">
                <a:latin typeface="Andalus" pitchFamily="18" charset="-78"/>
                <a:cs typeface="Andalus" pitchFamily="18" charset="-78"/>
              </a:rPr>
              <a:t> linkage between C1 of </a:t>
            </a:r>
            <a:r>
              <a:rPr lang="en-US" sz="2800" dirty="0" smtClean="0">
                <a:latin typeface="Andalus" pitchFamily="18" charset="-78"/>
                <a:cs typeface="Andalus" pitchFamily="18" charset="-78"/>
                <a:sym typeface="Symbol"/>
              </a:rPr>
              <a:t> -</a:t>
            </a:r>
            <a:r>
              <a:rPr lang="en-US" sz="2800" dirty="0" smtClean="0">
                <a:latin typeface="Andalus" pitchFamily="18" charset="-78"/>
                <a:cs typeface="Andalus" pitchFamily="18" charset="-78"/>
              </a:rPr>
              <a:t>glucose and C2 of </a:t>
            </a:r>
            <a:r>
              <a:rPr lang="en-US" sz="2800" dirty="0" smtClean="0">
                <a:latin typeface="Andalus" pitchFamily="18" charset="-78"/>
                <a:cs typeface="Andalus" pitchFamily="18" charset="-78"/>
                <a:sym typeface="Symbol"/>
              </a:rPr>
              <a:t>-</a:t>
            </a:r>
            <a:r>
              <a:rPr lang="en-US" sz="2800" dirty="0" smtClean="0">
                <a:latin typeface="Andalus" pitchFamily="18" charset="-78"/>
                <a:cs typeface="Andalus" pitchFamily="18" charset="-78"/>
              </a:rPr>
              <a:t> fructose.</a:t>
            </a:r>
            <a:endParaRPr lang="en-IN" sz="2800" dirty="0">
              <a:latin typeface="Andalus" pitchFamily="18" charset="-78"/>
              <a:cs typeface="Andalus" pitchFamily="18" charset="-78"/>
            </a:endParaRPr>
          </a:p>
        </p:txBody>
      </p:sp>
      <p:sp>
        <p:nvSpPr>
          <p:cNvPr id="10" name="Rectangle 9"/>
          <p:cNvSpPr/>
          <p:nvPr/>
        </p:nvSpPr>
        <p:spPr>
          <a:xfrm>
            <a:off x="0" y="1905000"/>
            <a:ext cx="9144000" cy="1815882"/>
          </a:xfrm>
          <a:prstGeom prst="rect">
            <a:avLst/>
          </a:prstGeom>
        </p:spPr>
        <p:txBody>
          <a:bodyPr wrap="square">
            <a:spAutoFit/>
          </a:bodyPr>
          <a:lstStyle/>
          <a:p>
            <a:r>
              <a:rPr lang="en-US" sz="2800" dirty="0" smtClean="0">
                <a:latin typeface="Andalus" pitchFamily="18" charset="-78"/>
                <a:cs typeface="Andalus" pitchFamily="18" charset="-78"/>
              </a:rPr>
              <a:t>Since the reducing groups of glucose and fructose are involved in </a:t>
            </a:r>
            <a:r>
              <a:rPr lang="en-US" sz="2800" dirty="0" err="1" smtClean="0">
                <a:latin typeface="Andalus" pitchFamily="18" charset="-78"/>
                <a:cs typeface="Andalus" pitchFamily="18" charset="-78"/>
              </a:rPr>
              <a:t>glycosidic</a:t>
            </a:r>
            <a:r>
              <a:rPr lang="en-US" sz="2800" dirty="0" smtClean="0">
                <a:latin typeface="Andalus" pitchFamily="18" charset="-78"/>
                <a:cs typeface="Andalus" pitchFamily="18" charset="-78"/>
              </a:rPr>
              <a:t> bond formation, sucrose is a non-reducing sugar.</a:t>
            </a:r>
            <a:br>
              <a:rPr lang="en-US" sz="2800" dirty="0" smtClean="0">
                <a:latin typeface="Andalus" pitchFamily="18" charset="-78"/>
                <a:cs typeface="Andalus" pitchFamily="18" charset="-78"/>
              </a:rPr>
            </a:br>
            <a:endParaRPr lang="en-IN" sz="2800" dirty="0">
              <a:latin typeface="Andalus" pitchFamily="18" charset="-78"/>
              <a:cs typeface="Andalus" pitchFamily="18" charset="-78"/>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2677656"/>
          </a:xfrm>
          <a:prstGeom prst="rect">
            <a:avLst/>
          </a:prstGeom>
        </p:spPr>
        <p:txBody>
          <a:bodyPr wrap="square">
            <a:spAutoFit/>
          </a:bodyPr>
          <a:lstStyle/>
          <a:p>
            <a:endParaRPr lang="en-IN" sz="2800" b="1" u="sng" dirty="0" smtClean="0">
              <a:solidFill>
                <a:srgbClr val="FF0000"/>
              </a:solidFill>
              <a:latin typeface="Andalus" pitchFamily="18" charset="-78"/>
              <a:cs typeface="Andalus" pitchFamily="18" charset="-78"/>
            </a:endParaRPr>
          </a:p>
          <a:p>
            <a:r>
              <a:rPr lang="en-IN" sz="2800" b="1" u="sng" dirty="0" err="1" smtClean="0">
                <a:solidFill>
                  <a:srgbClr val="FF0000"/>
                </a:solidFill>
                <a:latin typeface="Andalus" pitchFamily="18" charset="-78"/>
                <a:cs typeface="Andalus" pitchFamily="18" charset="-78"/>
              </a:rPr>
              <a:t>Glycosidic</a:t>
            </a:r>
            <a:r>
              <a:rPr lang="en-IN" sz="2800" b="1" u="sng" dirty="0" smtClean="0">
                <a:solidFill>
                  <a:srgbClr val="FF0000"/>
                </a:solidFill>
                <a:latin typeface="Andalus" pitchFamily="18" charset="-78"/>
                <a:cs typeface="Andalus" pitchFamily="18" charset="-78"/>
              </a:rPr>
              <a:t> Linkage </a:t>
            </a:r>
          </a:p>
          <a:p>
            <a:r>
              <a:rPr lang="en-IN" sz="2800" dirty="0" smtClean="0">
                <a:latin typeface="Andalus" pitchFamily="18" charset="-78"/>
                <a:cs typeface="Andalus" pitchFamily="18" charset="-78"/>
              </a:rPr>
              <a:t>The ether linkage combining two </a:t>
            </a:r>
            <a:r>
              <a:rPr lang="en-IN" sz="2800" dirty="0" err="1" smtClean="0">
                <a:latin typeface="Andalus" pitchFamily="18" charset="-78"/>
                <a:cs typeface="Andalus" pitchFamily="18" charset="-78"/>
              </a:rPr>
              <a:t>monosaccharides</a:t>
            </a:r>
            <a:r>
              <a:rPr lang="en-IN" sz="2800" dirty="0" smtClean="0">
                <a:latin typeface="Andalus" pitchFamily="18" charset="-78"/>
                <a:cs typeface="Andalus" pitchFamily="18" charset="-78"/>
              </a:rPr>
              <a:t> is known as </a:t>
            </a:r>
            <a:r>
              <a:rPr lang="en-IN" sz="2800" dirty="0" err="1" smtClean="0">
                <a:latin typeface="Andalus" pitchFamily="18" charset="-78"/>
                <a:cs typeface="Andalus" pitchFamily="18" charset="-78"/>
              </a:rPr>
              <a:t>glycosidic</a:t>
            </a:r>
            <a:r>
              <a:rPr lang="en-IN" sz="2800" dirty="0" smtClean="0">
                <a:latin typeface="Andalus" pitchFamily="18" charset="-78"/>
                <a:cs typeface="Andalus" pitchFamily="18" charset="-78"/>
              </a:rPr>
              <a:t> linkage.</a:t>
            </a:r>
          </a:p>
          <a:p>
            <a:r>
              <a:rPr lang="en-IN" sz="2800" dirty="0" smtClean="0">
                <a:latin typeface="Andalus" pitchFamily="18" charset="-78"/>
                <a:cs typeface="Andalus" pitchFamily="18" charset="-78"/>
              </a:rPr>
              <a:t>For example: In sucrose, the </a:t>
            </a:r>
            <a:r>
              <a:rPr lang="en-IN" sz="2800" dirty="0" err="1" smtClean="0">
                <a:latin typeface="Andalus" pitchFamily="18" charset="-78"/>
                <a:cs typeface="Andalus" pitchFamily="18" charset="-78"/>
              </a:rPr>
              <a:t>glycosidic</a:t>
            </a:r>
            <a:r>
              <a:rPr lang="en-IN" sz="2800" dirty="0" smtClean="0">
                <a:latin typeface="Andalus" pitchFamily="18" charset="-78"/>
                <a:cs typeface="Andalus" pitchFamily="18" charset="-78"/>
              </a:rPr>
              <a:t> linkage is present between glucose and fructose.</a:t>
            </a:r>
            <a:endParaRPr lang="en-IN" sz="2800" dirty="0">
              <a:latin typeface="Andalus" pitchFamily="18" charset="-78"/>
              <a:cs typeface="Andalus" pitchFamily="18" charset="-78"/>
            </a:endParaRPr>
          </a:p>
        </p:txBody>
      </p:sp>
      <p:pic>
        <p:nvPicPr>
          <p:cNvPr id="3" name="Picture 2" descr="https://www.jagranjosh.com/imported/images/E/Articles/14-cbse-class-12-biomolecules.PNG"/>
          <p:cNvPicPr/>
          <p:nvPr/>
        </p:nvPicPr>
        <p:blipFill>
          <a:blip r:embed="rId2" cstate="print"/>
          <a:srcRect/>
          <a:stretch>
            <a:fillRect/>
          </a:stretch>
        </p:blipFill>
        <p:spPr bwMode="auto">
          <a:xfrm>
            <a:off x="0" y="3200400"/>
            <a:ext cx="9144000" cy="36576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0" y="-3840"/>
            <a:ext cx="9144000" cy="23698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800" b="1" i="0" u="none" strike="noStrike" cap="none" normalizeH="0" baseline="0" dirty="0" err="1" smtClean="0">
                <a:ln>
                  <a:noFill/>
                </a:ln>
                <a:solidFill>
                  <a:srgbClr val="545454"/>
                </a:solidFill>
                <a:effectLst/>
                <a:latin typeface="Andalus" pitchFamily="18" charset="-78"/>
                <a:ea typeface="Times New Roman" pitchFamily="18" charset="0"/>
                <a:cs typeface="Andalus" pitchFamily="18" charset="-78"/>
              </a:rPr>
              <a:t>Glycosidic</a:t>
            </a:r>
            <a:r>
              <a:rPr kumimoji="0" lang="en-US" sz="2800" b="1" i="0" u="none" strike="noStrike" cap="none" normalizeH="0" baseline="0" dirty="0" smtClean="0">
                <a:ln>
                  <a:noFill/>
                </a:ln>
                <a:solidFill>
                  <a:srgbClr val="545454"/>
                </a:solidFill>
                <a:effectLst/>
                <a:latin typeface="Andalus" pitchFamily="18" charset="-78"/>
                <a:ea typeface="Times New Roman" pitchFamily="18" charset="0"/>
                <a:cs typeface="Andalus" pitchFamily="18" charset="-78"/>
              </a:rPr>
              <a:t> linkage: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rgbClr val="545454"/>
                </a:solidFill>
                <a:effectLst/>
                <a:latin typeface="Andalus" pitchFamily="18" charset="-78"/>
                <a:ea typeface="Times New Roman" pitchFamily="18" charset="0"/>
                <a:cs typeface="Andalus" pitchFamily="18" charset="-78"/>
              </a:rPr>
              <a:t>The oxide linkage formed by the loss of a water molecule when two </a:t>
            </a:r>
            <a:r>
              <a:rPr kumimoji="0" lang="en-US" sz="2800" b="0" i="0" u="none" strike="noStrike" cap="none" normalizeH="0" baseline="0" dirty="0" err="1" smtClean="0">
                <a:ln>
                  <a:noFill/>
                </a:ln>
                <a:solidFill>
                  <a:srgbClr val="545454"/>
                </a:solidFill>
                <a:effectLst/>
                <a:latin typeface="Andalus" pitchFamily="18" charset="-78"/>
                <a:ea typeface="Times New Roman" pitchFamily="18" charset="0"/>
                <a:cs typeface="Andalus" pitchFamily="18" charset="-78"/>
              </a:rPr>
              <a:t>monosaccharides</a:t>
            </a:r>
            <a:r>
              <a:rPr kumimoji="0" lang="en-US" sz="2800" b="0" i="0" u="none" strike="noStrike" cap="none" normalizeH="0" baseline="0" dirty="0" smtClean="0">
                <a:ln>
                  <a:noFill/>
                </a:ln>
                <a:solidFill>
                  <a:srgbClr val="545454"/>
                </a:solidFill>
                <a:effectLst/>
                <a:latin typeface="Andalus" pitchFamily="18" charset="-78"/>
                <a:ea typeface="Times New Roman" pitchFamily="18" charset="0"/>
                <a:cs typeface="Andalus" pitchFamily="18" charset="-78"/>
              </a:rPr>
              <a:t> are joined together through oxygen atom is called </a:t>
            </a:r>
            <a:r>
              <a:rPr kumimoji="0" lang="en-US" sz="2800" b="0" i="0" u="none" strike="noStrike" cap="none" normalizeH="0" baseline="0" dirty="0" err="1" smtClean="0">
                <a:ln>
                  <a:noFill/>
                </a:ln>
                <a:solidFill>
                  <a:srgbClr val="545454"/>
                </a:solidFill>
                <a:effectLst/>
                <a:latin typeface="Andalus" pitchFamily="18" charset="-78"/>
                <a:ea typeface="Times New Roman" pitchFamily="18" charset="0"/>
                <a:cs typeface="Andalus" pitchFamily="18" charset="-78"/>
              </a:rPr>
              <a:t>glycosidic</a:t>
            </a:r>
            <a:r>
              <a:rPr kumimoji="0" lang="en-US" sz="2800" b="0" i="0" u="none" strike="noStrike" cap="none" normalizeH="0" baseline="0" dirty="0" smtClean="0">
                <a:ln>
                  <a:noFill/>
                </a:ln>
                <a:solidFill>
                  <a:srgbClr val="545454"/>
                </a:solidFill>
                <a:effectLst/>
                <a:latin typeface="Andalus" pitchFamily="18" charset="-78"/>
                <a:ea typeface="Times New Roman" pitchFamily="18" charset="0"/>
                <a:cs typeface="Andalus" pitchFamily="18" charset="-78"/>
              </a:rPr>
              <a:t> linkage.</a:t>
            </a:r>
            <a:endParaRPr kumimoji="0" lang="en-US" sz="2800" b="0" i="0" u="none" strike="noStrike" cap="none" normalizeH="0" baseline="0" dirty="0" smtClean="0">
              <a:ln>
                <a:noFill/>
              </a:ln>
              <a:solidFill>
                <a:schemeClr val="tx1"/>
              </a:solidFill>
              <a:effectLst/>
              <a:latin typeface="Andalus" pitchFamily="18" charset="-78"/>
              <a:cs typeface="Andalus"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22830"/>
            <a:ext cx="88392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545454"/>
                </a:solidFill>
                <a:effectLst/>
                <a:latin typeface="Andalus" pitchFamily="18" charset="-78"/>
                <a:ea typeface="Times New Roman" pitchFamily="18" charset="0"/>
                <a:cs typeface="Andalus" pitchFamily="18" charset="-78"/>
              </a:rPr>
              <a:t>Sucrose is dextrorotatory but on hydrolysis it gives dextrorotatory &amp; laevorotatory and the mixture is laevorotatory.</a:t>
            </a:r>
            <a:endParaRPr kumimoji="0" lang="en-US" sz="3200" b="0" i="0" u="none" strike="noStrike" cap="none" normalizeH="0" baseline="0" dirty="0" smtClean="0">
              <a:ln>
                <a:noFill/>
              </a:ln>
              <a:solidFill>
                <a:schemeClr val="tx1"/>
              </a:solidFill>
              <a:effectLst/>
              <a:latin typeface="Andalus" pitchFamily="18" charset="-78"/>
              <a:cs typeface="Andalus" pitchFamily="18" charset="-78"/>
            </a:endParaRPr>
          </a:p>
        </p:txBody>
      </p:sp>
      <p:pic>
        <p:nvPicPr>
          <p:cNvPr id="3" name="Picture 2" descr="Biomolecules Class 12 Notes Chemistry"/>
          <p:cNvPicPr/>
          <p:nvPr/>
        </p:nvPicPr>
        <p:blipFill>
          <a:blip r:embed="rId2" cstate="print"/>
          <a:srcRect/>
          <a:stretch>
            <a:fillRect/>
          </a:stretch>
        </p:blipFill>
        <p:spPr bwMode="auto">
          <a:xfrm>
            <a:off x="152400" y="1905000"/>
            <a:ext cx="8991600" cy="25908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4"/>
          <p:cNvSpPr>
            <a:spLocks noChangeArrowheads="1"/>
          </p:cNvSpPr>
          <p:nvPr/>
        </p:nvSpPr>
        <p:spPr bwMode="auto">
          <a:xfrm>
            <a:off x="0" y="-287210"/>
            <a:ext cx="91440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ndalus" pitchFamily="18" charset="-78"/>
              <a:cs typeface="Andalus" pitchFamily="18" charset="-78"/>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800" b="1" i="0" u="none" strike="noStrike" cap="none" normalizeH="0" baseline="0" dirty="0" smtClean="0">
                <a:ln>
                  <a:noFill/>
                </a:ln>
                <a:solidFill>
                  <a:srgbClr val="545454"/>
                </a:solidFill>
                <a:effectLst/>
                <a:latin typeface="Andalus" pitchFamily="18" charset="-78"/>
                <a:ea typeface="Times New Roman" pitchFamily="18" charset="0"/>
                <a:cs typeface="Andalus" pitchFamily="18" charset="-78"/>
              </a:rPr>
              <a:t>Maltose:</a:t>
            </a:r>
            <a:endParaRPr lang="en-US" sz="2800" dirty="0" smtClean="0">
              <a:latin typeface="Andalus" pitchFamily="18" charset="-78"/>
              <a:cs typeface="Andalus" pitchFamily="18" charset="-78"/>
            </a:endParaRPr>
          </a:p>
          <a:p>
            <a:pPr marL="0" marR="0" lvl="0" indent="0" algn="l" defTabSz="914400" rtl="0" eaLnBrk="0" fontAlgn="base" latinLnBrk="0" hangingPunct="0">
              <a:lnSpc>
                <a:spcPct val="100000"/>
              </a:lnSpc>
              <a:spcBef>
                <a:spcPct val="0"/>
              </a:spcBef>
              <a:spcAft>
                <a:spcPct val="0"/>
              </a:spcAft>
              <a:buClrTx/>
              <a:buSzTx/>
              <a:tabLst/>
            </a:pPr>
            <a:r>
              <a:rPr kumimoji="0" lang="en-US" sz="2800" b="0" i="0" u="none" strike="noStrike" cap="none" normalizeH="0" baseline="0" dirty="0" smtClean="0">
                <a:ln>
                  <a:noFill/>
                </a:ln>
                <a:solidFill>
                  <a:srgbClr val="545454"/>
                </a:solidFill>
                <a:effectLst/>
                <a:latin typeface="Andalus" pitchFamily="18" charset="-78"/>
                <a:ea typeface="Times New Roman" pitchFamily="18" charset="0"/>
                <a:cs typeface="Andalus" pitchFamily="18" charset="-78"/>
              </a:rPr>
              <a:t>Maltose is composed of two α-D-glucose units in which C1 of one glucose (I) is linked to C4 of another glucose unit (II).</a:t>
            </a:r>
            <a:endParaRPr kumimoji="0" lang="en-US" sz="2800" b="0" i="0" u="none" strike="noStrike" cap="none" normalizeH="0" baseline="0" dirty="0" smtClean="0">
              <a:ln>
                <a:noFill/>
              </a:ln>
              <a:solidFill>
                <a:schemeClr val="tx1"/>
              </a:solidFill>
              <a:effectLst/>
              <a:latin typeface="Andalus" pitchFamily="18" charset="-78"/>
              <a:cs typeface="Andalus"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ndalus" pitchFamily="18" charset="-78"/>
              <a:cs typeface="Andalus" pitchFamily="18" charset="-78"/>
            </a:endParaRPr>
          </a:p>
        </p:txBody>
      </p:sp>
      <p:pic>
        <p:nvPicPr>
          <p:cNvPr id="6" name="Picture 5" descr="Biomolecules Class 12 Notes Chemistry"/>
          <p:cNvPicPr/>
          <p:nvPr/>
        </p:nvPicPr>
        <p:blipFill>
          <a:blip r:embed="rId2" cstate="print"/>
          <a:srcRect/>
          <a:stretch>
            <a:fillRect/>
          </a:stretch>
        </p:blipFill>
        <p:spPr bwMode="auto">
          <a:xfrm>
            <a:off x="0" y="1752601"/>
            <a:ext cx="9144000" cy="51054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solidFill>
                  <a:srgbClr val="FF0000"/>
                </a:solidFill>
                <a:latin typeface="Andalus" pitchFamily="18" charset="-78"/>
                <a:cs typeface="Andalus" pitchFamily="18" charset="-78"/>
              </a:rPr>
              <a:t>Haworth projection of maltose</a:t>
            </a:r>
            <a:r>
              <a:rPr lang="en-US" dirty="0" smtClean="0"/>
              <a:t/>
            </a:r>
            <a:br>
              <a:rPr lang="en-US" dirty="0" smtClean="0"/>
            </a:br>
            <a:endParaRPr lang="en-IN" dirty="0"/>
          </a:p>
        </p:txBody>
      </p:sp>
      <p:pic>
        <p:nvPicPr>
          <p:cNvPr id="4" name="Content Placeholder 3" descr="Biomolecules Class 12 Notes Chemistry"/>
          <p:cNvPicPr>
            <a:picLocks noGrp="1"/>
          </p:cNvPicPr>
          <p:nvPr>
            <p:ph idx="1"/>
          </p:nvPr>
        </p:nvPicPr>
        <p:blipFill>
          <a:blip r:embed="rId2" cstate="print"/>
          <a:srcRect/>
          <a:stretch>
            <a:fillRect/>
          </a:stretch>
        </p:blipFill>
        <p:spPr bwMode="auto">
          <a:xfrm>
            <a:off x="0" y="1905000"/>
            <a:ext cx="9144000" cy="449580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362200"/>
          </a:xfrm>
        </p:spPr>
        <p:txBody>
          <a:bodyPr>
            <a:normAutofit fontScale="90000"/>
          </a:bodyPr>
          <a:lstStyle/>
          <a:p>
            <a:pPr algn="l"/>
            <a:r>
              <a:rPr lang="en-US" sz="3200" b="1" u="sng" dirty="0" smtClean="0">
                <a:solidFill>
                  <a:srgbClr val="FF0000"/>
                </a:solidFill>
                <a:latin typeface="Andalus" pitchFamily="18" charset="-78"/>
                <a:cs typeface="Andalus" pitchFamily="18" charset="-78"/>
              </a:rPr>
              <a:t>Lactose (Milk sugar):</a:t>
            </a:r>
            <a:r>
              <a:rPr lang="en-US" sz="3200" b="1" dirty="0" smtClean="0">
                <a:latin typeface="Andalus" pitchFamily="18" charset="-78"/>
                <a:cs typeface="Andalus" pitchFamily="18" charset="-78"/>
              </a:rPr>
              <a:t/>
            </a:r>
            <a:br>
              <a:rPr lang="en-US" sz="3200" b="1" dirty="0" smtClean="0">
                <a:latin typeface="Andalus" pitchFamily="18" charset="-78"/>
                <a:cs typeface="Andalus" pitchFamily="18" charset="-78"/>
              </a:rPr>
            </a:br>
            <a:r>
              <a:rPr lang="en-US" sz="3200" dirty="0" smtClean="0">
                <a:latin typeface="Andalus" pitchFamily="18" charset="-78"/>
                <a:cs typeface="Andalus" pitchFamily="18" charset="-78"/>
              </a:rPr>
              <a:t>It is composed of β-D-</a:t>
            </a:r>
            <a:r>
              <a:rPr lang="en-US" sz="3200" dirty="0" err="1" smtClean="0">
                <a:latin typeface="Andalus" pitchFamily="18" charset="-78"/>
                <a:cs typeface="Andalus" pitchFamily="18" charset="-78"/>
              </a:rPr>
              <a:t>galactose</a:t>
            </a:r>
            <a:r>
              <a:rPr lang="en-US" sz="3200" dirty="0" smtClean="0">
                <a:latin typeface="Andalus" pitchFamily="18" charset="-78"/>
                <a:cs typeface="Andalus" pitchFamily="18" charset="-78"/>
              </a:rPr>
              <a:t> and β-D-glucose. The linkage is between C1 of </a:t>
            </a:r>
            <a:r>
              <a:rPr lang="en-US" sz="3200" dirty="0" err="1" smtClean="0">
                <a:latin typeface="Andalus" pitchFamily="18" charset="-78"/>
                <a:cs typeface="Andalus" pitchFamily="18" charset="-78"/>
              </a:rPr>
              <a:t>galactose</a:t>
            </a:r>
            <a:r>
              <a:rPr lang="en-US" sz="3200" dirty="0" smtClean="0">
                <a:latin typeface="Andalus" pitchFamily="18" charset="-78"/>
                <a:cs typeface="Andalus" pitchFamily="18" charset="-78"/>
              </a:rPr>
              <a:t> and C4 of glucose. Hence it is also a reducing sugar.</a:t>
            </a:r>
            <a:br>
              <a:rPr lang="en-US" sz="3200" dirty="0" smtClean="0">
                <a:latin typeface="Andalus" pitchFamily="18" charset="-78"/>
                <a:cs typeface="Andalus" pitchFamily="18" charset="-78"/>
              </a:rPr>
            </a:br>
            <a:endParaRPr lang="en-IN" sz="3200" dirty="0">
              <a:latin typeface="Andalus" pitchFamily="18" charset="-78"/>
              <a:cs typeface="Andalus" pitchFamily="18" charset="-78"/>
            </a:endParaRPr>
          </a:p>
        </p:txBody>
      </p:sp>
      <p:pic>
        <p:nvPicPr>
          <p:cNvPr id="4" name="Content Placeholder 3" descr="Biomolecules Class 12 Notes Chemistry"/>
          <p:cNvPicPr>
            <a:picLocks noGrp="1"/>
          </p:cNvPicPr>
          <p:nvPr>
            <p:ph idx="1"/>
          </p:nvPr>
        </p:nvPicPr>
        <p:blipFill>
          <a:blip r:embed="rId2" cstate="print"/>
          <a:srcRect/>
          <a:stretch>
            <a:fillRect/>
          </a:stretch>
        </p:blipFill>
        <p:spPr bwMode="auto">
          <a:xfrm>
            <a:off x="0" y="1981200"/>
            <a:ext cx="8839199" cy="48768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IN" dirty="0"/>
          </a:p>
        </p:txBody>
      </p:sp>
      <p:pic>
        <p:nvPicPr>
          <p:cNvPr id="6" name="Picture 5" descr="Carbohydrates"/>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3600" b="1" u="sng" dirty="0" smtClean="0">
                <a:solidFill>
                  <a:srgbClr val="FF0000"/>
                </a:solidFill>
                <a:latin typeface="Andalus" pitchFamily="18" charset="-78"/>
                <a:cs typeface="Andalus" pitchFamily="18" charset="-78"/>
              </a:rPr>
              <a:t>Haworth projection of lactose:</a:t>
            </a:r>
            <a:r>
              <a:rPr lang="en-IN" dirty="0" smtClean="0"/>
              <a:t/>
            </a:r>
            <a:br>
              <a:rPr lang="en-IN" dirty="0" smtClean="0"/>
            </a:br>
            <a:endParaRPr lang="en-IN" dirty="0"/>
          </a:p>
        </p:txBody>
      </p:sp>
      <p:pic>
        <p:nvPicPr>
          <p:cNvPr id="4" name="Content Placeholder 3" descr="Biomolecules Class 12 Notes Chemistry"/>
          <p:cNvPicPr>
            <a:picLocks noGrp="1"/>
          </p:cNvPicPr>
          <p:nvPr>
            <p:ph idx="1"/>
          </p:nvPr>
        </p:nvPicPr>
        <p:blipFill>
          <a:blip r:embed="rId2" cstate="print"/>
          <a:srcRect/>
          <a:stretch>
            <a:fillRect/>
          </a:stretch>
        </p:blipFill>
        <p:spPr bwMode="auto">
          <a:xfrm>
            <a:off x="0" y="1219200"/>
            <a:ext cx="9144000" cy="533400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C:\Users\Aich\Desktop\biomolecules\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858962"/>
          </a:xfrm>
        </p:spPr>
        <p:txBody>
          <a:bodyPr>
            <a:noAutofit/>
          </a:bodyPr>
          <a:lstStyle/>
          <a:p>
            <a:pPr lvl="0" algn="l"/>
            <a:r>
              <a:rPr lang="en-US" sz="3200" b="1" dirty="0" smtClean="0">
                <a:latin typeface="Andalus" pitchFamily="18" charset="-78"/>
                <a:cs typeface="Andalus" pitchFamily="18" charset="-78"/>
              </a:rPr>
              <a:t>Starch: </a:t>
            </a:r>
            <a:br>
              <a:rPr lang="en-US" sz="3200" b="1" dirty="0" smtClean="0">
                <a:latin typeface="Andalus" pitchFamily="18" charset="-78"/>
                <a:cs typeface="Andalus" pitchFamily="18" charset="-78"/>
              </a:rPr>
            </a:br>
            <a:r>
              <a:rPr lang="en-US" sz="3200" dirty="0" smtClean="0">
                <a:latin typeface="Andalus" pitchFamily="18" charset="-78"/>
                <a:cs typeface="Andalus" pitchFamily="18" charset="-78"/>
              </a:rPr>
              <a:t>It is a polymer of -glucose and consists of two components — </a:t>
            </a:r>
            <a:r>
              <a:rPr lang="en-US" sz="3200" dirty="0" err="1" smtClean="0">
                <a:latin typeface="Andalus" pitchFamily="18" charset="-78"/>
                <a:cs typeface="Andalus" pitchFamily="18" charset="-78"/>
              </a:rPr>
              <a:t>Amylose</a:t>
            </a:r>
            <a:r>
              <a:rPr lang="en-US" sz="3200" dirty="0" smtClean="0">
                <a:latin typeface="Andalus" pitchFamily="18" charset="-78"/>
                <a:cs typeface="Andalus" pitchFamily="18" charset="-78"/>
              </a:rPr>
              <a:t> and </a:t>
            </a:r>
            <a:r>
              <a:rPr lang="en-US" sz="3200" dirty="0" err="1" smtClean="0">
                <a:latin typeface="Andalus" pitchFamily="18" charset="-78"/>
                <a:cs typeface="Andalus" pitchFamily="18" charset="-78"/>
              </a:rPr>
              <a:t>Amylopectin</a:t>
            </a:r>
            <a:r>
              <a:rPr lang="en-US" sz="3200" dirty="0" smtClean="0">
                <a:latin typeface="Andalus" pitchFamily="18" charset="-78"/>
                <a:cs typeface="Andalus" pitchFamily="18" charset="-78"/>
              </a:rPr>
              <a:t>.</a:t>
            </a:r>
            <a:r>
              <a:rPr lang="en-IN" sz="3200" dirty="0" smtClean="0">
                <a:latin typeface="Andalus" pitchFamily="18" charset="-78"/>
                <a:cs typeface="Andalus" pitchFamily="18" charset="-78"/>
              </a:rPr>
              <a:t/>
            </a:r>
            <a:br>
              <a:rPr lang="en-IN" sz="3200" dirty="0" smtClean="0">
                <a:latin typeface="Andalus" pitchFamily="18" charset="-78"/>
                <a:cs typeface="Andalus" pitchFamily="18" charset="-78"/>
              </a:rPr>
            </a:br>
            <a:endParaRPr lang="en-IN" sz="3200" dirty="0">
              <a:latin typeface="Andalus" pitchFamily="18" charset="-78"/>
              <a:cs typeface="Andalus" pitchFamily="18" charset="-78"/>
            </a:endParaRPr>
          </a:p>
        </p:txBody>
      </p:sp>
      <p:sp>
        <p:nvSpPr>
          <p:cNvPr id="5" name="Content Placeholder 4"/>
          <p:cNvSpPr>
            <a:spLocks noGrp="1"/>
          </p:cNvSpPr>
          <p:nvPr>
            <p:ph sz="half" idx="1"/>
          </p:nvPr>
        </p:nvSpPr>
        <p:spPr/>
        <p:txBody>
          <a:bodyPr>
            <a:normAutofit fontScale="92500" lnSpcReduction="20000"/>
          </a:bodyPr>
          <a:lstStyle/>
          <a:p>
            <a:pPr lvl="0"/>
            <a:r>
              <a:rPr lang="en-US" b="1" u="sng" dirty="0" err="1" smtClean="0">
                <a:solidFill>
                  <a:srgbClr val="00B050"/>
                </a:solidFill>
              </a:rPr>
              <a:t>Amylose</a:t>
            </a:r>
            <a:r>
              <a:rPr lang="en-US" b="1" u="sng" dirty="0" smtClean="0">
                <a:solidFill>
                  <a:srgbClr val="00B050"/>
                </a:solidFill>
              </a:rPr>
              <a:t>:</a:t>
            </a:r>
            <a:endParaRPr lang="en-IN" u="sng" dirty="0" smtClean="0">
              <a:solidFill>
                <a:srgbClr val="00B050"/>
              </a:solidFill>
            </a:endParaRPr>
          </a:p>
          <a:p>
            <a:pPr lvl="0"/>
            <a:r>
              <a:rPr lang="en-US" dirty="0" smtClean="0"/>
              <a:t>It is a water soluble component</a:t>
            </a:r>
            <a:endParaRPr lang="en-IN" dirty="0" smtClean="0"/>
          </a:p>
          <a:p>
            <a:pPr lvl="0"/>
            <a:r>
              <a:rPr lang="en-US" dirty="0" smtClean="0"/>
              <a:t>It is a long </a:t>
            </a:r>
            <a:r>
              <a:rPr lang="en-US" dirty="0" err="1" smtClean="0"/>
              <a:t>unbranched</a:t>
            </a:r>
            <a:r>
              <a:rPr lang="en-US" dirty="0" smtClean="0"/>
              <a:t> chain polymer</a:t>
            </a:r>
            <a:endParaRPr lang="en-IN" dirty="0" smtClean="0"/>
          </a:p>
          <a:p>
            <a:pPr lvl="0"/>
            <a:r>
              <a:rPr lang="en-US" dirty="0" smtClean="0"/>
              <a:t>It contains 200 – 1000 -D-(+)- glucose units held by – </a:t>
            </a:r>
            <a:r>
              <a:rPr lang="en-US" dirty="0" err="1" smtClean="0"/>
              <a:t>glycosidic</a:t>
            </a:r>
            <a:r>
              <a:rPr lang="en-US" dirty="0" smtClean="0"/>
              <a:t> linkages involving C1 – C4glycosidic linkage</a:t>
            </a:r>
            <a:endParaRPr lang="en-IN" dirty="0" smtClean="0"/>
          </a:p>
          <a:p>
            <a:pPr lvl="0"/>
            <a:r>
              <a:rPr lang="en-US" dirty="0" smtClean="0"/>
              <a:t>It constitutes about 15-20% of starch</a:t>
            </a:r>
            <a:endParaRPr lang="en-IN" dirty="0" smtClean="0"/>
          </a:p>
          <a:p>
            <a:endParaRPr lang="en-IN" dirty="0"/>
          </a:p>
        </p:txBody>
      </p:sp>
      <p:sp>
        <p:nvSpPr>
          <p:cNvPr id="6" name="Content Placeholder 5"/>
          <p:cNvSpPr>
            <a:spLocks noGrp="1"/>
          </p:cNvSpPr>
          <p:nvPr>
            <p:ph sz="half" idx="2"/>
          </p:nvPr>
        </p:nvSpPr>
        <p:spPr/>
        <p:txBody>
          <a:bodyPr>
            <a:normAutofit fontScale="92500" lnSpcReduction="20000"/>
          </a:bodyPr>
          <a:lstStyle/>
          <a:p>
            <a:pPr lvl="0"/>
            <a:r>
              <a:rPr lang="en-US" b="1" u="sng" dirty="0" err="1" smtClean="0">
                <a:solidFill>
                  <a:srgbClr val="00B050"/>
                </a:solidFill>
              </a:rPr>
              <a:t>Amylopectin</a:t>
            </a:r>
            <a:endParaRPr lang="en-IN" u="sng" dirty="0" smtClean="0">
              <a:solidFill>
                <a:srgbClr val="00B050"/>
              </a:solidFill>
            </a:endParaRPr>
          </a:p>
          <a:p>
            <a:pPr lvl="0"/>
            <a:r>
              <a:rPr lang="en-US" dirty="0" smtClean="0"/>
              <a:t>It is a water insoluble component</a:t>
            </a:r>
            <a:endParaRPr lang="en-IN" dirty="0" smtClean="0"/>
          </a:p>
          <a:p>
            <a:pPr lvl="0"/>
            <a:r>
              <a:rPr lang="en-US" dirty="0" smtClean="0"/>
              <a:t>It is branched chain polymer</a:t>
            </a:r>
            <a:endParaRPr lang="en-IN" dirty="0" smtClean="0"/>
          </a:p>
          <a:p>
            <a:pPr lvl="0"/>
            <a:r>
              <a:rPr lang="en-US" dirty="0" smtClean="0"/>
              <a:t>It forms chain by C1 – C4glycosidic linkage whereas branching occurs by C1 – C6glycosidic linkage</a:t>
            </a:r>
            <a:endParaRPr lang="en-IN" dirty="0" smtClean="0"/>
          </a:p>
          <a:p>
            <a:pPr lvl="0"/>
            <a:r>
              <a:rPr lang="en-US" dirty="0" smtClean="0"/>
              <a:t>It constitutes about 80-85% of starch</a:t>
            </a:r>
            <a:endParaRPr lang="en-IN" dirty="0" smtClean="0"/>
          </a:p>
          <a:p>
            <a:endParaRPr lang="en-IN"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C:\Users\Aich\Desktop\biomolecules\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C:\Users\Aich\Desktop\biomolecules\3.jpg"/>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4000" b="1" u="sng" dirty="0" smtClean="0">
                <a:solidFill>
                  <a:srgbClr val="FF0000"/>
                </a:solidFill>
                <a:latin typeface="Andalus" pitchFamily="18" charset="-78"/>
                <a:cs typeface="Andalus" pitchFamily="18" charset="-78"/>
              </a:rPr>
              <a:t>Cellulose</a:t>
            </a:r>
            <a:r>
              <a:rPr lang="en-IN" dirty="0" smtClean="0"/>
              <a:t/>
            </a:r>
            <a:br>
              <a:rPr lang="en-IN" dirty="0" smtClean="0"/>
            </a:br>
            <a:endParaRPr lang="en-IN" dirty="0"/>
          </a:p>
        </p:txBody>
      </p:sp>
      <p:sp>
        <p:nvSpPr>
          <p:cNvPr id="3" name="Content Placeholder 2"/>
          <p:cNvSpPr>
            <a:spLocks noGrp="1"/>
          </p:cNvSpPr>
          <p:nvPr>
            <p:ph idx="1"/>
          </p:nvPr>
        </p:nvSpPr>
        <p:spPr/>
        <p:txBody>
          <a:bodyPr/>
          <a:lstStyle/>
          <a:p>
            <a:pPr lvl="0"/>
            <a:r>
              <a:rPr lang="en-US" dirty="0" smtClean="0"/>
              <a:t>It occurs exclusively in plants.</a:t>
            </a:r>
            <a:endParaRPr lang="en-IN" dirty="0" smtClean="0"/>
          </a:p>
          <a:p>
            <a:pPr lvl="0"/>
            <a:r>
              <a:rPr lang="en-US" dirty="0" smtClean="0"/>
              <a:t>It is a straight chain polysaccharide composed only of -D-glucose units which are joined by </a:t>
            </a:r>
            <a:r>
              <a:rPr lang="en-US" dirty="0" err="1" smtClean="0"/>
              <a:t>glycosidic</a:t>
            </a:r>
            <a:r>
              <a:rPr lang="en-US" dirty="0" smtClean="0"/>
              <a:t> linkage between C1 of one glucose unit and C4 of the next glucose unit.</a:t>
            </a:r>
            <a:endParaRPr lang="en-IN" dirty="0" smtClean="0"/>
          </a:p>
          <a:p>
            <a:endParaRPr lang="en-IN"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4514" name="Picture 2" descr="C:\Users\Aich\Desktop\9.png"/>
          <p:cNvPicPr>
            <a:picLocks noGrp="1" noChangeAspect="1" noChangeArrowheads="1"/>
          </p:cNvPicPr>
          <p:nvPr>
            <p:ph idx="1"/>
          </p:nvPr>
        </p:nvPicPr>
        <p:blipFill>
          <a:blip r:embed="rId2" cstate="print"/>
          <a:srcRect/>
          <a:stretch>
            <a:fillRect/>
          </a:stretch>
        </p:blipFill>
        <p:spPr bwMode="auto">
          <a:xfrm>
            <a:off x="-31031" y="0"/>
            <a:ext cx="9175031" cy="6858000"/>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4000" b="1" u="sng" dirty="0" smtClean="0">
                <a:solidFill>
                  <a:srgbClr val="FF0000"/>
                </a:solidFill>
                <a:latin typeface="Andalus" pitchFamily="18" charset="-78"/>
                <a:cs typeface="Andalus" pitchFamily="18" charset="-78"/>
              </a:rPr>
              <a:t>Glycogen</a:t>
            </a:r>
            <a:r>
              <a:rPr lang="en-IN" dirty="0" smtClean="0"/>
              <a:t/>
            </a:r>
            <a:br>
              <a:rPr lang="en-IN" dirty="0" smtClean="0"/>
            </a:br>
            <a:endParaRPr lang="en-IN" dirty="0"/>
          </a:p>
        </p:txBody>
      </p:sp>
      <p:sp>
        <p:nvSpPr>
          <p:cNvPr id="3" name="Content Placeholder 2"/>
          <p:cNvSpPr>
            <a:spLocks noGrp="1"/>
          </p:cNvSpPr>
          <p:nvPr>
            <p:ph idx="1"/>
          </p:nvPr>
        </p:nvSpPr>
        <p:spPr/>
        <p:txBody>
          <a:bodyPr/>
          <a:lstStyle/>
          <a:p>
            <a:pPr lvl="0"/>
            <a:r>
              <a:rPr lang="en-US" dirty="0" smtClean="0"/>
              <a:t>The carbohydrates are stored in animal body as glycogen.</a:t>
            </a:r>
            <a:endParaRPr lang="en-IN" dirty="0" smtClean="0"/>
          </a:p>
          <a:p>
            <a:pPr lvl="0"/>
            <a:r>
              <a:rPr lang="en-US" dirty="0" smtClean="0"/>
              <a:t>It is also known as animal starch because its structure is similar to </a:t>
            </a:r>
            <a:r>
              <a:rPr lang="en-US" dirty="0" err="1" smtClean="0"/>
              <a:t>Amylopectin</a:t>
            </a:r>
            <a:r>
              <a:rPr lang="en-US" dirty="0" smtClean="0"/>
              <a:t>.</a:t>
            </a:r>
            <a:endParaRPr lang="en-IN" dirty="0" smtClean="0"/>
          </a:p>
          <a:p>
            <a:pPr lvl="0"/>
            <a:r>
              <a:rPr lang="en-US" dirty="0" smtClean="0"/>
              <a:t>It is present in liver, muscles and brain.</a:t>
            </a:r>
            <a:endParaRPr lang="en-IN" dirty="0" smtClean="0"/>
          </a:p>
          <a:p>
            <a:r>
              <a:rPr lang="en-US" dirty="0" smtClean="0"/>
              <a:t>When the body needs glucose, enzymes break the glycogen down to glucose</a:t>
            </a:r>
            <a:endParaRPr lang="en-IN"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5539" name="Picture 3" descr="C:\Users\Aich\Desktop\11.pn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6562" name="Picture 2" descr="C:\Users\Aich\Desktop\12png.pn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 name="Picture 2" descr="Carbohydrates: What They Are, Where They're Found, How They're ...">
            <a:hlinkClick r:id="rId2" tgtFrame="&quot;_blank&quot;"/>
          </p:cNvPr>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 name="Rectangle 3"/>
          <p:cNvSpPr/>
          <p:nvPr/>
        </p:nvSpPr>
        <p:spPr>
          <a:xfrm>
            <a:off x="0" y="0"/>
            <a:ext cx="9144000" cy="6863417"/>
          </a:xfrm>
          <a:prstGeom prst="rect">
            <a:avLst/>
          </a:prstGeom>
        </p:spPr>
        <p:txBody>
          <a:bodyPr wrap="square">
            <a:spAutoFit/>
          </a:bodyPr>
          <a:lstStyle/>
          <a:p>
            <a:pPr lvl="0" fontAlgn="base">
              <a:spcBef>
                <a:spcPct val="0"/>
              </a:spcBef>
              <a:spcAft>
                <a:spcPct val="0"/>
              </a:spcAft>
            </a:pPr>
            <a:r>
              <a:rPr lang="en-US" sz="4000" dirty="0" smtClean="0">
                <a:solidFill>
                  <a:schemeClr val="bg1"/>
                </a:solidFill>
                <a:latin typeface="Andalus" pitchFamily="18" charset="-78"/>
                <a:ea typeface="Times New Roman" pitchFamily="18" charset="0"/>
                <a:cs typeface="Andalus" pitchFamily="18" charset="-78"/>
              </a:rPr>
              <a:t>Carbohydrates are essential nutrients which include sugars, fibers, and starches. </a:t>
            </a:r>
          </a:p>
          <a:p>
            <a:pPr lvl="0" fontAlgn="base">
              <a:spcBef>
                <a:spcPct val="0"/>
              </a:spcBef>
              <a:spcAft>
                <a:spcPct val="0"/>
              </a:spcAft>
            </a:pPr>
            <a:endParaRPr lang="en-US" sz="4000" dirty="0" smtClean="0">
              <a:solidFill>
                <a:schemeClr val="bg1"/>
              </a:solidFill>
              <a:latin typeface="Andalus" pitchFamily="18" charset="-78"/>
              <a:ea typeface="Times New Roman" pitchFamily="18" charset="0"/>
              <a:cs typeface="Andalus" pitchFamily="18" charset="-78"/>
            </a:endParaRPr>
          </a:p>
          <a:p>
            <a:pPr lvl="0" fontAlgn="base">
              <a:spcBef>
                <a:spcPct val="0"/>
              </a:spcBef>
              <a:spcAft>
                <a:spcPct val="0"/>
              </a:spcAft>
            </a:pPr>
            <a:r>
              <a:rPr lang="en-US" sz="4000" dirty="0" smtClean="0">
                <a:solidFill>
                  <a:schemeClr val="bg1"/>
                </a:solidFill>
                <a:latin typeface="Andalus" pitchFamily="18" charset="-78"/>
                <a:ea typeface="Times New Roman" pitchFamily="18" charset="0"/>
                <a:cs typeface="Andalus" pitchFamily="18" charset="-78"/>
              </a:rPr>
              <a:t>They are found in grains, vegetables, fruits, and in milk and other dairy products.</a:t>
            </a:r>
          </a:p>
          <a:p>
            <a:pPr lvl="0" fontAlgn="base">
              <a:spcBef>
                <a:spcPct val="0"/>
              </a:spcBef>
              <a:spcAft>
                <a:spcPct val="0"/>
              </a:spcAft>
            </a:pPr>
            <a:r>
              <a:rPr lang="en-US" sz="4000" dirty="0" smtClean="0">
                <a:solidFill>
                  <a:schemeClr val="bg1"/>
                </a:solidFill>
                <a:latin typeface="Andalus" pitchFamily="18" charset="-78"/>
                <a:ea typeface="Times New Roman" pitchFamily="18" charset="0"/>
                <a:cs typeface="Andalus" pitchFamily="18" charset="-78"/>
              </a:rPr>
              <a:t> They are the basic food groups which play an important role in a healthy life.</a:t>
            </a:r>
          </a:p>
          <a:p>
            <a:pPr lvl="0" eaLnBrk="0" fontAlgn="base" hangingPunct="0">
              <a:spcBef>
                <a:spcPct val="0"/>
              </a:spcBef>
              <a:spcAft>
                <a:spcPct val="0"/>
              </a:spcAft>
            </a:pPr>
            <a:r>
              <a:rPr lang="en-US" sz="4000" dirty="0" smtClean="0">
                <a:solidFill>
                  <a:schemeClr val="bg1"/>
                </a:solidFill>
                <a:latin typeface="Andalus" pitchFamily="18" charset="-78"/>
                <a:ea typeface="Times New Roman" pitchFamily="18" charset="0"/>
                <a:cs typeface="Andalus" pitchFamily="18" charset="-78"/>
              </a:rPr>
              <a:t>The food containing carbohydrates are converted into glucose or blood sugar during the process of digestion by the </a:t>
            </a:r>
            <a:r>
              <a:rPr lang="en-US" sz="4000" dirty="0" smtClean="0">
                <a:solidFill>
                  <a:schemeClr val="bg1"/>
                </a:solidFill>
                <a:latin typeface="Andalus" pitchFamily="18" charset="-78"/>
                <a:ea typeface="Times New Roman" pitchFamily="18" charset="0"/>
                <a:cs typeface="Andalus" pitchFamily="18" charset="-78"/>
                <a:hlinkClick r:id="rId4"/>
              </a:rPr>
              <a:t>digestive system.</a:t>
            </a:r>
            <a:endParaRPr lang="en-US" sz="4000" dirty="0" smtClean="0">
              <a:solidFill>
                <a:schemeClr val="bg1"/>
              </a:solidFill>
              <a:latin typeface="Andalus" pitchFamily="18" charset="-78"/>
              <a:cs typeface="Andalus" pitchFamily="18" charset="-78"/>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3600" b="1" dirty="0" smtClean="0">
                <a:solidFill>
                  <a:srgbClr val="FF0000"/>
                </a:solidFill>
                <a:latin typeface="Andalus" pitchFamily="18" charset="-78"/>
                <a:cs typeface="Andalus" pitchFamily="18" charset="-78"/>
              </a:rPr>
              <a:t>Amino acids</a:t>
            </a:r>
            <a:r>
              <a:rPr lang="en-IN" dirty="0" smtClean="0"/>
              <a:t/>
            </a:r>
            <a:br>
              <a:rPr lang="en-IN" dirty="0" smtClean="0"/>
            </a:br>
            <a:endParaRPr lang="en-IN" dirty="0"/>
          </a:p>
        </p:txBody>
      </p:sp>
      <p:sp>
        <p:nvSpPr>
          <p:cNvPr id="3" name="Content Placeholder 2"/>
          <p:cNvSpPr>
            <a:spLocks noGrp="1"/>
          </p:cNvSpPr>
          <p:nvPr>
            <p:ph idx="1"/>
          </p:nvPr>
        </p:nvSpPr>
        <p:spPr>
          <a:xfrm>
            <a:off x="0" y="990600"/>
            <a:ext cx="8915400" cy="1981201"/>
          </a:xfrm>
        </p:spPr>
        <p:txBody>
          <a:bodyPr/>
          <a:lstStyle/>
          <a:p>
            <a:r>
              <a:rPr lang="en-US" dirty="0" smtClean="0"/>
              <a:t>Amino acids contain amino (–NH2) and carboxyl</a:t>
            </a:r>
          </a:p>
          <a:p>
            <a:pPr>
              <a:buNone/>
            </a:pPr>
            <a:r>
              <a:rPr lang="en-US" dirty="0" smtClean="0"/>
              <a:t> (–COOH) functional groups.</a:t>
            </a:r>
            <a:endParaRPr lang="en-IN" dirty="0" smtClean="0"/>
          </a:p>
          <a:p>
            <a:endParaRPr lang="en-IN" dirty="0"/>
          </a:p>
        </p:txBody>
      </p:sp>
      <p:pic>
        <p:nvPicPr>
          <p:cNvPr id="4" name="Picture 3" descr="http://media.mycbseguide.com/images/static/revise/12/chemistry/12_chemistry_ch14_27.png"/>
          <p:cNvPicPr/>
          <p:nvPr/>
        </p:nvPicPr>
        <p:blipFill>
          <a:blip r:embed="rId2" cstate="print"/>
          <a:srcRect/>
          <a:stretch>
            <a:fillRect/>
          </a:stretch>
        </p:blipFill>
        <p:spPr bwMode="auto">
          <a:xfrm>
            <a:off x="1295400" y="2209800"/>
            <a:ext cx="5562600" cy="2509837"/>
          </a:xfrm>
          <a:prstGeom prst="rect">
            <a:avLst/>
          </a:prstGeom>
          <a:noFill/>
          <a:ln w="9525">
            <a:noFill/>
            <a:miter lim="800000"/>
            <a:headEnd/>
            <a:tailEnd/>
          </a:ln>
        </p:spPr>
      </p:pic>
      <p:sp>
        <p:nvSpPr>
          <p:cNvPr id="5" name="Rectangle 4"/>
          <p:cNvSpPr/>
          <p:nvPr/>
        </p:nvSpPr>
        <p:spPr>
          <a:xfrm>
            <a:off x="1371600" y="5691157"/>
            <a:ext cx="6934200" cy="954107"/>
          </a:xfrm>
          <a:prstGeom prst="rect">
            <a:avLst/>
          </a:prstGeom>
        </p:spPr>
        <p:txBody>
          <a:bodyPr wrap="square">
            <a:spAutoFit/>
          </a:bodyPr>
          <a:lstStyle/>
          <a:p>
            <a:r>
              <a:rPr lang="en-US" sz="2800" dirty="0" smtClean="0">
                <a:latin typeface="Andalus" pitchFamily="18" charset="-78"/>
                <a:cs typeface="Andalus" pitchFamily="18" charset="-78"/>
              </a:rPr>
              <a:t>Where R – Any side chain</a:t>
            </a:r>
            <a:br>
              <a:rPr lang="en-US" sz="2800" dirty="0" smtClean="0">
                <a:latin typeface="Andalus" pitchFamily="18" charset="-78"/>
                <a:cs typeface="Andalus" pitchFamily="18" charset="-78"/>
              </a:rPr>
            </a:br>
            <a:endParaRPr lang="en-IN" sz="2800" dirty="0">
              <a:latin typeface="Andalus" pitchFamily="18" charset="-78"/>
              <a:cs typeface="Andalus" pitchFamily="18" charset="-78"/>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7586" name="Picture 2" descr="C:\Users\Aich\Desktop\14png.pn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solidFill>
                  <a:srgbClr val="FF0000"/>
                </a:solidFill>
                <a:latin typeface="Andalus" pitchFamily="18" charset="-78"/>
                <a:cs typeface="Andalus" pitchFamily="18" charset="-78"/>
              </a:rPr>
              <a:t>Most naturally occurring amino acids have L – </a:t>
            </a:r>
            <a:r>
              <a:rPr lang="en-US" sz="3100" dirty="0" err="1" smtClean="0">
                <a:solidFill>
                  <a:srgbClr val="FF0000"/>
                </a:solidFill>
                <a:latin typeface="Andalus" pitchFamily="18" charset="-78"/>
                <a:cs typeface="Andalus" pitchFamily="18" charset="-78"/>
              </a:rPr>
              <a:t>Config</a:t>
            </a:r>
            <a:r>
              <a:rPr lang="en-US" sz="3100" dirty="0" smtClean="0">
                <a:solidFill>
                  <a:srgbClr val="FF0000"/>
                </a:solidFill>
                <a:latin typeface="Andalus" pitchFamily="18" charset="-78"/>
                <a:cs typeface="Andalus" pitchFamily="18" charset="-78"/>
              </a:rPr>
              <a:t>.</a:t>
            </a:r>
            <a:r>
              <a:rPr lang="en-IN" dirty="0" smtClean="0"/>
              <a:t/>
            </a:r>
            <a:br>
              <a:rPr lang="en-IN" dirty="0" smtClean="0"/>
            </a:br>
            <a:endParaRPr lang="en-IN" dirty="0"/>
          </a:p>
        </p:txBody>
      </p:sp>
      <p:pic>
        <p:nvPicPr>
          <p:cNvPr id="4" name="Content Placeholder 3" descr="Biomolecules Class 12 Notes Chemistry"/>
          <p:cNvPicPr>
            <a:picLocks noGrp="1"/>
          </p:cNvPicPr>
          <p:nvPr>
            <p:ph idx="1"/>
          </p:nvPr>
        </p:nvPicPr>
        <p:blipFill>
          <a:blip r:embed="rId2" cstate="print"/>
          <a:srcRect/>
          <a:stretch>
            <a:fillRect/>
          </a:stretch>
        </p:blipFill>
        <p:spPr bwMode="auto">
          <a:xfrm>
            <a:off x="228600" y="1676400"/>
            <a:ext cx="8915400" cy="4038600"/>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Andalus" pitchFamily="18" charset="-78"/>
                <a:cs typeface="Andalus" pitchFamily="18" charset="-78"/>
              </a:rPr>
              <a:t>Types of amino acids</a:t>
            </a:r>
            <a:endParaRPr lang="en-IN" dirty="0">
              <a:solidFill>
                <a:srgbClr val="FF0000"/>
              </a:solidFill>
              <a:latin typeface="Andalus" pitchFamily="18" charset="-78"/>
              <a:cs typeface="Andalus" pitchFamily="18" charset="-78"/>
            </a:endParaRPr>
          </a:p>
        </p:txBody>
      </p:sp>
      <p:sp>
        <p:nvSpPr>
          <p:cNvPr id="3" name="Content Placeholder 2"/>
          <p:cNvSpPr>
            <a:spLocks noGrp="1"/>
          </p:cNvSpPr>
          <p:nvPr>
            <p:ph idx="1"/>
          </p:nvPr>
        </p:nvSpPr>
        <p:spPr>
          <a:xfrm>
            <a:off x="0" y="1600200"/>
            <a:ext cx="9144000" cy="4525963"/>
          </a:xfrm>
        </p:spPr>
        <p:txBody>
          <a:bodyPr>
            <a:normAutofit fontScale="92500" lnSpcReduction="20000"/>
          </a:bodyPr>
          <a:lstStyle/>
          <a:p>
            <a:pPr lvl="0">
              <a:buNone/>
            </a:pPr>
            <a:endParaRPr lang="en-IN" dirty="0" smtClean="0"/>
          </a:p>
          <a:p>
            <a:r>
              <a:rPr lang="en-US" dirty="0" smtClean="0"/>
              <a:t>a</a:t>
            </a:r>
            <a:r>
              <a:rPr lang="en-US" sz="3500" dirty="0" smtClean="0">
                <a:latin typeface="Andalus" pitchFamily="18" charset="-78"/>
                <a:cs typeface="Andalus" pitchFamily="18" charset="-78"/>
              </a:rPr>
              <a:t>). </a:t>
            </a:r>
            <a:r>
              <a:rPr lang="en-US" sz="3500" b="1" dirty="0" smtClean="0">
                <a:latin typeface="Andalus" pitchFamily="18" charset="-78"/>
                <a:cs typeface="Andalus" pitchFamily="18" charset="-78"/>
              </a:rPr>
              <a:t>Essential amino acids: </a:t>
            </a:r>
          </a:p>
          <a:p>
            <a:pPr>
              <a:buNone/>
            </a:pPr>
            <a:r>
              <a:rPr lang="en-US" sz="3500" b="1" dirty="0" smtClean="0">
                <a:latin typeface="Andalus" pitchFamily="18" charset="-78"/>
                <a:cs typeface="Andalus" pitchFamily="18" charset="-78"/>
              </a:rPr>
              <a:t>    </a:t>
            </a:r>
            <a:r>
              <a:rPr lang="en-US" sz="3500" dirty="0" smtClean="0">
                <a:latin typeface="Andalus" pitchFamily="18" charset="-78"/>
                <a:cs typeface="Andalus" pitchFamily="18" charset="-78"/>
              </a:rPr>
              <a:t>The amino acids which cannot be </a:t>
            </a:r>
            <a:r>
              <a:rPr lang="en-US" sz="3500" dirty="0" err="1" smtClean="0">
                <a:latin typeface="Andalus" pitchFamily="18" charset="-78"/>
                <a:cs typeface="Andalus" pitchFamily="18" charset="-78"/>
              </a:rPr>
              <a:t>synthesised</a:t>
            </a:r>
            <a:r>
              <a:rPr lang="en-US" sz="3500" dirty="0" smtClean="0">
                <a:latin typeface="Andalus" pitchFamily="18" charset="-78"/>
                <a:cs typeface="Andalus" pitchFamily="18" charset="-78"/>
              </a:rPr>
              <a:t> in the body and must be obtained through diet, are known as essential amino acids. Examples: </a:t>
            </a:r>
            <a:r>
              <a:rPr lang="en-US" sz="3500" dirty="0" err="1" smtClean="0">
                <a:latin typeface="Andalus" pitchFamily="18" charset="-78"/>
                <a:cs typeface="Andalus" pitchFamily="18" charset="-78"/>
              </a:rPr>
              <a:t>Valine</a:t>
            </a:r>
            <a:r>
              <a:rPr lang="en-US" sz="3500" dirty="0" smtClean="0">
                <a:latin typeface="Andalus" pitchFamily="18" charset="-78"/>
                <a:cs typeface="Andalus" pitchFamily="18" charset="-78"/>
              </a:rPr>
              <a:t>, </a:t>
            </a:r>
            <a:r>
              <a:rPr lang="en-US" sz="3500" dirty="0" err="1" smtClean="0">
                <a:latin typeface="Andalus" pitchFamily="18" charset="-78"/>
                <a:cs typeface="Andalus" pitchFamily="18" charset="-78"/>
              </a:rPr>
              <a:t>Leucine</a:t>
            </a:r>
            <a:endParaRPr lang="en-IN" sz="3500" dirty="0" smtClean="0">
              <a:latin typeface="Andalus" pitchFamily="18" charset="-78"/>
              <a:cs typeface="Andalus" pitchFamily="18" charset="-78"/>
            </a:endParaRPr>
          </a:p>
          <a:p>
            <a:r>
              <a:rPr lang="en-US" sz="3500" dirty="0" smtClean="0">
                <a:latin typeface="Andalus" pitchFamily="18" charset="-78"/>
                <a:cs typeface="Andalus" pitchFamily="18" charset="-78"/>
              </a:rPr>
              <a:t>b). </a:t>
            </a:r>
            <a:r>
              <a:rPr lang="en-US" sz="3500" b="1" dirty="0" smtClean="0">
                <a:latin typeface="Andalus" pitchFamily="18" charset="-78"/>
                <a:cs typeface="Andalus" pitchFamily="18" charset="-78"/>
              </a:rPr>
              <a:t>Non-essential amino acids:</a:t>
            </a:r>
          </a:p>
          <a:p>
            <a:pPr>
              <a:buNone/>
            </a:pPr>
            <a:r>
              <a:rPr lang="en-US" sz="3500" b="1" dirty="0" smtClean="0">
                <a:latin typeface="Andalus" pitchFamily="18" charset="-78"/>
                <a:cs typeface="Andalus" pitchFamily="18" charset="-78"/>
              </a:rPr>
              <a:t>	 </a:t>
            </a:r>
            <a:r>
              <a:rPr lang="en-US" sz="3500" dirty="0" smtClean="0">
                <a:latin typeface="Andalus" pitchFamily="18" charset="-78"/>
                <a:cs typeface="Andalus" pitchFamily="18" charset="-78"/>
              </a:rPr>
              <a:t>The amino acids, which can be </a:t>
            </a:r>
            <a:r>
              <a:rPr lang="en-US" sz="3500" dirty="0" err="1" smtClean="0">
                <a:latin typeface="Andalus" pitchFamily="18" charset="-78"/>
                <a:cs typeface="Andalus" pitchFamily="18" charset="-78"/>
              </a:rPr>
              <a:t>synthesised</a:t>
            </a:r>
            <a:r>
              <a:rPr lang="en-US" sz="3500" dirty="0" smtClean="0">
                <a:latin typeface="Andalus" pitchFamily="18" charset="-78"/>
                <a:cs typeface="Andalus" pitchFamily="18" charset="-78"/>
              </a:rPr>
              <a:t> in the body, are known as non-essential amino acids. Examples: </a:t>
            </a:r>
            <a:r>
              <a:rPr lang="en-US" sz="3500" dirty="0" err="1" smtClean="0">
                <a:latin typeface="Andalus" pitchFamily="18" charset="-78"/>
                <a:cs typeface="Andalus" pitchFamily="18" charset="-78"/>
              </a:rPr>
              <a:t>Glycine</a:t>
            </a:r>
            <a:r>
              <a:rPr lang="en-US" sz="3500" dirty="0" smtClean="0">
                <a:latin typeface="Andalus" pitchFamily="18" charset="-78"/>
                <a:cs typeface="Andalus" pitchFamily="18" charset="-78"/>
              </a:rPr>
              <a:t>, </a:t>
            </a:r>
            <a:r>
              <a:rPr lang="en-US" sz="3500" dirty="0" err="1" smtClean="0">
                <a:latin typeface="Andalus" pitchFamily="18" charset="-78"/>
                <a:cs typeface="Andalus" pitchFamily="18" charset="-78"/>
              </a:rPr>
              <a:t>Alanine</a:t>
            </a:r>
            <a:endParaRPr lang="en-IN" sz="3500" dirty="0" smtClean="0">
              <a:latin typeface="Andalus" pitchFamily="18" charset="-78"/>
              <a:cs typeface="Andalus" pitchFamily="18" charset="-78"/>
            </a:endParaRPr>
          </a:p>
          <a:p>
            <a:endParaRPr lang="en-IN"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Zwitterion</a:t>
            </a:r>
            <a:r>
              <a:rPr lang="en-US" b="1" dirty="0" smtClean="0"/>
              <a:t> form of amino acids</a:t>
            </a:r>
            <a:endParaRPr lang="en-IN" dirty="0"/>
          </a:p>
        </p:txBody>
      </p:sp>
      <p:sp>
        <p:nvSpPr>
          <p:cNvPr id="3" name="Content Placeholder 2"/>
          <p:cNvSpPr>
            <a:spLocks noGrp="1"/>
          </p:cNvSpPr>
          <p:nvPr>
            <p:ph idx="1"/>
          </p:nvPr>
        </p:nvSpPr>
        <p:spPr/>
        <p:txBody>
          <a:bodyPr>
            <a:normAutofit lnSpcReduction="10000"/>
          </a:bodyPr>
          <a:lstStyle/>
          <a:p>
            <a:pPr lvl="0"/>
            <a:r>
              <a:rPr lang="en-US" dirty="0" smtClean="0"/>
              <a:t>Amino acids behave like salts rather than simple amines or carboxylic acids. This </a:t>
            </a:r>
            <a:r>
              <a:rPr lang="en-US" dirty="0" err="1" smtClean="0"/>
              <a:t>behaviour</a:t>
            </a:r>
            <a:r>
              <a:rPr lang="en-US" dirty="0" smtClean="0"/>
              <a:t> is due to the presence of both acidic (carboxyl group) and basic (amino group) groups in the same molecule. In aqueous solution, the carboxyl group can lose a proton and amino group can accept a proton, giving rise to a dipolar ion known as </a:t>
            </a:r>
            <a:r>
              <a:rPr lang="en-US" dirty="0" err="1" smtClean="0"/>
              <a:t>zwitter</a:t>
            </a:r>
            <a:r>
              <a:rPr lang="en-US" dirty="0" smtClean="0"/>
              <a:t> ion. This is neutral but contains both positive and negative charges.</a:t>
            </a:r>
            <a:endParaRPr lang="en-IN" dirty="0" smtClean="0"/>
          </a:p>
          <a:p>
            <a:endParaRPr lang="en-IN"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omolecules Class 12 Notes Chemistry"/>
          <p:cNvPicPr/>
          <p:nvPr/>
        </p:nvPicPr>
        <p:blipFill>
          <a:blip r:embed="rId2" cstate="print"/>
          <a:srcRect/>
          <a:stretch>
            <a:fillRect/>
          </a:stretch>
        </p:blipFill>
        <p:spPr bwMode="auto">
          <a:xfrm>
            <a:off x="1066800" y="1524000"/>
            <a:ext cx="6934199" cy="2276475"/>
          </a:xfrm>
          <a:prstGeom prst="rect">
            <a:avLst/>
          </a:prstGeom>
          <a:noFill/>
          <a:ln w="9525">
            <a:noFill/>
            <a:miter lim="800000"/>
            <a:headEnd/>
            <a:tailEnd/>
          </a:ln>
        </p:spPr>
      </p:pic>
      <p:sp>
        <p:nvSpPr>
          <p:cNvPr id="5" name="Rectangle 4"/>
          <p:cNvSpPr/>
          <p:nvPr/>
        </p:nvSpPr>
        <p:spPr>
          <a:xfrm>
            <a:off x="304800" y="4813994"/>
            <a:ext cx="8839200" cy="954107"/>
          </a:xfrm>
          <a:prstGeom prst="rect">
            <a:avLst/>
          </a:prstGeom>
        </p:spPr>
        <p:txBody>
          <a:bodyPr wrap="square">
            <a:spAutoFit/>
          </a:bodyPr>
          <a:lstStyle/>
          <a:p>
            <a:pPr lvl="0"/>
            <a:r>
              <a:rPr lang="en-US" sz="2800" dirty="0" smtClean="0"/>
              <a:t>In </a:t>
            </a:r>
            <a:r>
              <a:rPr lang="en-US" sz="2800" dirty="0" err="1" smtClean="0"/>
              <a:t>zwitter</a:t>
            </a:r>
            <a:r>
              <a:rPr lang="en-US" sz="2800" dirty="0" smtClean="0"/>
              <a:t> ionic form, amino acids show </a:t>
            </a:r>
            <a:r>
              <a:rPr lang="en-US" sz="2800" dirty="0" err="1" smtClean="0"/>
              <a:t>amphoteric</a:t>
            </a:r>
            <a:r>
              <a:rPr lang="en-US" sz="2800" dirty="0" smtClean="0"/>
              <a:t> </a:t>
            </a:r>
            <a:r>
              <a:rPr lang="en-US" sz="2800" dirty="0" err="1" smtClean="0"/>
              <a:t>behaviour</a:t>
            </a:r>
            <a:r>
              <a:rPr lang="en-US" sz="2800" dirty="0" smtClean="0"/>
              <a:t> as they react both with acids and bases.</a:t>
            </a:r>
            <a:endParaRPr lang="en-IN" sz="2800" dirty="0" smtClean="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81000" y="1514208"/>
            <a:ext cx="8458200" cy="36009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2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Isoelectronic</a:t>
            </a:r>
            <a:r>
              <a:rPr kumimoji="0" lang="en-US" sz="32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point:</a:t>
            </a:r>
          </a:p>
          <a:p>
            <a:pPr marL="0" marR="0" lvl="0" indent="0" algn="l" defTabSz="914400" rtl="0" eaLnBrk="0" fontAlgn="base" latinLnBrk="0" hangingPunct="0">
              <a:lnSpc>
                <a:spcPct val="100000"/>
              </a:lnSpc>
              <a:spcBef>
                <a:spcPct val="0"/>
              </a:spcBef>
              <a:spcAft>
                <a:spcPct val="0"/>
              </a:spcAft>
              <a:buClrTx/>
              <a:buSzTx/>
              <a:tabLst/>
            </a:pPr>
            <a:r>
              <a:rPr kumimoji="0" lang="en-US" sz="3200" b="1" i="0" u="none" strike="noStrike" cap="none" normalizeH="0" baseline="0" dirty="0" smtClean="0">
                <a:ln>
                  <a:noFill/>
                </a:ln>
                <a:solidFill>
                  <a:srgbClr val="545454"/>
                </a:solidFill>
                <a:effectLst/>
                <a:latin typeface="Arial" pitchFamily="34"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tabLst/>
            </a:pPr>
            <a:r>
              <a:rPr kumimoji="0" lang="en-US" sz="3200" b="0" i="0" u="none" strike="noStrike" cap="none" normalizeH="0" baseline="0" dirty="0" smtClean="0">
                <a:ln>
                  <a:noFill/>
                </a:ln>
                <a:solidFill>
                  <a:srgbClr val="545454"/>
                </a:solidFill>
                <a:effectLst/>
                <a:latin typeface="Arial" pitchFamily="34" charset="0"/>
                <a:ea typeface="Times New Roman" pitchFamily="18" charset="0"/>
                <a:cs typeface="Arial" pitchFamily="34" charset="0"/>
              </a:rPr>
              <a:t>The pH at which the dipolar ion exists as neutral ion and does not migrate to either electrode cathode or anode is called </a:t>
            </a:r>
            <a:r>
              <a:rPr kumimoji="0" lang="en-US" sz="3200" b="0" i="0" u="none" strike="noStrike" cap="none" normalizeH="0" baseline="0" dirty="0" err="1" smtClean="0">
                <a:ln>
                  <a:noFill/>
                </a:ln>
                <a:solidFill>
                  <a:srgbClr val="545454"/>
                </a:solidFill>
                <a:effectLst/>
                <a:latin typeface="Arial" pitchFamily="34" charset="0"/>
                <a:ea typeface="Times New Roman" pitchFamily="18" charset="0"/>
                <a:cs typeface="Arial" pitchFamily="34" charset="0"/>
              </a:rPr>
              <a:t>isoelectronic</a:t>
            </a:r>
            <a:r>
              <a:rPr kumimoji="0" lang="en-US" sz="3200" b="0" i="0" u="none" strike="noStrike" cap="none" normalizeH="0" baseline="0" dirty="0" smtClean="0">
                <a:ln>
                  <a:noFill/>
                </a:ln>
                <a:solidFill>
                  <a:srgbClr val="545454"/>
                </a:solidFill>
                <a:effectLst/>
                <a:latin typeface="Arial" pitchFamily="34" charset="0"/>
                <a:ea typeface="Times New Roman" pitchFamily="18" charset="0"/>
                <a:cs typeface="Arial" pitchFamily="34" charset="0"/>
              </a:rPr>
              <a:t> point.</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rgbClr val="FF0000"/>
                </a:solidFill>
              </a:rPr>
              <a:t>Proteins</a:t>
            </a:r>
            <a:endParaRPr lang="en-IN"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IN" dirty="0" smtClean="0"/>
              <a:t>Proteins are polymers of α-amino acids. They are essential for growth and maintenance of a living being’s body. They occur naturally in milk, cheese, pulses, peanuts, fish, meat, etc.</a:t>
            </a:r>
          </a:p>
          <a:p>
            <a:r>
              <a:rPr lang="en-IN" dirty="0" smtClean="0"/>
              <a:t>Amino acids contain an amino (–NH2) and carboxyl (–COOH) functional groups.</a:t>
            </a:r>
          </a:p>
          <a:p>
            <a:r>
              <a:rPr lang="en-IN" dirty="0" smtClean="0"/>
              <a:t> The amino acids can be classified as α, β, γ, δ and so on, on the basis of the relative position of the amino group with respect to the carboxyl group. </a:t>
            </a:r>
            <a:r>
              <a:rPr lang="en-IN" dirty="0" err="1" smtClean="0"/>
              <a:t>Eg</a:t>
            </a:r>
            <a:r>
              <a:rPr lang="en-IN" dirty="0" smtClean="0"/>
              <a:t> </a:t>
            </a:r>
            <a:r>
              <a:rPr lang="en-IN" dirty="0" err="1" smtClean="0"/>
              <a:t>Glycine</a:t>
            </a:r>
            <a:r>
              <a:rPr lang="en-IN" dirty="0" smtClean="0"/>
              <a:t>, </a:t>
            </a:r>
            <a:r>
              <a:rPr lang="en-IN" dirty="0" err="1" smtClean="0"/>
              <a:t>Alanine</a:t>
            </a:r>
            <a:r>
              <a:rPr lang="en-IN" dirty="0" smtClean="0"/>
              <a:t>, etc. </a:t>
            </a:r>
          </a:p>
          <a:p>
            <a:endParaRPr lang="en-IN"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Peptide linkage</a:t>
            </a:r>
            <a:endParaRPr lang="en-IN" dirty="0">
              <a:solidFill>
                <a:srgbClr val="FF0000"/>
              </a:solidFill>
            </a:endParaRPr>
          </a:p>
        </p:txBody>
      </p:sp>
      <p:sp>
        <p:nvSpPr>
          <p:cNvPr id="3" name="Content Placeholder 2"/>
          <p:cNvSpPr>
            <a:spLocks noGrp="1"/>
          </p:cNvSpPr>
          <p:nvPr>
            <p:ph idx="1"/>
          </p:nvPr>
        </p:nvSpPr>
        <p:spPr>
          <a:xfrm>
            <a:off x="0" y="1600200"/>
            <a:ext cx="9144000" cy="4525963"/>
          </a:xfrm>
        </p:spPr>
        <p:txBody>
          <a:bodyPr/>
          <a:lstStyle/>
          <a:p>
            <a:pPr lvl="0">
              <a:buNone/>
            </a:pPr>
            <a:r>
              <a:rPr lang="en-US" b="1" dirty="0" smtClean="0"/>
              <a:t>     </a:t>
            </a:r>
            <a:r>
              <a:rPr lang="en-US" dirty="0" smtClean="0"/>
              <a:t>Peptide linkage is an amide linkage formed by condensation reaction between –COOH group of one amino acid and –NH2 group of another amino acid.</a:t>
            </a:r>
            <a:endParaRPr lang="en-IN" dirty="0" smtClean="0"/>
          </a:p>
          <a:p>
            <a:endParaRPr lang="en-IN" dirty="0"/>
          </a:p>
        </p:txBody>
      </p:sp>
      <p:pic>
        <p:nvPicPr>
          <p:cNvPr id="4" name="Picture 3" descr="Biomolecules Class 12 Notes Chemistry"/>
          <p:cNvPicPr/>
          <p:nvPr/>
        </p:nvPicPr>
        <p:blipFill>
          <a:blip r:embed="rId2" cstate="print"/>
          <a:srcRect/>
          <a:stretch>
            <a:fillRect/>
          </a:stretch>
        </p:blipFill>
        <p:spPr bwMode="auto">
          <a:xfrm>
            <a:off x="304800" y="3733800"/>
            <a:ext cx="8534400" cy="2590800"/>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Primary structure of proteins</a:t>
            </a:r>
            <a:endParaRPr lang="en-IN" dirty="0">
              <a:solidFill>
                <a:srgbClr val="FF0000"/>
              </a:solidFill>
            </a:endParaRPr>
          </a:p>
        </p:txBody>
      </p:sp>
      <p:sp>
        <p:nvSpPr>
          <p:cNvPr id="3" name="Content Placeholder 2"/>
          <p:cNvSpPr>
            <a:spLocks noGrp="1"/>
          </p:cNvSpPr>
          <p:nvPr>
            <p:ph idx="1"/>
          </p:nvPr>
        </p:nvSpPr>
        <p:spPr/>
        <p:txBody>
          <a:bodyPr/>
          <a:lstStyle/>
          <a:p>
            <a:pPr lvl="0"/>
            <a:r>
              <a:rPr lang="en-US" dirty="0" smtClean="0"/>
              <a:t>The sequence of amino acids is said to be the primary structure of a protein.</a:t>
            </a:r>
            <a:endParaRPr lang="en-IN" dirty="0" smtClean="0"/>
          </a:p>
          <a:p>
            <a:endParaRPr lang="en-IN"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solidFill>
                  <a:srgbClr val="FF0000"/>
                </a:solidFill>
                <a:latin typeface="Andalus" pitchFamily="18" charset="-78"/>
                <a:ea typeface="Times New Roman" pitchFamily="18" charset="0"/>
                <a:cs typeface="Andalus" pitchFamily="18" charset="-78"/>
              </a:rPr>
              <a:t>Sources of Carbohydrates</a:t>
            </a:r>
            <a:r>
              <a:rPr lang="en-US" dirty="0" smtClean="0">
                <a:solidFill>
                  <a:srgbClr val="FF0000"/>
                </a:solidFill>
                <a:latin typeface="Andalus" pitchFamily="18" charset="-78"/>
                <a:cs typeface="Andalus" pitchFamily="18" charset="-78"/>
              </a:rPr>
              <a:t/>
            </a:r>
            <a:br>
              <a:rPr lang="en-US" dirty="0" smtClean="0">
                <a:solidFill>
                  <a:srgbClr val="FF0000"/>
                </a:solidFill>
                <a:latin typeface="Andalus" pitchFamily="18" charset="-78"/>
                <a:cs typeface="Andalus" pitchFamily="18" charset="-78"/>
              </a:rPr>
            </a:br>
            <a:endParaRPr lang="en-IN" dirty="0">
              <a:solidFill>
                <a:srgbClr val="FF0000"/>
              </a:solidFill>
            </a:endParaRPr>
          </a:p>
        </p:txBody>
      </p:sp>
      <p:pic>
        <p:nvPicPr>
          <p:cNvPr id="4" name="Picture 3" descr="Carbohydrates in Your Fruit">
            <a:hlinkClick r:id="rId2" tgtFrame="&quot;_blank&quot;"/>
          </p:cNvPr>
          <p:cNvPicPr/>
          <p:nvPr/>
        </p:nvPicPr>
        <p:blipFill>
          <a:blip r:embed="rId3" cstate="print"/>
          <a:srcRect/>
          <a:stretch>
            <a:fillRect/>
          </a:stretch>
        </p:blipFill>
        <p:spPr bwMode="auto">
          <a:xfrm>
            <a:off x="0" y="1295400"/>
            <a:ext cx="9144000" cy="5562600"/>
          </a:xfrm>
          <a:prstGeom prst="rect">
            <a:avLst/>
          </a:prstGeom>
          <a:noFill/>
          <a:ln w="9525">
            <a:noFill/>
            <a:miter lim="800000"/>
            <a:headEnd/>
            <a:tailEnd/>
          </a:ln>
        </p:spPr>
      </p:pic>
      <p:sp>
        <p:nvSpPr>
          <p:cNvPr id="28673" name="Rectangle 1"/>
          <p:cNvSpPr>
            <a:spLocks noChangeArrowheads="1"/>
          </p:cNvSpPr>
          <p:nvPr/>
        </p:nvSpPr>
        <p:spPr bwMode="auto">
          <a:xfrm>
            <a:off x="228600" y="2079940"/>
            <a:ext cx="89154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800" b="0" i="0" u="none" strike="noStrike" cap="none" normalizeH="0" baseline="0" dirty="0" smtClean="0">
                <a:ln>
                  <a:noFill/>
                </a:ln>
                <a:solidFill>
                  <a:schemeClr val="bg1"/>
                </a:solidFill>
                <a:effectLst/>
                <a:latin typeface="Andalus" pitchFamily="18" charset="-78"/>
                <a:ea typeface="Times New Roman" pitchFamily="18" charset="0"/>
                <a:cs typeface="Andalus" pitchFamily="18" charset="-78"/>
              </a:rPr>
              <a:t>Simple sugars are found in the form of fructose in many fruits.</a:t>
            </a:r>
            <a:endParaRPr kumimoji="0" lang="en-US" sz="2800" b="0" i="0" u="none" strike="noStrike" cap="none" normalizeH="0" baseline="0" dirty="0" smtClean="0">
              <a:ln>
                <a:noFill/>
              </a:ln>
              <a:solidFill>
                <a:schemeClr val="bg1"/>
              </a:solidFill>
              <a:effectLst/>
              <a:latin typeface="Andalus" pitchFamily="18" charset="-78"/>
              <a:cs typeface="Andalus" pitchFamily="18" charset="-78"/>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800" b="0" i="0" u="none" strike="noStrike" cap="none" normalizeH="0" baseline="0" dirty="0" err="1" smtClean="0">
                <a:ln>
                  <a:noFill/>
                </a:ln>
                <a:solidFill>
                  <a:schemeClr val="bg1"/>
                </a:solidFill>
                <a:effectLst/>
                <a:latin typeface="Andalus" pitchFamily="18" charset="-78"/>
                <a:ea typeface="Times New Roman" pitchFamily="18" charset="0"/>
                <a:cs typeface="Andalus" pitchFamily="18" charset="-78"/>
              </a:rPr>
              <a:t>Galactose</a:t>
            </a:r>
            <a:r>
              <a:rPr kumimoji="0" lang="en-US" sz="2800" b="0" i="0" u="none" strike="noStrike" cap="none" normalizeH="0" baseline="0" dirty="0" smtClean="0">
                <a:ln>
                  <a:noFill/>
                </a:ln>
                <a:solidFill>
                  <a:schemeClr val="bg1"/>
                </a:solidFill>
                <a:effectLst/>
                <a:latin typeface="Andalus" pitchFamily="18" charset="-78"/>
                <a:ea typeface="Times New Roman" pitchFamily="18" charset="0"/>
                <a:cs typeface="Andalus" pitchFamily="18" charset="-78"/>
              </a:rPr>
              <a:t> is present in all dairy products.</a:t>
            </a:r>
            <a:endParaRPr kumimoji="0" lang="en-US" sz="2800" b="0" i="0" u="none" strike="noStrike" cap="none" normalizeH="0" baseline="0" dirty="0" smtClean="0">
              <a:ln>
                <a:noFill/>
              </a:ln>
              <a:solidFill>
                <a:schemeClr val="bg1"/>
              </a:solidFill>
              <a:effectLst/>
              <a:latin typeface="Andalus" pitchFamily="18" charset="-78"/>
              <a:cs typeface="Andalus" pitchFamily="18" charset="-78"/>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800" b="0" i="0" u="none" strike="noStrike" cap="none" normalizeH="0" baseline="0" dirty="0" smtClean="0">
                <a:ln>
                  <a:noFill/>
                </a:ln>
                <a:solidFill>
                  <a:schemeClr val="bg1"/>
                </a:solidFill>
                <a:effectLst/>
                <a:latin typeface="Andalus" pitchFamily="18" charset="-78"/>
                <a:ea typeface="Times New Roman" pitchFamily="18" charset="0"/>
                <a:cs typeface="Andalus" pitchFamily="18" charset="-78"/>
              </a:rPr>
              <a:t>Lactose is abundantly found in milk and other dairy products.</a:t>
            </a:r>
            <a:endParaRPr kumimoji="0" lang="en-US" sz="2800" b="0" i="0" u="none" strike="noStrike" cap="none" normalizeH="0" baseline="0" dirty="0" smtClean="0">
              <a:ln>
                <a:noFill/>
              </a:ln>
              <a:solidFill>
                <a:schemeClr val="bg1"/>
              </a:solidFill>
              <a:effectLst/>
              <a:latin typeface="Andalus" pitchFamily="18" charset="-78"/>
              <a:cs typeface="Andalus" pitchFamily="18" charset="-78"/>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800" b="0" i="0" u="none" strike="noStrike" cap="none" normalizeH="0" baseline="0" dirty="0" smtClean="0">
                <a:ln>
                  <a:noFill/>
                </a:ln>
                <a:solidFill>
                  <a:schemeClr val="bg1"/>
                </a:solidFill>
                <a:effectLst/>
                <a:latin typeface="Andalus" pitchFamily="18" charset="-78"/>
                <a:ea typeface="Times New Roman" pitchFamily="18" charset="0"/>
                <a:cs typeface="Andalus" pitchFamily="18" charset="-78"/>
              </a:rPr>
              <a:t>Maltose is present in cereal, beer, potatoes, processed cheese, pasta, etc.</a:t>
            </a:r>
            <a:endParaRPr kumimoji="0" lang="en-US" sz="2800" b="0" i="0" u="none" strike="noStrike" cap="none" normalizeH="0" baseline="0" dirty="0" smtClean="0">
              <a:ln>
                <a:noFill/>
              </a:ln>
              <a:solidFill>
                <a:schemeClr val="bg1"/>
              </a:solidFill>
              <a:effectLst/>
              <a:latin typeface="Andalus" pitchFamily="18" charset="-78"/>
              <a:cs typeface="Andalus" pitchFamily="18" charset="-78"/>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800" b="0" i="0" u="none" strike="noStrike" cap="none" normalizeH="0" baseline="0" dirty="0" smtClean="0">
                <a:ln>
                  <a:noFill/>
                </a:ln>
                <a:solidFill>
                  <a:schemeClr val="bg1"/>
                </a:solidFill>
                <a:effectLst/>
                <a:latin typeface="Andalus" pitchFamily="18" charset="-78"/>
                <a:ea typeface="Times New Roman" pitchFamily="18" charset="0"/>
                <a:cs typeface="Andalus" pitchFamily="18" charset="-78"/>
              </a:rPr>
              <a:t>Sucrose is naturally obtained from sugar and honey containing small amounts of vitamins and minerals.</a:t>
            </a:r>
            <a:endParaRPr kumimoji="0" lang="en-US" sz="2800" b="0" i="0" u="none" strike="noStrike" cap="none" normalizeH="0" baseline="0" dirty="0" smtClean="0">
              <a:ln>
                <a:noFill/>
              </a:ln>
              <a:solidFill>
                <a:schemeClr val="bg1"/>
              </a:solidFill>
              <a:effectLst/>
              <a:latin typeface="Andalus" pitchFamily="18" charset="-78"/>
              <a:cs typeface="Andalus" pitchFamily="18" charset="-78"/>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Secondary structure of proteins</a:t>
            </a:r>
            <a:endParaRPr lang="en-IN" dirty="0">
              <a:solidFill>
                <a:srgbClr val="FF0000"/>
              </a:solidFill>
            </a:endParaRPr>
          </a:p>
        </p:txBody>
      </p:sp>
      <p:sp>
        <p:nvSpPr>
          <p:cNvPr id="3" name="Content Placeholder 2"/>
          <p:cNvSpPr>
            <a:spLocks noGrp="1"/>
          </p:cNvSpPr>
          <p:nvPr>
            <p:ph idx="1"/>
          </p:nvPr>
        </p:nvSpPr>
        <p:spPr>
          <a:xfrm>
            <a:off x="0" y="1600200"/>
            <a:ext cx="9144000" cy="4525963"/>
          </a:xfrm>
        </p:spPr>
        <p:txBody>
          <a:bodyPr/>
          <a:lstStyle/>
          <a:p>
            <a:pPr lvl="0">
              <a:buNone/>
            </a:pPr>
            <a:r>
              <a:rPr lang="en-US" dirty="0" smtClean="0"/>
              <a:t>It refers to the shape in which long polypeptide chain can exist. </a:t>
            </a:r>
          </a:p>
          <a:p>
            <a:pPr lvl="0">
              <a:buNone/>
            </a:pPr>
            <a:r>
              <a:rPr lang="en-US" dirty="0" smtClean="0"/>
              <a:t>Two different types of structures:</a:t>
            </a:r>
            <a:endParaRPr lang="en-IN" dirty="0" smtClean="0"/>
          </a:p>
          <a:p>
            <a:r>
              <a:rPr lang="en-IN" dirty="0" smtClean="0">
                <a:sym typeface="Symbol"/>
              </a:rPr>
              <a:t> Helix structure</a:t>
            </a:r>
          </a:p>
          <a:p>
            <a:r>
              <a:rPr lang="en-IN" dirty="0" smtClean="0">
                <a:sym typeface="Symbol"/>
              </a:rPr>
              <a:t> pleated structure</a:t>
            </a:r>
            <a:endParaRPr lang="en-IN"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solidFill>
                  <a:srgbClr val="FF0000"/>
                </a:solidFill>
                <a:sym typeface="Symbol"/>
              </a:rPr>
              <a:t> Helix structure</a:t>
            </a:r>
            <a:r>
              <a:rPr lang="en-IN" dirty="0" smtClean="0">
                <a:sym typeface="Symbol"/>
              </a:rPr>
              <a:t/>
            </a:r>
            <a:br>
              <a:rPr lang="en-IN" dirty="0" smtClean="0">
                <a:sym typeface="Symbol"/>
              </a:rPr>
            </a:br>
            <a:endParaRPr lang="en-IN" dirty="0"/>
          </a:p>
        </p:txBody>
      </p:sp>
      <p:sp>
        <p:nvSpPr>
          <p:cNvPr id="3" name="Content Placeholder 2"/>
          <p:cNvSpPr>
            <a:spLocks noGrp="1"/>
          </p:cNvSpPr>
          <p:nvPr>
            <p:ph idx="1"/>
          </p:nvPr>
        </p:nvSpPr>
        <p:spPr/>
        <p:txBody>
          <a:bodyPr>
            <a:normAutofit fontScale="85000" lnSpcReduction="20000"/>
          </a:bodyPr>
          <a:lstStyle/>
          <a:p>
            <a:pPr lvl="0"/>
            <a:r>
              <a:rPr lang="en-US" dirty="0" smtClean="0"/>
              <a:t>It was given by </a:t>
            </a:r>
            <a:r>
              <a:rPr lang="en-US" dirty="0" err="1" smtClean="0"/>
              <a:t>Linus</a:t>
            </a:r>
            <a:r>
              <a:rPr lang="en-US" dirty="0" smtClean="0"/>
              <a:t> Pauling in 1951</a:t>
            </a:r>
            <a:endParaRPr lang="en-IN" dirty="0" smtClean="0"/>
          </a:p>
          <a:p>
            <a:pPr lvl="0"/>
            <a:r>
              <a:rPr lang="en-US" dirty="0" smtClean="0"/>
              <a:t>It exists when R- group is large.</a:t>
            </a:r>
            <a:endParaRPr lang="en-IN" dirty="0" smtClean="0"/>
          </a:p>
          <a:p>
            <a:pPr lvl="0"/>
            <a:r>
              <a:rPr lang="en-US" dirty="0" smtClean="0"/>
              <a:t>Right handed screw with the NH group of each amino acid residue H – bonded to – C = O of adjacent turn of the helix.</a:t>
            </a:r>
            <a:endParaRPr lang="en-IN" dirty="0" smtClean="0"/>
          </a:p>
          <a:p>
            <a:pPr lvl="0"/>
            <a:r>
              <a:rPr lang="en-US" dirty="0" smtClean="0"/>
              <a:t>Also known as 3.613 helix since each turn of the helix </a:t>
            </a:r>
            <a:r>
              <a:rPr lang="en-US" dirty="0" err="1" smtClean="0"/>
              <a:t>hasapproximately</a:t>
            </a:r>
            <a:r>
              <a:rPr lang="en-US" dirty="0" smtClean="0"/>
              <a:t> 3.6 amino acids and a 13 – </a:t>
            </a:r>
            <a:r>
              <a:rPr lang="en-US" dirty="0" err="1" smtClean="0"/>
              <a:t>membered</a:t>
            </a:r>
            <a:r>
              <a:rPr lang="en-US" dirty="0" smtClean="0"/>
              <a:t> ring is formed by H – bonding.</a:t>
            </a:r>
            <a:endParaRPr lang="en-IN" dirty="0" smtClean="0"/>
          </a:p>
          <a:p>
            <a:pPr lvl="0"/>
            <a:r>
              <a:rPr lang="en-US" dirty="0" smtClean="0"/>
              <a:t>C = O and N – H group of the peptide bonds are trans to each other.</a:t>
            </a:r>
            <a:endParaRPr lang="en-IN" dirty="0" smtClean="0"/>
          </a:p>
          <a:p>
            <a:pPr lvl="0"/>
            <a:r>
              <a:rPr lang="en-US" dirty="0" err="1" smtClean="0"/>
              <a:t>Ramchandran</a:t>
            </a:r>
            <a:r>
              <a:rPr lang="en-US" dirty="0" smtClean="0"/>
              <a:t> angles (</a:t>
            </a:r>
            <a:r>
              <a:rPr lang="en-IN" dirty="0" smtClean="0"/>
              <a:t> </a:t>
            </a:r>
            <a:r>
              <a:rPr lang="en-US" dirty="0" smtClean="0"/>
              <a:t>and</a:t>
            </a:r>
            <a:r>
              <a:rPr lang="en-IN" dirty="0" smtClean="0"/>
              <a:t> </a:t>
            </a:r>
            <a:r>
              <a:rPr lang="en-US" dirty="0" smtClean="0"/>
              <a:t>) – angle which makes with N – H and angle which makes with C = O.</a:t>
            </a:r>
            <a:endParaRPr lang="en-IN" dirty="0" smtClean="0"/>
          </a:p>
          <a:p>
            <a:endParaRPr lang="en-IN"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solidFill>
                  <a:srgbClr val="FF0000"/>
                </a:solidFill>
                <a:sym typeface="Symbol"/>
              </a:rPr>
              <a:t> pleated structure</a:t>
            </a:r>
            <a:r>
              <a:rPr lang="en-IN" dirty="0" smtClean="0"/>
              <a:t/>
            </a:r>
            <a:br>
              <a:rPr lang="en-IN" dirty="0" smtClean="0"/>
            </a:br>
            <a:endParaRPr lang="en-IN" dirty="0"/>
          </a:p>
        </p:txBody>
      </p:sp>
      <p:sp>
        <p:nvSpPr>
          <p:cNvPr id="3" name="Content Placeholder 2"/>
          <p:cNvSpPr>
            <a:spLocks noGrp="1"/>
          </p:cNvSpPr>
          <p:nvPr>
            <p:ph idx="1"/>
          </p:nvPr>
        </p:nvSpPr>
        <p:spPr>
          <a:xfrm>
            <a:off x="457200" y="1600200"/>
            <a:ext cx="8534400" cy="4525963"/>
          </a:xfrm>
        </p:spPr>
        <p:txBody>
          <a:bodyPr/>
          <a:lstStyle/>
          <a:p>
            <a:pPr lvl="0"/>
            <a:r>
              <a:rPr lang="en-US" dirty="0" smtClean="0"/>
              <a:t>It exists when R group is small.</a:t>
            </a:r>
            <a:endParaRPr lang="en-IN" dirty="0" smtClean="0"/>
          </a:p>
          <a:p>
            <a:pPr lvl="0"/>
            <a:r>
              <a:rPr lang="en-US" dirty="0" smtClean="0"/>
              <a:t>In this conformation, all peptide chains are stretched out to nearly maximum extension and then laid side by side which are held together by hydrogen bonds.</a:t>
            </a:r>
            <a:endParaRPr lang="en-IN" dirty="0" smtClean="0"/>
          </a:p>
          <a:p>
            <a:endParaRPr lang="en-IN"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Tertiary structure of proteins</a:t>
            </a:r>
            <a:endParaRPr lang="en-IN" dirty="0">
              <a:solidFill>
                <a:srgbClr val="FF0000"/>
              </a:solidFill>
            </a:endParaRPr>
          </a:p>
        </p:txBody>
      </p:sp>
      <p:sp>
        <p:nvSpPr>
          <p:cNvPr id="3" name="Content Placeholder 2"/>
          <p:cNvSpPr>
            <a:spLocks noGrp="1"/>
          </p:cNvSpPr>
          <p:nvPr>
            <p:ph idx="1"/>
          </p:nvPr>
        </p:nvSpPr>
        <p:spPr>
          <a:xfrm>
            <a:off x="457200" y="1600200"/>
            <a:ext cx="8458200" cy="4525963"/>
          </a:xfrm>
        </p:spPr>
        <p:txBody>
          <a:bodyPr>
            <a:normAutofit fontScale="92500"/>
          </a:bodyPr>
          <a:lstStyle/>
          <a:p>
            <a:pPr lvl="0">
              <a:buNone/>
            </a:pPr>
            <a:r>
              <a:rPr lang="en-US" b="1" dirty="0" smtClean="0"/>
              <a:t>  </a:t>
            </a:r>
            <a:r>
              <a:rPr lang="en-US" dirty="0" smtClean="0"/>
              <a:t>It represents the overall folding of the polypeptide chain i.e., further folding of the 2° structure.</a:t>
            </a:r>
            <a:endParaRPr lang="en-IN" dirty="0" smtClean="0"/>
          </a:p>
          <a:p>
            <a:pPr lvl="0"/>
            <a:r>
              <a:rPr lang="en-US" b="1" dirty="0" smtClean="0"/>
              <a:t>Types of bonding which stabilize the 3° structure:</a:t>
            </a:r>
            <a:endParaRPr lang="en-IN" dirty="0" smtClean="0"/>
          </a:p>
          <a:p>
            <a:pPr lvl="0"/>
            <a:r>
              <a:rPr lang="en-US" dirty="0" smtClean="0"/>
              <a:t>Disulphide bridge (-S – S-)</a:t>
            </a:r>
            <a:endParaRPr lang="en-IN" dirty="0" smtClean="0"/>
          </a:p>
          <a:p>
            <a:pPr lvl="0"/>
            <a:r>
              <a:rPr lang="en-US" dirty="0" smtClean="0"/>
              <a:t>H – bonding – (C = O … H – N)</a:t>
            </a:r>
            <a:endParaRPr lang="en-IN" dirty="0" smtClean="0"/>
          </a:p>
          <a:p>
            <a:pPr lvl="0"/>
            <a:r>
              <a:rPr lang="en-US" dirty="0" smtClean="0"/>
              <a:t>Salt bridge (COO– … + )</a:t>
            </a:r>
            <a:endParaRPr lang="en-IN" dirty="0" smtClean="0"/>
          </a:p>
          <a:p>
            <a:pPr lvl="0"/>
            <a:r>
              <a:rPr lang="en-US" dirty="0" smtClean="0"/>
              <a:t>Hydrophobic interactions</a:t>
            </a:r>
            <a:endParaRPr lang="en-IN" dirty="0" smtClean="0"/>
          </a:p>
          <a:p>
            <a:pPr lvl="0"/>
            <a:r>
              <a:rPr lang="en-US" dirty="0" smtClean="0"/>
              <a:t>van </a:t>
            </a:r>
            <a:r>
              <a:rPr lang="en-US" dirty="0" err="1" smtClean="0"/>
              <a:t>der</a:t>
            </a:r>
            <a:r>
              <a:rPr lang="en-US" dirty="0" smtClean="0"/>
              <a:t> Waals forces</a:t>
            </a:r>
            <a:endParaRPr lang="en-IN" dirty="0" smtClean="0"/>
          </a:p>
          <a:p>
            <a:endParaRPr lang="en-IN"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smtClean="0">
                <a:solidFill>
                  <a:srgbClr val="FF0000"/>
                </a:solidFill>
              </a:rPr>
              <a:t>Two shapes of proteins:</a:t>
            </a:r>
            <a:r>
              <a:rPr lang="en-IN" dirty="0" smtClean="0">
                <a:solidFill>
                  <a:srgbClr val="FF0000"/>
                </a:solidFill>
              </a:rPr>
              <a:t/>
            </a:r>
            <a:br>
              <a:rPr lang="en-IN" dirty="0" smtClean="0">
                <a:solidFill>
                  <a:srgbClr val="FF0000"/>
                </a:solidFill>
              </a:rPr>
            </a:br>
            <a:endParaRPr lang="en-IN"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r>
              <a:rPr lang="en-US" b="1" dirty="0" smtClean="0"/>
              <a:t>Fibrous proteins</a:t>
            </a:r>
            <a:r>
              <a:rPr lang="en-US" dirty="0" smtClean="0"/>
              <a:t/>
            </a:r>
            <a:br>
              <a:rPr lang="en-US" dirty="0" smtClean="0"/>
            </a:br>
            <a:r>
              <a:rPr lang="en-US" dirty="0" smtClean="0"/>
              <a:t>a) When the polypeptide chains run parallel and are held together by hydrogen and disulphide bonds, then </a:t>
            </a:r>
            <a:r>
              <a:rPr lang="en-US" dirty="0" err="1" smtClean="0"/>
              <a:t>fibre</a:t>
            </a:r>
            <a:r>
              <a:rPr lang="en-US" dirty="0" smtClean="0"/>
              <a:t>– like structure is formed.</a:t>
            </a:r>
            <a:br>
              <a:rPr lang="en-US" dirty="0" smtClean="0"/>
            </a:br>
            <a:r>
              <a:rPr lang="en-US" dirty="0" smtClean="0"/>
              <a:t>b) These proteins are generally insoluble in water</a:t>
            </a:r>
            <a:br>
              <a:rPr lang="en-US" dirty="0" smtClean="0"/>
            </a:br>
            <a:r>
              <a:rPr lang="en-US" dirty="0" smtClean="0"/>
              <a:t>c) Examples: keratin (present in hair, wool, silk) and myosin (present in muscles), etc</a:t>
            </a:r>
            <a:endParaRPr lang="en-IN" dirty="0" smtClean="0"/>
          </a:p>
          <a:p>
            <a:r>
              <a:rPr lang="en-US" b="1" dirty="0" smtClean="0"/>
              <a:t>Globular proteins</a:t>
            </a:r>
            <a:r>
              <a:rPr lang="en-US" dirty="0" smtClean="0"/>
              <a:t/>
            </a:r>
            <a:br>
              <a:rPr lang="en-US" dirty="0" smtClean="0"/>
            </a:br>
            <a:r>
              <a:rPr lang="en-US" dirty="0" smtClean="0"/>
              <a:t>a) This structure results when the chains of polypeptides coil around to give a spherical shape.</a:t>
            </a:r>
            <a:br>
              <a:rPr lang="en-US" dirty="0" smtClean="0"/>
            </a:br>
            <a:r>
              <a:rPr lang="en-US" dirty="0" smtClean="0"/>
              <a:t>b) These are usually soluble in water.</a:t>
            </a:r>
            <a:br>
              <a:rPr lang="en-US" dirty="0" smtClean="0"/>
            </a:br>
            <a:r>
              <a:rPr lang="en-US" dirty="0" smtClean="0"/>
              <a:t>c) Examples: Insulin and albumins</a:t>
            </a:r>
            <a:endParaRPr lang="en-IN" dirty="0" smtClean="0"/>
          </a:p>
          <a:p>
            <a:endParaRPr lang="en-IN"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Quaternary structure of proteins</a:t>
            </a:r>
            <a:endParaRPr lang="en-IN" dirty="0">
              <a:solidFill>
                <a:srgbClr val="FF0000"/>
              </a:solidFill>
            </a:endParaRPr>
          </a:p>
        </p:txBody>
      </p:sp>
      <p:sp>
        <p:nvSpPr>
          <p:cNvPr id="3" name="Content Placeholder 2"/>
          <p:cNvSpPr>
            <a:spLocks noGrp="1"/>
          </p:cNvSpPr>
          <p:nvPr>
            <p:ph idx="1"/>
          </p:nvPr>
        </p:nvSpPr>
        <p:spPr/>
        <p:txBody>
          <a:bodyPr/>
          <a:lstStyle/>
          <a:p>
            <a:pPr lvl="0"/>
            <a:r>
              <a:rPr lang="en-US" dirty="0" smtClean="0"/>
              <a:t>Some of the proteins are composed of two or more polypeptide chains referred to as sub-units.</a:t>
            </a:r>
            <a:endParaRPr lang="en-IN" dirty="0" smtClean="0"/>
          </a:p>
          <a:p>
            <a:pPr lvl="0"/>
            <a:r>
              <a:rPr lang="en-US" dirty="0" smtClean="0"/>
              <a:t>The spatial arrangement of these subunits with respect to each other is known as quaternary structure of proteins.</a:t>
            </a:r>
            <a:endParaRPr lang="en-IN" dirty="0" smtClean="0"/>
          </a:p>
          <a:p>
            <a:endParaRPr lang="en-IN"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FF0000"/>
                </a:solidFill>
              </a:rPr>
              <a:t>Denaturation</a:t>
            </a:r>
            <a:r>
              <a:rPr lang="en-US" b="1" dirty="0" smtClean="0">
                <a:solidFill>
                  <a:srgbClr val="FF0000"/>
                </a:solidFill>
              </a:rPr>
              <a:t> of proteins</a:t>
            </a:r>
            <a:endParaRPr lang="en-IN" dirty="0">
              <a:solidFill>
                <a:srgbClr val="FF0000"/>
              </a:solidFill>
            </a:endParaRPr>
          </a:p>
        </p:txBody>
      </p:sp>
      <p:sp>
        <p:nvSpPr>
          <p:cNvPr id="3" name="Content Placeholder 2"/>
          <p:cNvSpPr>
            <a:spLocks noGrp="1"/>
          </p:cNvSpPr>
          <p:nvPr>
            <p:ph idx="1"/>
          </p:nvPr>
        </p:nvSpPr>
        <p:spPr/>
        <p:txBody>
          <a:bodyPr/>
          <a:lstStyle/>
          <a:p>
            <a:pPr lvl="0">
              <a:buNone/>
            </a:pPr>
            <a:endParaRPr lang="en-IN" dirty="0" smtClean="0"/>
          </a:p>
          <a:p>
            <a:pPr lvl="0"/>
            <a:r>
              <a:rPr lang="en-US" dirty="0" smtClean="0"/>
              <a:t>The loss of biological activity of proteins when a protein in its native form, is subjected to physical change like change in temperature or chemical change like change in </a:t>
            </a:r>
            <a:r>
              <a:rPr lang="en-US" dirty="0" err="1" smtClean="0"/>
              <a:t>pH.</a:t>
            </a:r>
            <a:r>
              <a:rPr lang="en-US" dirty="0" smtClean="0"/>
              <a:t> This is called </a:t>
            </a:r>
            <a:r>
              <a:rPr lang="en-US" dirty="0" err="1" smtClean="0"/>
              <a:t>denaturation</a:t>
            </a:r>
            <a:r>
              <a:rPr lang="en-US" dirty="0" smtClean="0"/>
              <a:t> of protein.</a:t>
            </a:r>
            <a:endParaRPr lang="en-IN" dirty="0" smtClean="0"/>
          </a:p>
          <a:p>
            <a:pPr lvl="0"/>
            <a:r>
              <a:rPr lang="en-US" dirty="0" smtClean="0"/>
              <a:t>Example: coagulation of egg white on boiling, curdling of milk.</a:t>
            </a:r>
            <a:endParaRPr lang="en-IN" dirty="0" smtClean="0"/>
          </a:p>
          <a:p>
            <a:endParaRPr lang="en-IN"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smtClean="0">
                <a:solidFill>
                  <a:srgbClr val="FF0000"/>
                </a:solidFill>
              </a:rPr>
              <a:t>Nucleoside</a:t>
            </a:r>
            <a:r>
              <a:rPr lang="en-IN" dirty="0" smtClean="0"/>
              <a:t/>
            </a:r>
            <a:br>
              <a:rPr lang="en-IN" dirty="0" smtClean="0"/>
            </a:br>
            <a:endParaRPr lang="en-IN" dirty="0"/>
          </a:p>
        </p:txBody>
      </p:sp>
      <p:sp>
        <p:nvSpPr>
          <p:cNvPr id="3" name="Content Placeholder 2"/>
          <p:cNvSpPr>
            <a:spLocks noGrp="1"/>
          </p:cNvSpPr>
          <p:nvPr>
            <p:ph idx="1"/>
          </p:nvPr>
        </p:nvSpPr>
        <p:spPr/>
        <p:txBody>
          <a:bodyPr/>
          <a:lstStyle/>
          <a:p>
            <a:pPr lvl="0"/>
            <a:r>
              <a:rPr lang="en-US" dirty="0" smtClean="0"/>
              <a:t>Base + sugar</a:t>
            </a:r>
            <a:endParaRPr lang="en-IN" dirty="0" smtClean="0"/>
          </a:p>
          <a:p>
            <a:endParaRPr lang="en-IN" dirty="0"/>
          </a:p>
        </p:txBody>
      </p:sp>
      <p:pic>
        <p:nvPicPr>
          <p:cNvPr id="4" name="Picture 3" descr="Biomolecules Class 12 Notes Chemistry"/>
          <p:cNvPicPr/>
          <p:nvPr/>
        </p:nvPicPr>
        <p:blipFill>
          <a:blip r:embed="rId2" cstate="print"/>
          <a:srcRect/>
          <a:stretch>
            <a:fillRect/>
          </a:stretch>
        </p:blipFill>
        <p:spPr bwMode="auto">
          <a:xfrm>
            <a:off x="1828800" y="2438400"/>
            <a:ext cx="5334000" cy="3124200"/>
          </a:xfrm>
          <a:prstGeom prst="rect">
            <a:avLst/>
          </a:prstGeom>
          <a:noFill/>
          <a:ln w="9525">
            <a:noFill/>
            <a:miter lim="800000"/>
            <a:headEnd/>
            <a:tailEnd/>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smtClean="0">
                <a:solidFill>
                  <a:srgbClr val="FF0000"/>
                </a:solidFill>
              </a:rPr>
              <a:t>Nucleotide</a:t>
            </a:r>
            <a:r>
              <a:rPr lang="en-IN" dirty="0" smtClean="0"/>
              <a:t/>
            </a:r>
            <a:br>
              <a:rPr lang="en-IN" dirty="0" smtClean="0"/>
            </a:br>
            <a:endParaRPr lang="en-IN" dirty="0"/>
          </a:p>
        </p:txBody>
      </p:sp>
      <p:sp>
        <p:nvSpPr>
          <p:cNvPr id="3" name="Content Placeholder 2"/>
          <p:cNvSpPr>
            <a:spLocks noGrp="1"/>
          </p:cNvSpPr>
          <p:nvPr>
            <p:ph idx="1"/>
          </p:nvPr>
        </p:nvSpPr>
        <p:spPr/>
        <p:txBody>
          <a:bodyPr/>
          <a:lstStyle/>
          <a:p>
            <a:pPr lvl="0"/>
            <a:r>
              <a:rPr lang="en-US" dirty="0" smtClean="0"/>
              <a:t>Base + sugar + phosphate group</a:t>
            </a:r>
            <a:endParaRPr lang="en-IN" dirty="0" smtClean="0"/>
          </a:p>
          <a:p>
            <a:endParaRPr lang="en-IN" dirty="0"/>
          </a:p>
        </p:txBody>
      </p:sp>
      <p:pic>
        <p:nvPicPr>
          <p:cNvPr id="4" name="Picture 3" descr="Biomolecules Class 12 Notes Chemistry"/>
          <p:cNvPicPr/>
          <p:nvPr/>
        </p:nvPicPr>
        <p:blipFill>
          <a:blip r:embed="rId2" cstate="print"/>
          <a:srcRect/>
          <a:stretch>
            <a:fillRect/>
          </a:stretch>
        </p:blipFill>
        <p:spPr bwMode="auto">
          <a:xfrm>
            <a:off x="1143000" y="2733674"/>
            <a:ext cx="6629400" cy="3057525"/>
          </a:xfrm>
          <a:prstGeom prst="rect">
            <a:avLst/>
          </a:prstGeom>
          <a:noFill/>
          <a:ln w="9525">
            <a:noFill/>
            <a:miter lim="800000"/>
            <a:headEnd/>
            <a:tailEnd/>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smtClean="0">
                <a:solidFill>
                  <a:srgbClr val="FF0000"/>
                </a:solidFill>
              </a:rPr>
              <a:t>Nucleic acids (or polynucletides)</a:t>
            </a:r>
            <a:r>
              <a:rPr lang="en-IN" dirty="0" smtClean="0">
                <a:solidFill>
                  <a:srgbClr val="FF0000"/>
                </a:solidFill>
              </a:rPr>
              <a:t/>
            </a:r>
            <a:br>
              <a:rPr lang="en-IN" dirty="0" smtClean="0">
                <a:solidFill>
                  <a:srgbClr val="FF0000"/>
                </a:solidFill>
              </a:rPr>
            </a:br>
            <a:endParaRPr lang="en-IN" dirty="0">
              <a:solidFill>
                <a:srgbClr val="FF0000"/>
              </a:solidFill>
            </a:endParaRPr>
          </a:p>
        </p:txBody>
      </p:sp>
      <p:sp>
        <p:nvSpPr>
          <p:cNvPr id="3" name="Content Placeholder 2"/>
          <p:cNvSpPr>
            <a:spLocks noGrp="1"/>
          </p:cNvSpPr>
          <p:nvPr>
            <p:ph idx="1"/>
          </p:nvPr>
        </p:nvSpPr>
        <p:spPr/>
        <p:txBody>
          <a:bodyPr/>
          <a:lstStyle/>
          <a:p>
            <a:pPr lvl="0"/>
            <a:r>
              <a:rPr lang="en-US" dirty="0" smtClean="0"/>
              <a:t>Long chain polymers </a:t>
            </a:r>
            <a:r>
              <a:rPr lang="en-US" dirty="0" smtClean="0"/>
              <a:t>of nucleotides</a:t>
            </a:r>
            <a:r>
              <a:rPr lang="en-US" dirty="0" smtClean="0"/>
              <a:t>.</a:t>
            </a:r>
            <a:endParaRPr lang="en-IN" dirty="0" smtClean="0"/>
          </a:p>
          <a:p>
            <a:pPr lvl="0"/>
            <a:r>
              <a:rPr lang="en-US" dirty="0" smtClean="0"/>
              <a:t>Nucleotides are joined by </a:t>
            </a:r>
            <a:r>
              <a:rPr lang="en-US" dirty="0" err="1" smtClean="0"/>
              <a:t>phosphodiester</a:t>
            </a:r>
            <a:r>
              <a:rPr lang="en-US" dirty="0" smtClean="0"/>
              <a:t> linkage between 5’ and 3’ C atoms of a pentose sugar.</a:t>
            </a:r>
            <a:endParaRPr lang="en-IN" dirty="0" smtClean="0"/>
          </a:p>
          <a:p>
            <a:endParaRPr lang="en-IN"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755422"/>
          </a:xfrm>
          <a:prstGeom prst="rect">
            <a:avLst/>
          </a:prstGeom>
        </p:spPr>
        <p:txBody>
          <a:bodyPr wrap="square">
            <a:spAutoFit/>
          </a:bodyPr>
          <a:lstStyle/>
          <a:p>
            <a:pPr lvl="0" fontAlgn="base">
              <a:spcBef>
                <a:spcPct val="0"/>
              </a:spcBef>
              <a:spcAft>
                <a:spcPct val="0"/>
              </a:spcAft>
            </a:pPr>
            <a:r>
              <a:rPr lang="en-US" sz="3200" b="1" u="sng" dirty="0" smtClean="0">
                <a:solidFill>
                  <a:srgbClr val="FF0000"/>
                </a:solidFill>
                <a:latin typeface="Andalus" pitchFamily="18" charset="-78"/>
                <a:ea typeface="Times New Roman" pitchFamily="18" charset="0"/>
                <a:cs typeface="Andalus" pitchFamily="18" charset="-78"/>
              </a:rPr>
              <a:t>Functions of Carbohydrates</a:t>
            </a:r>
            <a:endParaRPr lang="en-US" sz="3200" b="1" u="sng" dirty="0" smtClean="0">
              <a:solidFill>
                <a:srgbClr val="FF0000"/>
              </a:solidFill>
              <a:latin typeface="Andalus" pitchFamily="18" charset="-78"/>
              <a:cs typeface="Andalus" pitchFamily="18" charset="-78"/>
            </a:endParaRPr>
          </a:p>
          <a:p>
            <a:pPr lvl="0" eaLnBrk="0" fontAlgn="base" hangingPunct="0">
              <a:spcBef>
                <a:spcPct val="0"/>
              </a:spcBef>
              <a:spcAft>
                <a:spcPct val="0"/>
              </a:spcAft>
            </a:pPr>
            <a:endParaRPr lang="en-US" sz="2800" dirty="0" smtClean="0">
              <a:solidFill>
                <a:srgbClr val="333333"/>
              </a:solidFill>
              <a:latin typeface="Andalus" pitchFamily="18" charset="-78"/>
              <a:ea typeface="Times New Roman" pitchFamily="18" charset="0"/>
              <a:cs typeface="Andalus" pitchFamily="18" charset="-78"/>
            </a:endParaRPr>
          </a:p>
          <a:p>
            <a:pPr lvl="0" eaLnBrk="0" fontAlgn="base" hangingPunct="0">
              <a:spcBef>
                <a:spcPct val="0"/>
              </a:spcBef>
              <a:spcAft>
                <a:spcPct val="0"/>
              </a:spcAft>
            </a:pPr>
            <a:r>
              <a:rPr lang="en-US" sz="2800" dirty="0" smtClean="0">
                <a:solidFill>
                  <a:srgbClr val="333333"/>
                </a:solidFill>
                <a:latin typeface="Andalus" pitchFamily="18" charset="-78"/>
                <a:ea typeface="Times New Roman" pitchFamily="18" charset="0"/>
                <a:cs typeface="Andalus" pitchFamily="18" charset="-78"/>
              </a:rPr>
              <a:t>The main function of carbohydrates is to provide energy and food to the body and to the </a:t>
            </a:r>
            <a:r>
              <a:rPr lang="en-US" sz="2800" dirty="0" smtClean="0">
                <a:solidFill>
                  <a:srgbClr val="73AD21"/>
                </a:solidFill>
                <a:latin typeface="Andalus" pitchFamily="18" charset="-78"/>
                <a:ea typeface="Times New Roman" pitchFamily="18" charset="0"/>
                <a:cs typeface="Andalus" pitchFamily="18" charset="-78"/>
                <a:hlinkClick r:id="rId2"/>
              </a:rPr>
              <a:t>nervous system</a:t>
            </a:r>
            <a:r>
              <a:rPr lang="en-US" sz="2800" dirty="0" smtClean="0">
                <a:solidFill>
                  <a:srgbClr val="333333"/>
                </a:solidFill>
                <a:latin typeface="Andalus" pitchFamily="18" charset="-78"/>
                <a:ea typeface="Times New Roman" pitchFamily="18" charset="0"/>
                <a:cs typeface="Andalus" pitchFamily="18" charset="-78"/>
              </a:rPr>
              <a:t>.</a:t>
            </a:r>
            <a:endParaRPr lang="en-US" sz="2800" dirty="0" smtClean="0">
              <a:latin typeface="Andalus" pitchFamily="18" charset="-78"/>
              <a:cs typeface="Andalus" pitchFamily="18" charset="-78"/>
            </a:endParaRPr>
          </a:p>
          <a:p>
            <a:pPr lvl="0" eaLnBrk="0" fontAlgn="base" hangingPunct="0">
              <a:spcBef>
                <a:spcPct val="0"/>
              </a:spcBef>
              <a:spcAft>
                <a:spcPct val="0"/>
              </a:spcAft>
            </a:pPr>
            <a:r>
              <a:rPr lang="en-US" sz="2800" dirty="0" smtClean="0">
                <a:solidFill>
                  <a:srgbClr val="333333"/>
                </a:solidFill>
                <a:latin typeface="Andalus" pitchFamily="18" charset="-78"/>
                <a:ea typeface="Times New Roman" pitchFamily="18" charset="0"/>
                <a:cs typeface="Andalus" pitchFamily="18" charset="-78"/>
              </a:rPr>
              <a:t>Carbohydrates are known as one of the basic component of food including sugars, starch, and fibre which are abundantly found in grains, fruits, and milk products.</a:t>
            </a:r>
            <a:endParaRPr lang="en-US" sz="2800" dirty="0" smtClean="0">
              <a:latin typeface="Andalus" pitchFamily="18" charset="-78"/>
              <a:cs typeface="Andalus" pitchFamily="18" charset="-78"/>
            </a:endParaRPr>
          </a:p>
          <a:p>
            <a:pPr lvl="0" eaLnBrk="0" fontAlgn="base" hangingPunct="0">
              <a:spcBef>
                <a:spcPct val="0"/>
              </a:spcBef>
              <a:spcAft>
                <a:spcPct val="0"/>
              </a:spcAft>
            </a:pPr>
            <a:r>
              <a:rPr lang="en-US" sz="2800" dirty="0" smtClean="0">
                <a:solidFill>
                  <a:srgbClr val="333333"/>
                </a:solidFill>
                <a:latin typeface="Andalus" pitchFamily="18" charset="-78"/>
                <a:ea typeface="Times New Roman" pitchFamily="18" charset="0"/>
                <a:cs typeface="Andalus" pitchFamily="18" charset="-78"/>
              </a:rPr>
              <a:t>Carbohydrates are also known as starch, simple sugars, complex carbohydrates and so on.</a:t>
            </a:r>
            <a:endParaRPr lang="en-US" sz="2800" dirty="0" smtClean="0">
              <a:latin typeface="Andalus" pitchFamily="18" charset="-78"/>
              <a:cs typeface="Andalus" pitchFamily="18" charset="-78"/>
            </a:endParaRPr>
          </a:p>
          <a:p>
            <a:pPr lvl="0" eaLnBrk="0" fontAlgn="base" hangingPunct="0">
              <a:spcBef>
                <a:spcPct val="0"/>
              </a:spcBef>
              <a:spcAft>
                <a:spcPct val="0"/>
              </a:spcAft>
            </a:pPr>
            <a:r>
              <a:rPr lang="en-US" sz="2800" dirty="0" smtClean="0">
                <a:solidFill>
                  <a:srgbClr val="333333"/>
                </a:solidFill>
                <a:latin typeface="Andalus" pitchFamily="18" charset="-78"/>
                <a:ea typeface="Times New Roman" pitchFamily="18" charset="0"/>
                <a:cs typeface="Andalus" pitchFamily="18" charset="-78"/>
              </a:rPr>
              <a:t>Inhibits the breakdown of proteins for energy as they are the primary source of energy.</a:t>
            </a:r>
            <a:endParaRPr lang="en-US" sz="2800" dirty="0" smtClean="0">
              <a:latin typeface="Andalus" pitchFamily="18" charset="-78"/>
              <a:cs typeface="Andalus" pitchFamily="18" charset="-78"/>
            </a:endParaRPr>
          </a:p>
          <a:p>
            <a:pPr lvl="0" eaLnBrk="0" fontAlgn="base" hangingPunct="0">
              <a:spcBef>
                <a:spcPct val="0"/>
              </a:spcBef>
              <a:spcAft>
                <a:spcPct val="0"/>
              </a:spcAft>
            </a:pPr>
            <a:r>
              <a:rPr lang="en-US" sz="2800" dirty="0" smtClean="0">
                <a:solidFill>
                  <a:srgbClr val="333333"/>
                </a:solidFill>
                <a:latin typeface="Andalus" pitchFamily="18" charset="-78"/>
                <a:ea typeface="Times New Roman" pitchFamily="18" charset="0"/>
                <a:cs typeface="Andalus" pitchFamily="18" charset="-78"/>
              </a:rPr>
              <a:t>An enzyme by name amylase assists in the breakdown of starch into glucose, finally to produce energy for metabolism.</a:t>
            </a:r>
            <a:endParaRPr lang="en-US" sz="2800" dirty="0" smtClean="0">
              <a:latin typeface="Andalus" pitchFamily="18" charset="-78"/>
              <a:cs typeface="Andalus" pitchFamily="18" charset="-78"/>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Two types of nucleic acids</a:t>
            </a:r>
            <a:endParaRPr lang="en-IN" dirty="0"/>
          </a:p>
        </p:txBody>
      </p:sp>
      <p:sp>
        <p:nvSpPr>
          <p:cNvPr id="3" name="Content Placeholder 2"/>
          <p:cNvSpPr>
            <a:spLocks noGrp="1"/>
          </p:cNvSpPr>
          <p:nvPr>
            <p:ph idx="1"/>
          </p:nvPr>
        </p:nvSpPr>
        <p:spPr/>
        <p:txBody>
          <a:bodyPr>
            <a:normAutofit fontScale="85000" lnSpcReduction="10000"/>
          </a:bodyPr>
          <a:lstStyle/>
          <a:p>
            <a:pPr lvl="0"/>
            <a:r>
              <a:rPr lang="en-US" b="1" u="sng" dirty="0" smtClean="0">
                <a:solidFill>
                  <a:srgbClr val="FF0000"/>
                </a:solidFill>
              </a:rPr>
              <a:t>DNA AND RNA</a:t>
            </a:r>
          </a:p>
          <a:p>
            <a:pPr lvl="0">
              <a:buNone/>
            </a:pPr>
            <a:r>
              <a:rPr lang="en-US" sz="3800" b="1" dirty="0" smtClean="0">
                <a:solidFill>
                  <a:srgbClr val="00B050"/>
                </a:solidFill>
              </a:rPr>
              <a:t>                                         </a:t>
            </a:r>
            <a:r>
              <a:rPr lang="en-US" sz="3800" b="1" u="sng" dirty="0" smtClean="0">
                <a:solidFill>
                  <a:srgbClr val="00B050"/>
                </a:solidFill>
              </a:rPr>
              <a:t>DNA</a:t>
            </a:r>
            <a:endParaRPr lang="en-IN" sz="3800" u="sng" dirty="0" smtClean="0">
              <a:solidFill>
                <a:srgbClr val="00B050"/>
              </a:solidFill>
            </a:endParaRPr>
          </a:p>
          <a:p>
            <a:pPr lvl="0"/>
            <a:r>
              <a:rPr lang="en-US" dirty="0" smtClean="0"/>
              <a:t>It has a double stranded -helix structure in which two strands are coiled spirally in opposite directions.</a:t>
            </a:r>
            <a:endParaRPr lang="en-IN" dirty="0" smtClean="0"/>
          </a:p>
          <a:p>
            <a:pPr lvl="0"/>
            <a:r>
              <a:rPr lang="en-US" dirty="0" smtClean="0"/>
              <a:t>Sugar present is –D–2-deoxyribose</a:t>
            </a:r>
            <a:endParaRPr lang="en-IN" dirty="0" smtClean="0"/>
          </a:p>
          <a:p>
            <a:pPr lvl="0"/>
            <a:r>
              <a:rPr lang="en-US" dirty="0" smtClean="0"/>
              <a:t>Bases:</a:t>
            </a:r>
            <a:br>
              <a:rPr lang="en-US" dirty="0" smtClean="0"/>
            </a:br>
            <a:r>
              <a:rPr lang="en-US" dirty="0" err="1" smtClean="0"/>
              <a:t>i</a:t>
            </a:r>
            <a:r>
              <a:rPr lang="en-US" dirty="0" smtClean="0"/>
              <a:t>) </a:t>
            </a:r>
            <a:r>
              <a:rPr lang="en-US" dirty="0" err="1" smtClean="0"/>
              <a:t>Purine</a:t>
            </a:r>
            <a:r>
              <a:rPr lang="en-US" dirty="0" smtClean="0"/>
              <a:t> bases: Adenine (A) and Guanine (G)</a:t>
            </a:r>
            <a:br>
              <a:rPr lang="en-US" dirty="0" smtClean="0"/>
            </a:br>
            <a:r>
              <a:rPr lang="en-US" dirty="0" smtClean="0"/>
              <a:t>ii) </a:t>
            </a:r>
            <a:r>
              <a:rPr lang="en-US" dirty="0" err="1" smtClean="0"/>
              <a:t>Pyrimidine</a:t>
            </a:r>
            <a:r>
              <a:rPr lang="en-US" dirty="0" smtClean="0"/>
              <a:t> bases: Thymine (T) and cytosine (C)</a:t>
            </a:r>
            <a:endParaRPr lang="en-IN" dirty="0" smtClean="0"/>
          </a:p>
          <a:p>
            <a:pPr lvl="0"/>
            <a:r>
              <a:rPr lang="en-US" dirty="0" smtClean="0"/>
              <a:t>It occurs mainly in the nucleus of the cell.</a:t>
            </a:r>
            <a:endParaRPr lang="en-IN" dirty="0" smtClean="0"/>
          </a:p>
          <a:p>
            <a:pPr lvl="0"/>
            <a:r>
              <a:rPr lang="en-US" dirty="0" smtClean="0"/>
              <a:t>It is responsible for transmission for heredity character</a:t>
            </a:r>
            <a:endParaRPr lang="en-IN" dirty="0" smtClean="0"/>
          </a:p>
          <a:p>
            <a:endParaRPr lang="en-IN"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B050"/>
                </a:solidFill>
              </a:rPr>
              <a:t>RNA</a:t>
            </a:r>
            <a:r>
              <a:rPr lang="en-IN" dirty="0" smtClean="0">
                <a:solidFill>
                  <a:srgbClr val="00B050"/>
                </a:solidFill>
              </a:rPr>
              <a:t/>
            </a:r>
            <a:br>
              <a:rPr lang="en-IN" dirty="0" smtClean="0">
                <a:solidFill>
                  <a:srgbClr val="00B050"/>
                </a:solidFill>
              </a:rPr>
            </a:br>
            <a:endParaRPr lang="en-IN" dirty="0">
              <a:solidFill>
                <a:srgbClr val="00B050"/>
              </a:solidFill>
            </a:endParaRPr>
          </a:p>
        </p:txBody>
      </p:sp>
      <p:sp>
        <p:nvSpPr>
          <p:cNvPr id="3" name="Content Placeholder 2"/>
          <p:cNvSpPr>
            <a:spLocks noGrp="1"/>
          </p:cNvSpPr>
          <p:nvPr>
            <p:ph idx="1"/>
          </p:nvPr>
        </p:nvSpPr>
        <p:spPr/>
        <p:txBody>
          <a:bodyPr/>
          <a:lstStyle/>
          <a:p>
            <a:pPr lvl="0"/>
            <a:r>
              <a:rPr lang="en-US" dirty="0" smtClean="0"/>
              <a:t>It </a:t>
            </a:r>
            <a:r>
              <a:rPr lang="en-US" dirty="0" smtClean="0"/>
              <a:t>has a single stranded -helix structure.</a:t>
            </a:r>
            <a:endParaRPr lang="en-IN" dirty="0" smtClean="0"/>
          </a:p>
          <a:p>
            <a:pPr lvl="0"/>
            <a:r>
              <a:rPr lang="en-US" dirty="0" smtClean="0"/>
              <a:t>Sugar present is –D–ribose</a:t>
            </a:r>
            <a:endParaRPr lang="en-IN" dirty="0" smtClean="0"/>
          </a:p>
          <a:p>
            <a:pPr lvl="0"/>
            <a:r>
              <a:rPr lang="en-US" dirty="0" smtClean="0"/>
              <a:t>Bases:</a:t>
            </a:r>
            <a:br>
              <a:rPr lang="en-US" dirty="0" smtClean="0"/>
            </a:br>
            <a:r>
              <a:rPr lang="en-US" dirty="0" err="1" smtClean="0"/>
              <a:t>i</a:t>
            </a:r>
            <a:r>
              <a:rPr lang="en-US" dirty="0" smtClean="0"/>
              <a:t>) </a:t>
            </a:r>
            <a:r>
              <a:rPr lang="en-US" dirty="0" err="1" smtClean="0"/>
              <a:t>Purine</a:t>
            </a:r>
            <a:r>
              <a:rPr lang="en-US" dirty="0" smtClean="0"/>
              <a:t> bases: Adenine (A) and Guanine (G)</a:t>
            </a:r>
            <a:br>
              <a:rPr lang="en-US" dirty="0" smtClean="0"/>
            </a:br>
            <a:r>
              <a:rPr lang="en-US" dirty="0" smtClean="0"/>
              <a:t>ii) </a:t>
            </a:r>
            <a:r>
              <a:rPr lang="en-US" dirty="0" err="1" smtClean="0"/>
              <a:t>Pyrimidine</a:t>
            </a:r>
            <a:r>
              <a:rPr lang="en-US" dirty="0" smtClean="0"/>
              <a:t> bases: </a:t>
            </a:r>
            <a:r>
              <a:rPr lang="en-US" dirty="0" err="1" smtClean="0"/>
              <a:t>Uracil</a:t>
            </a:r>
            <a:r>
              <a:rPr lang="en-US" dirty="0" smtClean="0"/>
              <a:t> (U) and cytosine (C)</a:t>
            </a:r>
            <a:endParaRPr lang="en-IN" dirty="0" smtClean="0"/>
          </a:p>
          <a:p>
            <a:pPr lvl="0"/>
            <a:r>
              <a:rPr lang="en-US" dirty="0" smtClean="0"/>
              <a:t>It occurs mainly in the cytoplasm of the cell.</a:t>
            </a:r>
            <a:endParaRPr lang="en-IN" dirty="0" smtClean="0"/>
          </a:p>
          <a:p>
            <a:pPr lvl="0"/>
            <a:r>
              <a:rPr lang="en-US" dirty="0" smtClean="0"/>
              <a:t>It helps in protein synthesis.</a:t>
            </a:r>
            <a:endParaRPr lang="en-IN" dirty="0" smtClean="0"/>
          </a:p>
          <a:p>
            <a:endParaRPr lang="en-IN"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Double helix structure of DNA</a:t>
            </a:r>
            <a:endParaRPr lang="en-IN" dirty="0">
              <a:solidFill>
                <a:srgbClr val="00B050"/>
              </a:solidFill>
            </a:endParaRPr>
          </a:p>
        </p:txBody>
      </p:sp>
      <p:sp>
        <p:nvSpPr>
          <p:cNvPr id="3" name="Content Placeholder 2"/>
          <p:cNvSpPr>
            <a:spLocks noGrp="1"/>
          </p:cNvSpPr>
          <p:nvPr>
            <p:ph idx="1"/>
          </p:nvPr>
        </p:nvSpPr>
        <p:spPr/>
        <p:txBody>
          <a:bodyPr>
            <a:normAutofit fontScale="77500" lnSpcReduction="20000"/>
          </a:bodyPr>
          <a:lstStyle/>
          <a:p>
            <a:pPr>
              <a:buNone/>
            </a:pPr>
            <a:endParaRPr lang="en-IN" dirty="0" smtClean="0"/>
          </a:p>
          <a:p>
            <a:pPr lvl="0"/>
            <a:r>
              <a:rPr lang="en-US" sz="2900" dirty="0" smtClean="0"/>
              <a:t>It is composed of two right handed helical polynucleotide chains coiled spirally in opposite directions around the same central axis.</a:t>
            </a:r>
            <a:endParaRPr lang="en-IN" sz="2900" dirty="0" smtClean="0"/>
          </a:p>
          <a:p>
            <a:pPr lvl="0"/>
            <a:r>
              <a:rPr lang="en-US" sz="2900" dirty="0" smtClean="0"/>
              <a:t>Two strands are anti-parallel i.e., their </a:t>
            </a:r>
            <a:r>
              <a:rPr lang="en-US" sz="2900" dirty="0" err="1" smtClean="0"/>
              <a:t>phosphodiester</a:t>
            </a:r>
            <a:r>
              <a:rPr lang="en-US" sz="2900" dirty="0" smtClean="0"/>
              <a:t> linkage runs in opposite directions.</a:t>
            </a:r>
            <a:endParaRPr lang="en-IN" sz="2900" dirty="0" smtClean="0"/>
          </a:p>
          <a:p>
            <a:pPr lvl="0"/>
            <a:r>
              <a:rPr lang="en-US" sz="2900" dirty="0" smtClean="0"/>
              <a:t>Bases are stacked inside the helix in planes to the helical axis.</a:t>
            </a:r>
            <a:endParaRPr lang="en-IN" sz="2900" dirty="0" smtClean="0"/>
          </a:p>
          <a:p>
            <a:pPr lvl="0"/>
            <a:r>
              <a:rPr lang="en-US" sz="2900" dirty="0" smtClean="0"/>
              <a:t>Two strands are held together by H – bonds (A = T, G C).</a:t>
            </a:r>
            <a:endParaRPr lang="en-IN" sz="2900" dirty="0" smtClean="0"/>
          </a:p>
          <a:p>
            <a:pPr lvl="0"/>
            <a:r>
              <a:rPr lang="en-US" sz="2900" dirty="0" smtClean="0"/>
              <a:t>The two strands are complementary to each other because the hydrogen bonds are formed between specific pairs of bases.</a:t>
            </a:r>
            <a:endParaRPr lang="en-IN" sz="2900" dirty="0" smtClean="0"/>
          </a:p>
          <a:p>
            <a:pPr lvl="0"/>
            <a:r>
              <a:rPr lang="en-US" sz="2900" dirty="0" smtClean="0"/>
              <a:t>Adenine forms hydrogen bonds with thymine whereas cytosine forms hydrogen bonds with guanine.</a:t>
            </a:r>
            <a:endParaRPr lang="en-IN" sz="2900" dirty="0" smtClean="0"/>
          </a:p>
          <a:p>
            <a:pPr lvl="0"/>
            <a:r>
              <a:rPr lang="en-US" sz="2900" dirty="0" smtClean="0"/>
              <a:t>Diameter of double helix is 2 nm.</a:t>
            </a:r>
            <a:endParaRPr lang="en-IN" sz="2900" dirty="0" smtClean="0"/>
          </a:p>
          <a:p>
            <a:pPr lvl="0"/>
            <a:r>
              <a:rPr lang="en-US" sz="2900" dirty="0" smtClean="0"/>
              <a:t>Double helix repeats at intervals of 3.4 nm. (One complete turn)</a:t>
            </a:r>
            <a:endParaRPr lang="en-IN" sz="2900" dirty="0" smtClean="0"/>
          </a:p>
          <a:p>
            <a:pPr lvl="0"/>
            <a:r>
              <a:rPr lang="en-US" sz="2900" dirty="0" smtClean="0"/>
              <a:t>Total amount of </a:t>
            </a:r>
            <a:r>
              <a:rPr lang="en-US" sz="2900" dirty="0" err="1" smtClean="0"/>
              <a:t>purine</a:t>
            </a:r>
            <a:r>
              <a:rPr lang="en-US" sz="2900" dirty="0" smtClean="0"/>
              <a:t> (A + G) = Total amount of </a:t>
            </a:r>
            <a:r>
              <a:rPr lang="en-US" sz="2900" dirty="0" err="1" smtClean="0"/>
              <a:t>pyramidine</a:t>
            </a:r>
            <a:r>
              <a:rPr lang="en-US" sz="2900" dirty="0" smtClean="0"/>
              <a:t> (C + T)</a:t>
            </a:r>
            <a:endParaRPr lang="en-IN" sz="2900" dirty="0" smtClean="0"/>
          </a:p>
          <a:p>
            <a:endParaRPr lang="en-IN" sz="2900"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Vitamins</a:t>
            </a:r>
            <a:endParaRPr lang="en-IN" dirty="0">
              <a:solidFill>
                <a:srgbClr val="00B050"/>
              </a:solidFill>
            </a:endParaRPr>
          </a:p>
        </p:txBody>
      </p:sp>
      <p:sp>
        <p:nvSpPr>
          <p:cNvPr id="3" name="Content Placeholder 2"/>
          <p:cNvSpPr>
            <a:spLocks noGrp="1"/>
          </p:cNvSpPr>
          <p:nvPr>
            <p:ph idx="1"/>
          </p:nvPr>
        </p:nvSpPr>
        <p:spPr/>
        <p:txBody>
          <a:bodyPr/>
          <a:lstStyle/>
          <a:p>
            <a:pPr lvl="0"/>
            <a:r>
              <a:rPr lang="en-US" dirty="0" smtClean="0"/>
              <a:t>Vitamins </a:t>
            </a:r>
            <a:r>
              <a:rPr lang="en-US" dirty="0" smtClean="0"/>
              <a:t>are organic compounds required in the diet in small amounts to perform specific biological functions for normal maintenance of optimum growth and health of the organism.</a:t>
            </a:r>
            <a:endParaRPr lang="en-IN" dirty="0" smtClean="0"/>
          </a:p>
          <a:p>
            <a:endParaRPr lang="en-IN"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Classification of vitamins</a:t>
            </a:r>
            <a:endParaRPr lang="en-IN" dirty="0">
              <a:solidFill>
                <a:srgbClr val="00B050"/>
              </a:solidFill>
            </a:endParaRPr>
          </a:p>
        </p:txBody>
      </p:sp>
      <p:sp>
        <p:nvSpPr>
          <p:cNvPr id="3" name="Content Placeholder 2"/>
          <p:cNvSpPr>
            <a:spLocks noGrp="1"/>
          </p:cNvSpPr>
          <p:nvPr>
            <p:ph idx="1"/>
          </p:nvPr>
        </p:nvSpPr>
        <p:spPr/>
        <p:txBody>
          <a:bodyPr>
            <a:normAutofit fontScale="77500" lnSpcReduction="20000"/>
          </a:bodyPr>
          <a:lstStyle/>
          <a:p>
            <a:pPr lvl="0"/>
            <a:r>
              <a:rPr lang="en-US" dirty="0" smtClean="0"/>
              <a:t>Vitamins </a:t>
            </a:r>
            <a:r>
              <a:rPr lang="en-US" dirty="0" smtClean="0"/>
              <a:t>are classified into two groups depending upon their solubility in water or fat.</a:t>
            </a:r>
            <a:endParaRPr lang="en-IN" dirty="0" smtClean="0"/>
          </a:p>
          <a:p>
            <a:pPr lvl="0"/>
            <a:r>
              <a:rPr lang="en-US" dirty="0" smtClean="0">
                <a:solidFill>
                  <a:srgbClr val="FF0000"/>
                </a:solidFill>
              </a:rPr>
              <a:t>Water soluble </a:t>
            </a:r>
            <a:r>
              <a:rPr lang="en-US" dirty="0" smtClean="0">
                <a:solidFill>
                  <a:srgbClr val="FF0000"/>
                </a:solidFill>
              </a:rPr>
              <a:t>vitamins</a:t>
            </a:r>
          </a:p>
          <a:p>
            <a:pPr lvl="0">
              <a:buNone/>
            </a:pPr>
            <a:r>
              <a:rPr lang="en-US" dirty="0" smtClean="0">
                <a:solidFill>
                  <a:srgbClr val="FF0000"/>
                </a:solidFill>
              </a:rPr>
              <a:t>	</a:t>
            </a:r>
            <a:r>
              <a:rPr lang="en-US" dirty="0" smtClean="0"/>
              <a:t> </a:t>
            </a:r>
            <a:r>
              <a:rPr lang="en-US" b="1" dirty="0" err="1" smtClean="0"/>
              <a:t>i</a:t>
            </a:r>
            <a:r>
              <a:rPr lang="en-US" b="1" dirty="0" smtClean="0"/>
              <a:t>) </a:t>
            </a:r>
            <a:r>
              <a:rPr lang="en-US" dirty="0" smtClean="0"/>
              <a:t>These vitamins are soluble in water.</a:t>
            </a:r>
            <a:br>
              <a:rPr lang="en-US" dirty="0" smtClean="0"/>
            </a:br>
            <a:r>
              <a:rPr lang="en-US" b="1" dirty="0" smtClean="0"/>
              <a:t>ii) </a:t>
            </a:r>
            <a:r>
              <a:rPr lang="en-US" dirty="0" smtClean="0"/>
              <a:t>Water soluble vitamins must be supplied regularly in diet because they are readily excreted in urine and cannot be stored (except vitamin B12) in our body.</a:t>
            </a:r>
            <a:br>
              <a:rPr lang="en-US" dirty="0" smtClean="0"/>
            </a:br>
            <a:r>
              <a:rPr lang="en-US" b="1" dirty="0" smtClean="0"/>
              <a:t>iii) </a:t>
            </a:r>
            <a:r>
              <a:rPr lang="en-US" dirty="0" smtClean="0"/>
              <a:t>Example: Vitamin C, B group vitamins.</a:t>
            </a:r>
            <a:endParaRPr lang="en-IN" dirty="0" smtClean="0"/>
          </a:p>
          <a:p>
            <a:pPr lvl="0"/>
            <a:r>
              <a:rPr lang="en-US" dirty="0" smtClean="0">
                <a:solidFill>
                  <a:srgbClr val="FF0000"/>
                </a:solidFill>
              </a:rPr>
              <a:t>Fat soluble vitamins</a:t>
            </a:r>
            <a:r>
              <a:rPr lang="en-US" dirty="0" smtClean="0"/>
              <a:t/>
            </a:r>
            <a:br>
              <a:rPr lang="en-US" dirty="0" smtClean="0"/>
            </a:br>
            <a:r>
              <a:rPr lang="en-US" b="1" dirty="0" err="1" smtClean="0"/>
              <a:t>i</a:t>
            </a:r>
            <a:r>
              <a:rPr lang="en-US" b="1" dirty="0" smtClean="0"/>
              <a:t>) </a:t>
            </a:r>
            <a:r>
              <a:rPr lang="en-US" dirty="0" smtClean="0"/>
              <a:t>These vitamins are soluble in fat and oils but insoluble in water.</a:t>
            </a:r>
            <a:br>
              <a:rPr lang="en-US" dirty="0" smtClean="0"/>
            </a:br>
            <a:r>
              <a:rPr lang="en-US" b="1" dirty="0" smtClean="0"/>
              <a:t>ii) </a:t>
            </a:r>
            <a:r>
              <a:rPr lang="en-US" dirty="0" smtClean="0"/>
              <a:t>They are stored in liver and adipose (fat storing) tissues.</a:t>
            </a:r>
            <a:br>
              <a:rPr lang="en-US" dirty="0" smtClean="0"/>
            </a:br>
            <a:r>
              <a:rPr lang="en-US" b="1" dirty="0" smtClean="0"/>
              <a:t>iii) </a:t>
            </a:r>
            <a:r>
              <a:rPr lang="en-US" dirty="0" smtClean="0"/>
              <a:t>Example: Vitamin A, D, E and K</a:t>
            </a:r>
            <a:endParaRPr lang="en-IN" dirty="0" smtClean="0"/>
          </a:p>
          <a:p>
            <a:endParaRPr lang="en-IN"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Important vitamins, their sources and their deficiency diseases</a:t>
            </a:r>
            <a:endParaRPr lang="en-IN" dirty="0"/>
          </a:p>
        </p:txBody>
      </p:sp>
      <p:sp>
        <p:nvSpPr>
          <p:cNvPr id="3" name="Content Placeholder 2"/>
          <p:cNvSpPr>
            <a:spLocks noGrp="1"/>
          </p:cNvSpPr>
          <p:nvPr>
            <p:ph idx="1"/>
          </p:nvPr>
        </p:nvSpPr>
        <p:spPr/>
        <p:txBody>
          <a:bodyPr>
            <a:normAutofit fontScale="70000" lnSpcReduction="20000"/>
          </a:bodyPr>
          <a:lstStyle/>
          <a:p>
            <a:r>
              <a:rPr lang="en-IN" b="1" dirty="0" smtClean="0"/>
              <a:t>Name of vitamins </a:t>
            </a:r>
            <a:endParaRPr lang="en-IN" dirty="0" smtClean="0"/>
          </a:p>
          <a:p>
            <a:r>
              <a:rPr lang="en-IN" b="1" dirty="0" smtClean="0"/>
              <a:t>Sources </a:t>
            </a:r>
            <a:endParaRPr lang="en-IN" dirty="0" smtClean="0"/>
          </a:p>
          <a:p>
            <a:r>
              <a:rPr lang="en-IN" b="1" dirty="0" smtClean="0"/>
              <a:t>Deficiency diseases </a:t>
            </a:r>
            <a:endParaRPr lang="en-IN" dirty="0" smtClean="0"/>
          </a:p>
          <a:p>
            <a:r>
              <a:rPr lang="en-IN" u="sng" dirty="0" smtClean="0">
                <a:solidFill>
                  <a:srgbClr val="FF0000"/>
                </a:solidFill>
              </a:rPr>
              <a:t>Vitamin A</a:t>
            </a:r>
          </a:p>
          <a:p>
            <a:r>
              <a:rPr lang="en-IN" dirty="0" smtClean="0"/>
              <a:t>Fish liver oil, carrots, butter and milk</a:t>
            </a:r>
          </a:p>
          <a:p>
            <a:r>
              <a:rPr lang="en-IN" dirty="0" err="1" smtClean="0"/>
              <a:t>xerophthalmia</a:t>
            </a:r>
            <a:r>
              <a:rPr lang="en-IN" dirty="0" smtClean="0"/>
              <a:t/>
            </a:r>
            <a:br>
              <a:rPr lang="en-IN" dirty="0" smtClean="0"/>
            </a:br>
            <a:r>
              <a:rPr lang="en-IN" dirty="0" smtClean="0"/>
              <a:t>(hardening of cornea of eye)</a:t>
            </a:r>
            <a:br>
              <a:rPr lang="en-IN" dirty="0" smtClean="0"/>
            </a:br>
            <a:r>
              <a:rPr lang="en-IN" dirty="0" smtClean="0"/>
              <a:t>Night blindness</a:t>
            </a:r>
          </a:p>
          <a:p>
            <a:r>
              <a:rPr lang="en-IN" u="sng" dirty="0" smtClean="0">
                <a:solidFill>
                  <a:srgbClr val="FF0000"/>
                </a:solidFill>
              </a:rPr>
              <a:t>Vitamin B1</a:t>
            </a:r>
            <a:r>
              <a:rPr lang="en-IN" dirty="0" smtClean="0"/>
              <a:t/>
            </a:r>
            <a:br>
              <a:rPr lang="en-IN" dirty="0" smtClean="0"/>
            </a:br>
            <a:r>
              <a:rPr lang="en-IN" dirty="0" smtClean="0"/>
              <a:t>(Thiamine)</a:t>
            </a:r>
          </a:p>
          <a:p>
            <a:r>
              <a:rPr lang="en-IN" dirty="0" smtClean="0"/>
              <a:t>Yeast, milk, green vegetables and cereals</a:t>
            </a:r>
          </a:p>
          <a:p>
            <a:r>
              <a:rPr lang="en-IN" dirty="0" smtClean="0"/>
              <a:t>Beriberi</a:t>
            </a:r>
            <a:br>
              <a:rPr lang="en-IN" dirty="0" smtClean="0"/>
            </a:br>
            <a:r>
              <a:rPr lang="en-IN" dirty="0" smtClean="0"/>
              <a:t>(loss of appetite, retarded growth)</a:t>
            </a:r>
          </a:p>
          <a:p>
            <a:endParaRPr lang="en-IN"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28600"/>
            <a:ext cx="9144000" cy="6629400"/>
          </a:xfrm>
        </p:spPr>
        <p:txBody>
          <a:bodyPr>
            <a:noAutofit/>
          </a:bodyPr>
          <a:lstStyle/>
          <a:p>
            <a:r>
              <a:rPr lang="en-IN" sz="2000" u="sng" dirty="0" smtClean="0">
                <a:solidFill>
                  <a:srgbClr val="FF0000"/>
                </a:solidFill>
              </a:rPr>
              <a:t>Vitamin B2</a:t>
            </a:r>
            <a:r>
              <a:rPr lang="en-IN" sz="2000" dirty="0" smtClean="0"/>
              <a:t/>
            </a:r>
            <a:br>
              <a:rPr lang="en-IN" sz="2000" dirty="0" smtClean="0"/>
            </a:br>
            <a:r>
              <a:rPr lang="en-IN" sz="2000" dirty="0" smtClean="0"/>
              <a:t>(Riboflavin)</a:t>
            </a:r>
          </a:p>
          <a:p>
            <a:r>
              <a:rPr lang="en-IN" sz="2000" dirty="0" smtClean="0"/>
              <a:t>Milk, egg white, liver, kidney</a:t>
            </a:r>
          </a:p>
          <a:p>
            <a:r>
              <a:rPr lang="en-IN" sz="2000" dirty="0" err="1" smtClean="0"/>
              <a:t>Cheilosis</a:t>
            </a:r>
            <a:r>
              <a:rPr lang="en-IN" sz="2000" dirty="0" smtClean="0"/>
              <a:t/>
            </a:r>
            <a:br>
              <a:rPr lang="en-IN" sz="2000" dirty="0" smtClean="0"/>
            </a:br>
            <a:r>
              <a:rPr lang="en-IN" sz="2000" dirty="0" smtClean="0"/>
              <a:t>(fissuring at corners of mouth and lips), digestive disorders and burning sensation of the skin.</a:t>
            </a:r>
          </a:p>
          <a:p>
            <a:r>
              <a:rPr lang="en-IN" sz="2000" u="sng" dirty="0" smtClean="0">
                <a:solidFill>
                  <a:srgbClr val="FF0000"/>
                </a:solidFill>
              </a:rPr>
              <a:t>Vitamin B6 (Pyridoxine)</a:t>
            </a:r>
          </a:p>
          <a:p>
            <a:r>
              <a:rPr lang="en-IN" sz="2000" dirty="0" smtClean="0"/>
              <a:t>Yeast, milk, egg yolk, cereals and grams</a:t>
            </a:r>
          </a:p>
          <a:p>
            <a:r>
              <a:rPr lang="en-IN" sz="2000" dirty="0" smtClean="0"/>
              <a:t>Convulsions</a:t>
            </a:r>
          </a:p>
          <a:p>
            <a:r>
              <a:rPr lang="en-IN" sz="2000" u="sng" dirty="0" smtClean="0">
                <a:solidFill>
                  <a:srgbClr val="FF0000"/>
                </a:solidFill>
              </a:rPr>
              <a:t>Vitamin B12</a:t>
            </a:r>
          </a:p>
          <a:p>
            <a:r>
              <a:rPr lang="en-IN" sz="2000" dirty="0" smtClean="0"/>
              <a:t>Meat, fish, egg and curd</a:t>
            </a:r>
          </a:p>
          <a:p>
            <a:r>
              <a:rPr lang="en-IN" sz="2000" dirty="0" smtClean="0"/>
              <a:t>Pernicious anaemia</a:t>
            </a:r>
            <a:br>
              <a:rPr lang="en-IN" sz="2000" dirty="0" smtClean="0"/>
            </a:br>
            <a:r>
              <a:rPr lang="en-IN" sz="2000" dirty="0" smtClean="0"/>
              <a:t>(RBC deficient in haemoglobin)</a:t>
            </a:r>
          </a:p>
          <a:p>
            <a:r>
              <a:rPr lang="en-IN" sz="2000" u="sng" dirty="0" smtClean="0">
                <a:solidFill>
                  <a:srgbClr val="FF0000"/>
                </a:solidFill>
              </a:rPr>
              <a:t>Vitamin C</a:t>
            </a:r>
            <a:r>
              <a:rPr lang="en-IN" sz="2000" dirty="0" smtClean="0"/>
              <a:t/>
            </a:r>
            <a:br>
              <a:rPr lang="en-IN" sz="2000" dirty="0" smtClean="0"/>
            </a:br>
            <a:r>
              <a:rPr lang="en-IN" sz="2000" dirty="0" smtClean="0"/>
              <a:t>(Ascorbic acid)</a:t>
            </a:r>
          </a:p>
          <a:p>
            <a:r>
              <a:rPr lang="en-IN" sz="2000" dirty="0" smtClean="0"/>
              <a:t>Citrus fruits, </a:t>
            </a:r>
            <a:r>
              <a:rPr lang="en-IN" sz="2000" dirty="0" err="1" smtClean="0"/>
              <a:t>amla</a:t>
            </a:r>
            <a:r>
              <a:rPr lang="en-IN" sz="2000" dirty="0" smtClean="0"/>
              <a:t> and green leafy vegetables</a:t>
            </a:r>
          </a:p>
          <a:p>
            <a:r>
              <a:rPr lang="en-IN" sz="2000" dirty="0" smtClean="0"/>
              <a:t>Scurvy</a:t>
            </a:r>
            <a:br>
              <a:rPr lang="en-IN" sz="2000" dirty="0" smtClean="0"/>
            </a:br>
            <a:r>
              <a:rPr lang="en-IN" sz="2000" dirty="0" smtClean="0"/>
              <a:t>(bleeding gums)</a:t>
            </a:r>
          </a:p>
          <a:p>
            <a:endParaRPr lang="en-IN"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ndalus" pitchFamily="18" charset="-78"/>
                <a:cs typeface="Andalus" pitchFamily="18" charset="-78"/>
              </a:rPr>
              <a:t>CARBOHYDRATES</a:t>
            </a:r>
            <a:endParaRPr lang="en-IN" dirty="0"/>
          </a:p>
        </p:txBody>
      </p:sp>
      <p:sp>
        <p:nvSpPr>
          <p:cNvPr id="3" name="Content Placeholder 2"/>
          <p:cNvSpPr>
            <a:spLocks noGrp="1"/>
          </p:cNvSpPr>
          <p:nvPr>
            <p:ph idx="1"/>
          </p:nvPr>
        </p:nvSpPr>
        <p:spPr>
          <a:xfrm>
            <a:off x="457200" y="1600200"/>
            <a:ext cx="8686800" cy="4525963"/>
          </a:xfrm>
        </p:spPr>
        <p:txBody>
          <a:bodyPr>
            <a:normAutofit/>
          </a:bodyPr>
          <a:lstStyle/>
          <a:p>
            <a:r>
              <a:rPr lang="en-US" dirty="0" smtClean="0"/>
              <a:t>Carbohydrates have the general formula </a:t>
            </a:r>
            <a:r>
              <a:rPr lang="en-US" b="1" dirty="0" err="1" smtClean="0"/>
              <a:t>C</a:t>
            </a:r>
            <a:r>
              <a:rPr lang="en-US" b="1" baseline="-25000" dirty="0" err="1" smtClean="0"/>
              <a:t>x</a:t>
            </a:r>
            <a:r>
              <a:rPr lang="en-US" b="1" dirty="0" smtClean="0"/>
              <a:t>(H</a:t>
            </a:r>
            <a:r>
              <a:rPr lang="en-US" b="1" baseline="-25000" dirty="0" smtClean="0"/>
              <a:t>2</a:t>
            </a:r>
            <a:r>
              <a:rPr lang="en-US" b="1" dirty="0" smtClean="0"/>
              <a:t>O)</a:t>
            </a:r>
            <a:r>
              <a:rPr lang="en-US" b="1" baseline="-25000" dirty="0" smtClean="0"/>
              <a:t>y</a:t>
            </a:r>
            <a:r>
              <a:rPr lang="en-US" dirty="0" smtClean="0"/>
              <a:t>. </a:t>
            </a:r>
          </a:p>
          <a:p>
            <a:r>
              <a:rPr lang="en-US" dirty="0" smtClean="0"/>
              <a:t>They are the ultimate source of most of our food. </a:t>
            </a:r>
          </a:p>
          <a:p>
            <a:r>
              <a:rPr lang="en-US" dirty="0" smtClean="0"/>
              <a:t>We dress with cellulose in the form of cotton, linen, and rayon.</a:t>
            </a:r>
            <a:endParaRPr lang="en-IN" dirty="0" smtClean="0"/>
          </a:p>
          <a:p>
            <a:r>
              <a:rPr lang="en-US" dirty="0" smtClean="0"/>
              <a:t>We build furniture and houses from cellulose in the form of wood. Let us see the details of carbohydrates and their classification</a:t>
            </a:r>
            <a:endParaRPr lang="en-IN"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321</TotalTime>
  <Words>2579</Words>
  <Application>Microsoft Office PowerPoint</Application>
  <PresentationFormat>On-screen Show (4:3)</PresentationFormat>
  <Paragraphs>326</Paragraphs>
  <Slides>86</Slides>
  <Notes>0</Notes>
  <HiddenSlides>0</HiddenSlides>
  <MMClips>0</MMClips>
  <ScaleCrop>false</ScaleCrop>
  <HeadingPairs>
    <vt:vector size="4" baseType="variant">
      <vt:variant>
        <vt:lpstr>Theme</vt:lpstr>
      </vt:variant>
      <vt:variant>
        <vt:i4>1</vt:i4>
      </vt:variant>
      <vt:variant>
        <vt:lpstr>Slide Titles</vt:lpstr>
      </vt:variant>
      <vt:variant>
        <vt:i4>86</vt:i4>
      </vt:variant>
    </vt:vector>
  </HeadingPairs>
  <TitlesOfParts>
    <vt:vector size="87" baseType="lpstr">
      <vt:lpstr>Office Theme</vt:lpstr>
      <vt:lpstr>Nirupam Aich</vt:lpstr>
      <vt:lpstr>Biomolecules  are the organic molecules present in a living organism.   They are fundamental building blocks of living organisms as they support the biological processes essential for life.  Thus, they build up the living system and are responsible for their growth and maintenance.  </vt:lpstr>
      <vt:lpstr>Common biomolecules are</vt:lpstr>
      <vt:lpstr>Importance of Biomolecules</vt:lpstr>
      <vt:lpstr>Slide 5</vt:lpstr>
      <vt:lpstr>Slide 6</vt:lpstr>
      <vt:lpstr>Sources of Carbohydrates </vt:lpstr>
      <vt:lpstr>Slide 8</vt:lpstr>
      <vt:lpstr>CARBOHYDRATES</vt:lpstr>
      <vt:lpstr>CARBOHYDRATES</vt:lpstr>
      <vt:lpstr>TYPES OF CARBOHYDRATES</vt:lpstr>
      <vt:lpstr>CARBOHYDRATES, in general may be classified into two classes</vt:lpstr>
      <vt:lpstr>MonoSaccharides </vt:lpstr>
      <vt:lpstr>OligoSaccharides </vt:lpstr>
      <vt:lpstr>Slide 15</vt:lpstr>
      <vt:lpstr>PolySaccharides </vt:lpstr>
      <vt:lpstr>They are again sub-divided into two types. They are homopolysaccharides and heteropolysaccharides. </vt:lpstr>
      <vt:lpstr>Slide 18</vt:lpstr>
      <vt:lpstr>Monosaccharides </vt:lpstr>
      <vt:lpstr>Slide 20</vt:lpstr>
      <vt:lpstr>Slide 21</vt:lpstr>
      <vt:lpstr>Slide 22</vt:lpstr>
      <vt:lpstr>D and L Configurations</vt:lpstr>
      <vt:lpstr>Glucose is an example of a carbohydrate monomer or monosaccharide. Other examples of monosaccharides include mannose, galactose, fructose, etc. The structural organization of monosaccharides is as follows: </vt:lpstr>
      <vt:lpstr>Slide 25</vt:lpstr>
      <vt:lpstr>Slide 26</vt:lpstr>
      <vt:lpstr>Slide 27</vt:lpstr>
      <vt:lpstr>Chemical Reactions of Glucose • Reaction with HI </vt:lpstr>
      <vt:lpstr>Slide 29</vt:lpstr>
      <vt:lpstr>Slide 30</vt:lpstr>
      <vt:lpstr>Slide 31</vt:lpstr>
      <vt:lpstr>Slide 32</vt:lpstr>
      <vt:lpstr>Slide 33</vt:lpstr>
      <vt:lpstr>Slide 34</vt:lpstr>
      <vt:lpstr>Slide 35</vt:lpstr>
      <vt:lpstr>Slide 36</vt:lpstr>
      <vt:lpstr>Slide 37</vt:lpstr>
      <vt:lpstr>Slide 38</vt:lpstr>
      <vt:lpstr>Cyclic structure of fructose: </vt:lpstr>
      <vt:lpstr>Haworth representation of fructose </vt:lpstr>
      <vt:lpstr>Disaccharides </vt:lpstr>
      <vt:lpstr>Slide 42</vt:lpstr>
      <vt:lpstr>Slide 43</vt:lpstr>
      <vt:lpstr>Slide 44</vt:lpstr>
      <vt:lpstr>Slide 45</vt:lpstr>
      <vt:lpstr>Slide 46</vt:lpstr>
      <vt:lpstr>Slide 47</vt:lpstr>
      <vt:lpstr>Haworth projection of maltose </vt:lpstr>
      <vt:lpstr>Lactose (Milk sugar): It is composed of β-D-galactose and β-D-glucose. The linkage is between C1 of galactose and C4 of glucose. Hence it is also a reducing sugar. </vt:lpstr>
      <vt:lpstr>Haworth projection of lactose: </vt:lpstr>
      <vt:lpstr>Slide 51</vt:lpstr>
      <vt:lpstr>Starch:  It is a polymer of -glucose and consists of two components — Amylose and Amylopectin. </vt:lpstr>
      <vt:lpstr>Slide 53</vt:lpstr>
      <vt:lpstr>Slide 54</vt:lpstr>
      <vt:lpstr>Cellulose </vt:lpstr>
      <vt:lpstr>Slide 56</vt:lpstr>
      <vt:lpstr>Glycogen </vt:lpstr>
      <vt:lpstr>Slide 58</vt:lpstr>
      <vt:lpstr>Slide 59</vt:lpstr>
      <vt:lpstr>Amino acids </vt:lpstr>
      <vt:lpstr>Slide 61</vt:lpstr>
      <vt:lpstr>Most naturally occurring amino acids have L – Config. </vt:lpstr>
      <vt:lpstr>Types of amino acids</vt:lpstr>
      <vt:lpstr>Zwitterion form of amino acids</vt:lpstr>
      <vt:lpstr>Slide 65</vt:lpstr>
      <vt:lpstr>Slide 66</vt:lpstr>
      <vt:lpstr>Proteins</vt:lpstr>
      <vt:lpstr>Peptide linkage</vt:lpstr>
      <vt:lpstr>Primary structure of proteins</vt:lpstr>
      <vt:lpstr>Secondary structure of proteins</vt:lpstr>
      <vt:lpstr> Helix structure </vt:lpstr>
      <vt:lpstr> pleated structure </vt:lpstr>
      <vt:lpstr>Tertiary structure of proteins</vt:lpstr>
      <vt:lpstr>Two shapes of proteins: </vt:lpstr>
      <vt:lpstr>Quaternary structure of proteins</vt:lpstr>
      <vt:lpstr>Denaturation of proteins</vt:lpstr>
      <vt:lpstr>Nucleoside </vt:lpstr>
      <vt:lpstr>Nucleotide </vt:lpstr>
      <vt:lpstr>Nucleic acids (or polynucletides) </vt:lpstr>
      <vt:lpstr>Two types of nucleic acids</vt:lpstr>
      <vt:lpstr>RNA </vt:lpstr>
      <vt:lpstr>Double helix structure of DNA</vt:lpstr>
      <vt:lpstr>Vitamins</vt:lpstr>
      <vt:lpstr>Classification of vitamins</vt:lpstr>
      <vt:lpstr>Important vitamins, their sources and their deficiency diseases</vt:lpstr>
      <vt:lpstr>Slide 86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Nirupam Aich</dc:title>
  <dc:creator>Aich</dc:creator>
  <cp:lastModifiedBy>Aich</cp:lastModifiedBy>
  <cp:revision>87</cp:revision>
  <dcterms:created xsi:type="dcterms:W3CDTF">2006-08-16T00:00:00Z</dcterms:created>
  <dcterms:modified xsi:type="dcterms:W3CDTF">2020-08-07T04:28:55Z</dcterms:modified>
</cp:coreProperties>
</file>