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70BE61-5A46-48E6-A0DC-E08FA3E37A19}" type="datetimeFigureOut">
              <a:rPr lang="en-IN" smtClean="0"/>
              <a:t>16-12-2020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D175F4-2EC0-4284-8718-8B989F5AB2F2}" type="slidenum">
              <a:rPr lang="en-IN" smtClean="0"/>
              <a:t>‹#›</a:t>
            </a:fld>
            <a:endParaRPr lang="en-IN"/>
          </a:p>
        </p:txBody>
      </p:sp>
    </p:spTree>
    <p:extLst>
      <p:ext uri="{BB962C8B-B14F-4D97-AF65-F5344CB8AC3E}">
        <p14:creationId xmlns:p14="http://schemas.microsoft.com/office/powerpoint/2010/main" val="1303213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96CB507-5B93-4B6A-ADE7-D795CAA35464}" type="datetimeFigureOut">
              <a:rPr lang="en-IN" smtClean="0"/>
              <a:t>16-12-2020</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465798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CB507-5B93-4B6A-ADE7-D795CAA35464}" type="datetimeFigureOut">
              <a:rPr lang="en-IN" smtClean="0"/>
              <a:t>16-12-2020</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3140774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6CB507-5B93-4B6A-ADE7-D795CAA35464}" type="datetimeFigureOut">
              <a:rPr lang="en-IN" smtClean="0"/>
              <a:t>16-12-2020</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1969963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6CB507-5B93-4B6A-ADE7-D795CAA35464}" type="datetimeFigureOut">
              <a:rPr lang="en-IN" smtClean="0"/>
              <a:t>16-12-2020</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3695783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6CB507-5B93-4B6A-ADE7-D795CAA35464}" type="datetimeFigureOut">
              <a:rPr lang="en-IN" smtClean="0"/>
              <a:t>16-12-2020</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193278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96CB507-5B93-4B6A-ADE7-D795CAA35464}" type="datetimeFigureOut">
              <a:rPr lang="en-IN" smtClean="0"/>
              <a:t>16-12-2020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3447931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96CB507-5B93-4B6A-ADE7-D795CAA35464}" type="datetimeFigureOut">
              <a:rPr lang="en-IN" smtClean="0"/>
              <a:t>16-12-2020</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1961014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96CB507-5B93-4B6A-ADE7-D795CAA35464}" type="datetimeFigureOut">
              <a:rPr lang="en-IN" smtClean="0"/>
              <a:t>16-12-2020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2701003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296CB507-5B93-4B6A-ADE7-D795CAA35464}" type="datetimeFigureOut">
              <a:rPr lang="en-IN" smtClean="0"/>
              <a:t>16-12-2020</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65802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6CB507-5B93-4B6A-ADE7-D795CAA35464}" type="datetimeFigureOut">
              <a:rPr lang="en-IN" smtClean="0"/>
              <a:t>16-12-2020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3985328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6CB507-5B93-4B6A-ADE7-D795CAA35464}" type="datetimeFigureOut">
              <a:rPr lang="en-IN" smtClean="0"/>
              <a:t>16-12-2020</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3608889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6CB507-5B93-4B6A-ADE7-D795CAA35464}" type="datetimeFigureOut">
              <a:rPr lang="en-IN" smtClean="0"/>
              <a:t>16-12-2020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61760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6CB507-5B93-4B6A-ADE7-D795CAA35464}" type="datetimeFigureOut">
              <a:rPr lang="en-IN" smtClean="0"/>
              <a:t>16-12-2020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268336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6CB507-5B93-4B6A-ADE7-D795CAA35464}" type="datetimeFigureOut">
              <a:rPr lang="en-IN" smtClean="0"/>
              <a:t>16-12-2020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4210765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CB507-5B93-4B6A-ADE7-D795CAA35464}" type="datetimeFigureOut">
              <a:rPr lang="en-IN" smtClean="0"/>
              <a:t>16-12-2020</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204651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CB507-5B93-4B6A-ADE7-D795CAA35464}" type="datetimeFigureOut">
              <a:rPr lang="en-IN" smtClean="0"/>
              <a:t>16-12-2020</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682108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CB507-5B93-4B6A-ADE7-D795CAA35464}" type="datetimeFigureOut">
              <a:rPr lang="en-IN" smtClean="0"/>
              <a:t>16-12-2020</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990EEAF-8CC3-4A93-B038-84D5BC271579}" type="slidenum">
              <a:rPr lang="en-IN" smtClean="0"/>
              <a:t>‹#›</a:t>
            </a:fld>
            <a:endParaRPr lang="en-IN"/>
          </a:p>
        </p:txBody>
      </p:sp>
    </p:spTree>
    <p:extLst>
      <p:ext uri="{BB962C8B-B14F-4D97-AF65-F5344CB8AC3E}">
        <p14:creationId xmlns:p14="http://schemas.microsoft.com/office/powerpoint/2010/main" val="182941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96CB507-5B93-4B6A-ADE7-D795CAA35464}" type="datetimeFigureOut">
              <a:rPr lang="en-IN" smtClean="0"/>
              <a:t>16-12-2020</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990EEAF-8CC3-4A93-B038-84D5BC271579}" type="slidenum">
              <a:rPr lang="en-IN" smtClean="0"/>
              <a:t>‹#›</a:t>
            </a:fld>
            <a:endParaRPr lang="en-IN"/>
          </a:p>
        </p:txBody>
      </p:sp>
    </p:spTree>
    <p:extLst>
      <p:ext uri="{BB962C8B-B14F-4D97-AF65-F5344CB8AC3E}">
        <p14:creationId xmlns:p14="http://schemas.microsoft.com/office/powerpoint/2010/main" val="16980840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t>BODY FLUIDS  &amp;  CIRCULATION</a:t>
            </a:r>
            <a:endParaRPr lang="en-IN" b="1" dirty="0"/>
          </a:p>
        </p:txBody>
      </p:sp>
    </p:spTree>
    <p:extLst>
      <p:ext uri="{BB962C8B-B14F-4D97-AF65-F5344CB8AC3E}">
        <p14:creationId xmlns:p14="http://schemas.microsoft.com/office/powerpoint/2010/main" val="663337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BLOOD GROUPS</a:t>
            </a:r>
            <a:br>
              <a:rPr lang="en-IN" b="1" dirty="0"/>
            </a:br>
            <a:endParaRPr lang="en-IN" b="1" dirty="0"/>
          </a:p>
        </p:txBody>
      </p:sp>
      <p:sp>
        <p:nvSpPr>
          <p:cNvPr id="3" name="Content Placeholder 2"/>
          <p:cNvSpPr>
            <a:spLocks noGrp="1"/>
          </p:cNvSpPr>
          <p:nvPr>
            <p:ph idx="1"/>
          </p:nvPr>
        </p:nvSpPr>
        <p:spPr/>
        <p:txBody>
          <a:bodyPr/>
          <a:lstStyle/>
          <a:p>
            <a:r>
              <a:rPr lang="en-IN" dirty="0" smtClean="0"/>
              <a:t>•</a:t>
            </a:r>
            <a:r>
              <a:rPr lang="en-IN" dirty="0"/>
              <a:t>	</a:t>
            </a:r>
            <a:r>
              <a:rPr lang="en-IN" b="1" dirty="0"/>
              <a:t>Two blood grouping mechanisms ABO and Rh system.</a:t>
            </a:r>
          </a:p>
          <a:p>
            <a:r>
              <a:rPr lang="en-IN" b="1" dirty="0"/>
              <a:t>ABO grouping :</a:t>
            </a:r>
          </a:p>
          <a:p>
            <a:r>
              <a:rPr lang="en-IN" b="1" dirty="0"/>
              <a:t>•	ABO grouping is based on the presence or absence of two surface antigens on the RBCs namely A and B.</a:t>
            </a:r>
          </a:p>
          <a:p>
            <a:r>
              <a:rPr lang="en-IN" b="1" dirty="0"/>
              <a:t>•	Plasma of different individuals contains two natural antibodies, anti ‘A’ and ‘B’.</a:t>
            </a:r>
          </a:p>
          <a:p>
            <a:endParaRPr lang="en-IN" dirty="0"/>
          </a:p>
        </p:txBody>
      </p:sp>
    </p:spTree>
    <p:extLst>
      <p:ext uri="{BB962C8B-B14F-4D97-AF65-F5344CB8AC3E}">
        <p14:creationId xmlns:p14="http://schemas.microsoft.com/office/powerpoint/2010/main" val="1238950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BLOOD GROUPS</a:t>
            </a:r>
          </a:p>
        </p:txBody>
      </p:sp>
      <p:pic>
        <p:nvPicPr>
          <p:cNvPr id="4" name="Content Placeholder 3"/>
          <p:cNvPicPr>
            <a:picLocks noGrp="1" noChangeAspect="1"/>
          </p:cNvPicPr>
          <p:nvPr>
            <p:ph idx="1"/>
          </p:nvPr>
        </p:nvPicPr>
        <p:blipFill>
          <a:blip r:embed="rId2"/>
          <a:stretch>
            <a:fillRect/>
          </a:stretch>
        </p:blipFill>
        <p:spPr>
          <a:xfrm>
            <a:off x="3138690" y="3381929"/>
            <a:ext cx="5254683" cy="2800507"/>
          </a:xfrm>
          <a:prstGeom prst="rect">
            <a:avLst/>
          </a:prstGeom>
        </p:spPr>
      </p:pic>
    </p:spTree>
    <p:extLst>
      <p:ext uri="{BB962C8B-B14F-4D97-AF65-F5344CB8AC3E}">
        <p14:creationId xmlns:p14="http://schemas.microsoft.com/office/powerpoint/2010/main" val="167982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BLOOD GROUPS</a:t>
            </a:r>
          </a:p>
        </p:txBody>
      </p:sp>
      <p:sp>
        <p:nvSpPr>
          <p:cNvPr id="3" name="Content Placeholder 2"/>
          <p:cNvSpPr>
            <a:spLocks noGrp="1"/>
          </p:cNvSpPr>
          <p:nvPr>
            <p:ph idx="1"/>
          </p:nvPr>
        </p:nvSpPr>
        <p:spPr/>
        <p:txBody>
          <a:bodyPr/>
          <a:lstStyle/>
          <a:p>
            <a:r>
              <a:rPr lang="en-IN" dirty="0"/>
              <a:t>•	In a mismatched transfusion the antigen of the donor reacts with antibody of the recipient to cause a reaction called clumping of agglutination.</a:t>
            </a:r>
          </a:p>
          <a:p>
            <a:r>
              <a:rPr lang="en-IN" dirty="0"/>
              <a:t>•	Person with blood group ‘O’ has no antigen hence can donate blood anybody, called universal donor.</a:t>
            </a:r>
          </a:p>
          <a:p>
            <a:r>
              <a:rPr lang="en-IN" dirty="0"/>
              <a:t>•	Person with blood group ‘AB’ has no antibody in his plasma hence can receive blood from anybody, called universal recipient.</a:t>
            </a:r>
          </a:p>
          <a:p>
            <a:endParaRPr lang="en-IN" dirty="0"/>
          </a:p>
        </p:txBody>
      </p:sp>
    </p:spTree>
    <p:extLst>
      <p:ext uri="{BB962C8B-B14F-4D97-AF65-F5344CB8AC3E}">
        <p14:creationId xmlns:p14="http://schemas.microsoft.com/office/powerpoint/2010/main" val="641033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Rh grouping :</a:t>
            </a:r>
            <a:br>
              <a:rPr lang="en-IN" b="1" dirty="0"/>
            </a:br>
            <a:endParaRPr lang="en-IN" dirty="0"/>
          </a:p>
        </p:txBody>
      </p:sp>
      <p:sp>
        <p:nvSpPr>
          <p:cNvPr id="3" name="Content Placeholder 2"/>
          <p:cNvSpPr>
            <a:spLocks noGrp="1"/>
          </p:cNvSpPr>
          <p:nvPr>
            <p:ph idx="1"/>
          </p:nvPr>
        </p:nvSpPr>
        <p:spPr/>
        <p:txBody>
          <a:bodyPr>
            <a:normAutofit/>
          </a:bodyPr>
          <a:lstStyle/>
          <a:p>
            <a:r>
              <a:rPr lang="en-IN" b="1" dirty="0" smtClean="0"/>
              <a:t>•</a:t>
            </a:r>
            <a:r>
              <a:rPr lang="en-IN" b="1" dirty="0"/>
              <a:t>	Another antigen, the Rh antigen similar to one present in Rhesus monkeys (hence Rh), is also observed on the surface of RBCs on majority (nearly 80 %).</a:t>
            </a:r>
          </a:p>
          <a:p>
            <a:r>
              <a:rPr lang="en-IN" b="1" dirty="0"/>
              <a:t>•	Person with Rh antigen is said to be Rh positive (Rh+).</a:t>
            </a:r>
          </a:p>
          <a:p>
            <a:r>
              <a:rPr lang="en-IN" b="1" dirty="0"/>
              <a:t>•	Person without Rh antigen is said to be Rh negative (Rh-).</a:t>
            </a:r>
          </a:p>
          <a:p>
            <a:r>
              <a:rPr lang="en-IN" b="1" dirty="0"/>
              <a:t>•	Person with Rh- blood transfused with Rh+ blood, forms anti Rh antibody and destroy the Rh+ RBCs.</a:t>
            </a:r>
          </a:p>
          <a:p>
            <a:r>
              <a:rPr lang="en-IN" b="1" dirty="0"/>
              <a:t>•	A special case of Rh incompatibility (mismatching) has been observed between the Rh- bloods of pregnant mother with the Rh+ blood of the foetus.</a:t>
            </a:r>
          </a:p>
          <a:p>
            <a:endParaRPr lang="en-IN" dirty="0"/>
          </a:p>
        </p:txBody>
      </p:sp>
    </p:spTree>
    <p:extLst>
      <p:ext uri="{BB962C8B-B14F-4D97-AF65-F5344CB8AC3E}">
        <p14:creationId xmlns:p14="http://schemas.microsoft.com/office/powerpoint/2010/main" val="1900885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Rh grouping :</a:t>
            </a:r>
            <a:r>
              <a:rPr lang="en-IN" dirty="0"/>
              <a:t/>
            </a:r>
            <a:br>
              <a:rPr lang="en-IN" dirty="0"/>
            </a:br>
            <a:endParaRPr lang="en-IN" dirty="0"/>
          </a:p>
        </p:txBody>
      </p:sp>
      <p:sp>
        <p:nvSpPr>
          <p:cNvPr id="3" name="Content Placeholder 2"/>
          <p:cNvSpPr>
            <a:spLocks noGrp="1"/>
          </p:cNvSpPr>
          <p:nvPr>
            <p:ph idx="1"/>
          </p:nvPr>
        </p:nvSpPr>
        <p:spPr/>
        <p:txBody>
          <a:bodyPr/>
          <a:lstStyle/>
          <a:p>
            <a:r>
              <a:rPr lang="en-IN" dirty="0"/>
              <a:t>•	</a:t>
            </a:r>
            <a:r>
              <a:rPr lang="en-IN" b="1" dirty="0"/>
              <a:t>During parturition the Rh+ foetal blood mixed with the Rh- maternal blood, hence anti Rh antibody formed in mothers blood.</a:t>
            </a:r>
          </a:p>
          <a:p>
            <a:r>
              <a:rPr lang="en-IN" b="1" dirty="0"/>
              <a:t>•	In successive pregnancy the anti Rh antibody from mother’s blood leaks into the foetal blood and destroy the Rh+ RBCs.</a:t>
            </a:r>
          </a:p>
          <a:p>
            <a:r>
              <a:rPr lang="en-IN" b="1" dirty="0"/>
              <a:t>•	This caused HDN (haemolytic disease in new born) or </a:t>
            </a:r>
            <a:r>
              <a:rPr lang="en-IN" b="1" dirty="0" err="1"/>
              <a:t>Erythroblastosis</a:t>
            </a:r>
            <a:r>
              <a:rPr lang="en-IN" b="1" dirty="0"/>
              <a:t> </a:t>
            </a:r>
            <a:r>
              <a:rPr lang="en-IN" b="1" dirty="0" err="1"/>
              <a:t>foetalis</a:t>
            </a:r>
            <a:r>
              <a:rPr lang="en-IN" b="1" dirty="0"/>
              <a:t>.</a:t>
            </a:r>
          </a:p>
          <a:p>
            <a:r>
              <a:rPr lang="en-IN" b="1" dirty="0"/>
              <a:t>•	This can be prevented by administering anti-Rh antibody to the mother immediately after the delivery of the first child.</a:t>
            </a:r>
          </a:p>
          <a:p>
            <a:endParaRPr lang="en-IN" dirty="0"/>
          </a:p>
        </p:txBody>
      </p:sp>
    </p:spTree>
    <p:extLst>
      <p:ext uri="{BB962C8B-B14F-4D97-AF65-F5344CB8AC3E}">
        <p14:creationId xmlns:p14="http://schemas.microsoft.com/office/powerpoint/2010/main" val="1170499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COAGULATION OF BLOOD</a:t>
            </a:r>
            <a:br>
              <a:rPr lang="en-IN" b="1" dirty="0"/>
            </a:br>
            <a:endParaRPr lang="en-IN" b="1" dirty="0"/>
          </a:p>
        </p:txBody>
      </p:sp>
      <p:sp>
        <p:nvSpPr>
          <p:cNvPr id="3" name="Content Placeholder 2"/>
          <p:cNvSpPr>
            <a:spLocks noGrp="1"/>
          </p:cNvSpPr>
          <p:nvPr>
            <p:ph idx="1"/>
          </p:nvPr>
        </p:nvSpPr>
        <p:spPr/>
        <p:txBody>
          <a:bodyPr/>
          <a:lstStyle/>
          <a:p>
            <a:r>
              <a:rPr lang="en-IN" dirty="0" smtClean="0"/>
              <a:t>•</a:t>
            </a:r>
            <a:r>
              <a:rPr lang="en-IN" dirty="0"/>
              <a:t>	</a:t>
            </a:r>
            <a:r>
              <a:rPr lang="en-IN" b="1" dirty="0"/>
              <a:t>Injury to the blood vessel leads to loss of blood called haemorrhage.</a:t>
            </a:r>
          </a:p>
          <a:p>
            <a:r>
              <a:rPr lang="en-IN" b="1" dirty="0"/>
              <a:t>•	There is an intrinsic mechanism to stop haemorrhage is called haemostasis or coagulation of blood or blood clotting.</a:t>
            </a:r>
          </a:p>
          <a:p>
            <a:r>
              <a:rPr lang="en-IN" b="1" dirty="0"/>
              <a:t>•	Clot or coagulum is formed mainly of a network of threads called fibrins in which dead and damaged formed elements of blood are trapped or entangled.</a:t>
            </a:r>
          </a:p>
          <a:p>
            <a:r>
              <a:rPr lang="en-IN" b="1" dirty="0"/>
              <a:t>•	Fibrin is formed by the conversion of inactive fibrinogens in the plasma by an enzyme called thrombin.</a:t>
            </a:r>
          </a:p>
          <a:p>
            <a:r>
              <a:rPr lang="en-IN" b="1" dirty="0"/>
              <a:t>•	Thrombin formed from inactive </a:t>
            </a:r>
            <a:r>
              <a:rPr lang="en-IN" b="1" dirty="0" err="1"/>
              <a:t>prothrombin</a:t>
            </a:r>
            <a:r>
              <a:rPr lang="en-IN" b="1" dirty="0"/>
              <a:t> of the plasma due to presence of enzyme </a:t>
            </a:r>
            <a:r>
              <a:rPr lang="en-IN" b="1" dirty="0" err="1"/>
              <a:t>thrombokinase</a:t>
            </a:r>
            <a:r>
              <a:rPr lang="en-IN" b="1" dirty="0"/>
              <a:t>.</a:t>
            </a:r>
          </a:p>
          <a:p>
            <a:endParaRPr lang="en-IN" dirty="0"/>
          </a:p>
        </p:txBody>
      </p:sp>
    </p:spTree>
    <p:extLst>
      <p:ext uri="{BB962C8B-B14F-4D97-AF65-F5344CB8AC3E}">
        <p14:creationId xmlns:p14="http://schemas.microsoft.com/office/powerpoint/2010/main" val="3678780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COAGULATION OF BLOOD</a:t>
            </a:r>
          </a:p>
        </p:txBody>
      </p:sp>
      <p:sp>
        <p:nvSpPr>
          <p:cNvPr id="3" name="Content Placeholder 2"/>
          <p:cNvSpPr>
            <a:spLocks noGrp="1"/>
          </p:cNvSpPr>
          <p:nvPr>
            <p:ph idx="1"/>
          </p:nvPr>
        </p:nvSpPr>
        <p:spPr/>
        <p:txBody>
          <a:bodyPr/>
          <a:lstStyle/>
          <a:p>
            <a:r>
              <a:rPr lang="en-IN" dirty="0"/>
              <a:t>•</a:t>
            </a:r>
            <a:r>
              <a:rPr lang="en-IN" b="1" dirty="0"/>
              <a:t>	All these activation required the initial clotting factor called </a:t>
            </a:r>
            <a:r>
              <a:rPr lang="en-IN" b="1" dirty="0" err="1"/>
              <a:t>thromboplastin</a:t>
            </a:r>
            <a:r>
              <a:rPr lang="en-IN" b="1" dirty="0"/>
              <a:t> either released from the injured tissue or platelets.</a:t>
            </a:r>
          </a:p>
          <a:p>
            <a:r>
              <a:rPr lang="en-IN" b="1" dirty="0"/>
              <a:t>•	Calcium ions play a very important role in the coagulation of blood.</a:t>
            </a:r>
          </a:p>
          <a:p>
            <a:endParaRPr lang="en-IN" dirty="0"/>
          </a:p>
        </p:txBody>
      </p:sp>
    </p:spTree>
    <p:extLst>
      <p:ext uri="{BB962C8B-B14F-4D97-AF65-F5344CB8AC3E}">
        <p14:creationId xmlns:p14="http://schemas.microsoft.com/office/powerpoint/2010/main" val="4167889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COAGULATION OF BLOOD</a:t>
            </a:r>
          </a:p>
        </p:txBody>
      </p:sp>
      <p:pic>
        <p:nvPicPr>
          <p:cNvPr id="4" name="Content Placeholder 3"/>
          <p:cNvPicPr>
            <a:picLocks noGrp="1" noChangeAspect="1"/>
          </p:cNvPicPr>
          <p:nvPr>
            <p:ph idx="1"/>
          </p:nvPr>
        </p:nvPicPr>
        <p:blipFill>
          <a:blip r:embed="rId2"/>
          <a:stretch>
            <a:fillRect/>
          </a:stretch>
        </p:blipFill>
        <p:spPr>
          <a:xfrm>
            <a:off x="3455708" y="3028331"/>
            <a:ext cx="4746595" cy="2566638"/>
          </a:xfrm>
          <a:prstGeom prst="rect">
            <a:avLst/>
          </a:prstGeom>
        </p:spPr>
      </p:pic>
    </p:spTree>
    <p:extLst>
      <p:ext uri="{BB962C8B-B14F-4D97-AF65-F5344CB8AC3E}">
        <p14:creationId xmlns:p14="http://schemas.microsoft.com/office/powerpoint/2010/main" val="2439670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Lymph</a:t>
            </a:r>
            <a:br>
              <a:rPr lang="en-IN" b="1" dirty="0"/>
            </a:br>
            <a:endParaRPr lang="en-IN" dirty="0"/>
          </a:p>
        </p:txBody>
      </p:sp>
      <p:sp>
        <p:nvSpPr>
          <p:cNvPr id="3" name="Content Placeholder 2"/>
          <p:cNvSpPr>
            <a:spLocks noGrp="1"/>
          </p:cNvSpPr>
          <p:nvPr>
            <p:ph idx="1"/>
          </p:nvPr>
        </p:nvSpPr>
        <p:spPr/>
        <p:txBody>
          <a:bodyPr/>
          <a:lstStyle/>
          <a:p>
            <a:r>
              <a:rPr lang="en-IN" b="1" dirty="0" smtClean="0"/>
              <a:t>•</a:t>
            </a:r>
            <a:r>
              <a:rPr lang="en-IN" b="1" dirty="0"/>
              <a:t>	The </a:t>
            </a:r>
            <a:r>
              <a:rPr lang="en-IN" b="1" dirty="0" err="1"/>
              <a:t>colorless</a:t>
            </a:r>
            <a:r>
              <a:rPr lang="en-IN" b="1" dirty="0"/>
              <a:t> mobile fluid connective tissue drains into the lymphatic capillaries from the intercellular spaces.</a:t>
            </a:r>
          </a:p>
          <a:p>
            <a:r>
              <a:rPr lang="en-IN" b="1" dirty="0"/>
              <a:t>Composition :</a:t>
            </a:r>
          </a:p>
          <a:p>
            <a:r>
              <a:rPr lang="en-IN" b="1" dirty="0"/>
              <a:t>o	It is composed of fluid matrix, plasma, white blood corpuscles or leucocytes.</a:t>
            </a:r>
          </a:p>
          <a:p>
            <a:r>
              <a:rPr lang="en-IN" b="1" dirty="0"/>
              <a:t>o	Contains less amount of protein than plasma.</a:t>
            </a:r>
          </a:p>
          <a:p>
            <a:r>
              <a:rPr lang="en-IN" b="1" dirty="0"/>
              <a:t>o	Devoid of RBCs.</a:t>
            </a:r>
          </a:p>
          <a:p>
            <a:endParaRPr lang="en-IN" dirty="0"/>
          </a:p>
        </p:txBody>
      </p:sp>
    </p:spTree>
    <p:extLst>
      <p:ext uri="{BB962C8B-B14F-4D97-AF65-F5344CB8AC3E}">
        <p14:creationId xmlns:p14="http://schemas.microsoft.com/office/powerpoint/2010/main" val="1276735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Lymph</a:t>
            </a:r>
          </a:p>
        </p:txBody>
      </p:sp>
      <p:sp>
        <p:nvSpPr>
          <p:cNvPr id="3" name="Content Placeholder 2"/>
          <p:cNvSpPr>
            <a:spLocks noGrp="1"/>
          </p:cNvSpPr>
          <p:nvPr>
            <p:ph idx="1"/>
          </p:nvPr>
        </p:nvSpPr>
        <p:spPr/>
        <p:txBody>
          <a:bodyPr/>
          <a:lstStyle/>
          <a:p>
            <a:r>
              <a:rPr lang="en-IN" b="1" dirty="0"/>
              <a:t>Functions :</a:t>
            </a:r>
          </a:p>
          <a:p>
            <a:r>
              <a:rPr lang="en-IN" b="1" dirty="0"/>
              <a:t>o	It drains excess tissue fluid from extra cellular spaces back into the blood.</a:t>
            </a:r>
          </a:p>
          <a:p>
            <a:r>
              <a:rPr lang="en-IN" b="1" dirty="0"/>
              <a:t>o	It contains lymphocytes and antibodies.</a:t>
            </a:r>
          </a:p>
          <a:p>
            <a:r>
              <a:rPr lang="en-IN" b="1" dirty="0"/>
              <a:t>o	It transport digested fats.</a:t>
            </a:r>
          </a:p>
          <a:p>
            <a:endParaRPr lang="en-IN" b="1" dirty="0"/>
          </a:p>
        </p:txBody>
      </p:sp>
    </p:spTree>
    <p:extLst>
      <p:ext uri="{BB962C8B-B14F-4D97-AF65-F5344CB8AC3E}">
        <p14:creationId xmlns:p14="http://schemas.microsoft.com/office/powerpoint/2010/main" val="3708716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Blood</a:t>
            </a:r>
            <a:r>
              <a:rPr lang="en-IN" b="1" dirty="0"/>
              <a:t/>
            </a:r>
            <a:br>
              <a:rPr lang="en-IN" b="1" dirty="0"/>
            </a:br>
            <a:endParaRPr lang="en-IN" dirty="0"/>
          </a:p>
        </p:txBody>
      </p:sp>
      <p:sp>
        <p:nvSpPr>
          <p:cNvPr id="3" name="Content Placeholder 2"/>
          <p:cNvSpPr>
            <a:spLocks noGrp="1"/>
          </p:cNvSpPr>
          <p:nvPr>
            <p:ph idx="1"/>
          </p:nvPr>
        </p:nvSpPr>
        <p:spPr/>
        <p:txBody>
          <a:bodyPr>
            <a:normAutofit/>
          </a:bodyPr>
          <a:lstStyle/>
          <a:p>
            <a:r>
              <a:rPr lang="en-IN" b="1" dirty="0" smtClean="0"/>
              <a:t>•</a:t>
            </a:r>
            <a:r>
              <a:rPr lang="en-IN" b="1" dirty="0"/>
              <a:t>	A special connective tissue that circulates in principal vascular system of man and other vertebrates consisting of fluid matrix, plasma and formed elements.</a:t>
            </a:r>
          </a:p>
          <a:p>
            <a:r>
              <a:rPr lang="en-IN" b="1" dirty="0"/>
              <a:t>Plasma </a:t>
            </a:r>
          </a:p>
          <a:p>
            <a:r>
              <a:rPr lang="en-IN" b="1" dirty="0"/>
              <a:t>•	The liquid part of blood or lymph which is straw coloured, viscous fluid constituting nearly 55 per cent of blood.</a:t>
            </a:r>
          </a:p>
          <a:p>
            <a:r>
              <a:rPr lang="en-IN" b="1" dirty="0"/>
              <a:t>•	90-92 percent of plasma is water and 6-8% proteins.</a:t>
            </a:r>
          </a:p>
          <a:p>
            <a:r>
              <a:rPr lang="en-IN" b="1" dirty="0"/>
              <a:t>•	Fibrinogen, globulin and albumins are the major protein found in plasma.</a:t>
            </a:r>
          </a:p>
          <a:p>
            <a:endParaRPr lang="en-IN" dirty="0"/>
          </a:p>
        </p:txBody>
      </p:sp>
    </p:spTree>
    <p:extLst>
      <p:ext uri="{BB962C8B-B14F-4D97-AF65-F5344CB8AC3E}">
        <p14:creationId xmlns:p14="http://schemas.microsoft.com/office/powerpoint/2010/main" val="3335227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CIRCULATORY PATHWAYS </a:t>
            </a:r>
            <a:r>
              <a:rPr lang="en-IN" dirty="0"/>
              <a:t/>
            </a:r>
            <a:br>
              <a:rPr lang="en-IN" dirty="0"/>
            </a:br>
            <a:endParaRPr lang="en-IN" dirty="0"/>
          </a:p>
        </p:txBody>
      </p:sp>
      <p:sp>
        <p:nvSpPr>
          <p:cNvPr id="3" name="Content Placeholder 2"/>
          <p:cNvSpPr>
            <a:spLocks noGrp="1"/>
          </p:cNvSpPr>
          <p:nvPr>
            <p:ph idx="1"/>
          </p:nvPr>
        </p:nvSpPr>
        <p:spPr/>
        <p:txBody>
          <a:bodyPr/>
          <a:lstStyle/>
          <a:p>
            <a:r>
              <a:rPr lang="en-IN" b="1" dirty="0" smtClean="0"/>
              <a:t>Open </a:t>
            </a:r>
            <a:r>
              <a:rPr lang="en-IN" b="1" dirty="0"/>
              <a:t>circulatory system :</a:t>
            </a:r>
          </a:p>
          <a:p>
            <a:pPr lvl="0"/>
            <a:r>
              <a:rPr lang="en-IN" b="1" dirty="0"/>
              <a:t>Found in arthropods and </a:t>
            </a:r>
            <a:r>
              <a:rPr lang="en-IN" b="1" dirty="0" err="1"/>
              <a:t>mollusks</a:t>
            </a:r>
            <a:r>
              <a:rPr lang="en-IN" b="1" dirty="0"/>
              <a:t>.</a:t>
            </a:r>
          </a:p>
          <a:p>
            <a:pPr lvl="0"/>
            <a:r>
              <a:rPr lang="en-IN" b="1" dirty="0"/>
              <a:t>Blood from the heart pumped into the open spaces in the body cavity called sinuses.</a:t>
            </a:r>
          </a:p>
          <a:p>
            <a:pPr lvl="0"/>
            <a:r>
              <a:rPr lang="en-IN" b="1" dirty="0"/>
              <a:t>The body cavity remained filled with blood (</a:t>
            </a:r>
            <a:r>
              <a:rPr lang="en-IN" b="1" dirty="0" err="1"/>
              <a:t>haemolymph</a:t>
            </a:r>
            <a:r>
              <a:rPr lang="en-IN" b="1" dirty="0"/>
              <a:t>) called </a:t>
            </a:r>
            <a:r>
              <a:rPr lang="en-IN" b="1" dirty="0" err="1"/>
              <a:t>haemocoel</a:t>
            </a:r>
            <a:r>
              <a:rPr lang="en-IN" b="1" dirty="0"/>
              <a:t>.</a:t>
            </a:r>
          </a:p>
          <a:p>
            <a:endParaRPr lang="en-IN" dirty="0"/>
          </a:p>
        </p:txBody>
      </p:sp>
    </p:spTree>
    <p:extLst>
      <p:ext uri="{BB962C8B-B14F-4D97-AF65-F5344CB8AC3E}">
        <p14:creationId xmlns:p14="http://schemas.microsoft.com/office/powerpoint/2010/main" val="171790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Closed circulatory system :</a:t>
            </a:r>
            <a:br>
              <a:rPr lang="en-IN" b="1" dirty="0"/>
            </a:br>
            <a:endParaRPr lang="en-IN" dirty="0"/>
          </a:p>
        </p:txBody>
      </p:sp>
      <p:sp>
        <p:nvSpPr>
          <p:cNvPr id="3" name="Content Placeholder 2"/>
          <p:cNvSpPr>
            <a:spLocks noGrp="1"/>
          </p:cNvSpPr>
          <p:nvPr>
            <p:ph idx="1"/>
          </p:nvPr>
        </p:nvSpPr>
        <p:spPr/>
        <p:txBody>
          <a:bodyPr/>
          <a:lstStyle/>
          <a:p>
            <a:pPr lvl="0"/>
            <a:r>
              <a:rPr lang="en-IN" b="1" dirty="0" smtClean="0"/>
              <a:t>Found </a:t>
            </a:r>
            <a:r>
              <a:rPr lang="en-IN" b="1" dirty="0"/>
              <a:t>in annelids, echinoderms and all chordates.</a:t>
            </a:r>
          </a:p>
          <a:p>
            <a:pPr lvl="0"/>
            <a:r>
              <a:rPr lang="en-IN" b="1" dirty="0"/>
              <a:t>Blood from the heart pumped into definite blood vessels.</a:t>
            </a:r>
          </a:p>
          <a:p>
            <a:pPr lvl="0"/>
            <a:r>
              <a:rPr lang="en-IN" b="1" dirty="0"/>
              <a:t>Blood circulated in a wide network of blood vessel throughout the body.</a:t>
            </a:r>
          </a:p>
          <a:p>
            <a:pPr lvl="0"/>
            <a:r>
              <a:rPr lang="en-IN" b="1" dirty="0"/>
              <a:t>Blood circulated in a regulated manner.</a:t>
            </a:r>
          </a:p>
          <a:p>
            <a:r>
              <a:rPr lang="en-IN" b="1" dirty="0"/>
              <a:t> </a:t>
            </a:r>
          </a:p>
        </p:txBody>
      </p:sp>
    </p:spTree>
    <p:extLst>
      <p:ext uri="{BB962C8B-B14F-4D97-AF65-F5344CB8AC3E}">
        <p14:creationId xmlns:p14="http://schemas.microsoft.com/office/powerpoint/2010/main" val="4137916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Heart and circulation in vertebrates :</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b="1" dirty="0" smtClean="0"/>
              <a:t>Fishes</a:t>
            </a:r>
            <a:r>
              <a:rPr lang="en-IN" b="1" dirty="0"/>
              <a:t>: have 2 chambered hearts with one atrium and one ventricle.</a:t>
            </a:r>
          </a:p>
          <a:p>
            <a:pPr lvl="0"/>
            <a:r>
              <a:rPr lang="en-IN" b="1" dirty="0"/>
              <a:t>Amphibian and reptilian (except crocodile) has three chambered heart with two atria and one ventricle.</a:t>
            </a:r>
          </a:p>
          <a:p>
            <a:pPr lvl="0"/>
            <a:r>
              <a:rPr lang="en-IN" b="1" dirty="0"/>
              <a:t>Crocodiles, birds and mammals possesses a 4-chambered heart with two atria and two ventricles</a:t>
            </a:r>
          </a:p>
          <a:p>
            <a:pPr lvl="0"/>
            <a:r>
              <a:rPr lang="en-IN" b="1" dirty="0"/>
              <a:t>In fishes the two chambered heart pumped deoxygenated blood to the gills for oxygenation and then circulated to the body. (</a:t>
            </a:r>
            <a:r>
              <a:rPr lang="en-IN" b="1" dirty="0" err="1"/>
              <a:t>singlecirculation</a:t>
            </a:r>
            <a:r>
              <a:rPr lang="en-IN" b="1" dirty="0"/>
              <a:t>)</a:t>
            </a:r>
          </a:p>
          <a:p>
            <a:r>
              <a:rPr lang="en-IN" b="1" dirty="0"/>
              <a:t> </a:t>
            </a:r>
          </a:p>
          <a:p>
            <a:endParaRPr lang="en-IN" b="1" dirty="0"/>
          </a:p>
        </p:txBody>
      </p:sp>
    </p:spTree>
    <p:extLst>
      <p:ext uri="{BB962C8B-B14F-4D97-AF65-F5344CB8AC3E}">
        <p14:creationId xmlns:p14="http://schemas.microsoft.com/office/powerpoint/2010/main" val="2068322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Heart and circulation in vertebrates :</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b="1" dirty="0"/>
              <a:t>In amphibians and reptilians the left atrium receives oxygenated blood from the lungs and right atrium receives deoxygenated blood from the body. Blood from the atria pumped into the ventricle from which the mixed blood pumped into the body. (Incomplete double circulation).</a:t>
            </a:r>
          </a:p>
          <a:p>
            <a:pPr lvl="0"/>
            <a:r>
              <a:rPr lang="en-IN" b="1" dirty="0"/>
              <a:t>In birds and mammals oxygenated and deoxygenated blood received by left and right atria respectively passed into ventricle of their side. The ventricles pump it out without any mixing up. (double circulation)</a:t>
            </a:r>
          </a:p>
          <a:p>
            <a:r>
              <a:rPr lang="en-IN" b="1" dirty="0"/>
              <a:t> </a:t>
            </a:r>
          </a:p>
          <a:p>
            <a:endParaRPr lang="en-IN" dirty="0"/>
          </a:p>
        </p:txBody>
      </p:sp>
    </p:spTree>
    <p:extLst>
      <p:ext uri="{BB962C8B-B14F-4D97-AF65-F5344CB8AC3E}">
        <p14:creationId xmlns:p14="http://schemas.microsoft.com/office/powerpoint/2010/main" val="2064201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HUMAN CIRCULATORY SYSTEM</a:t>
            </a:r>
            <a:r>
              <a:rPr lang="en-IN" dirty="0"/>
              <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b="1" dirty="0" smtClean="0"/>
              <a:t>Heart </a:t>
            </a:r>
            <a:r>
              <a:rPr lang="en-IN" b="1" dirty="0"/>
              <a:t>:</a:t>
            </a:r>
          </a:p>
          <a:p>
            <a:pPr lvl="0"/>
            <a:r>
              <a:rPr lang="en-IN" b="1" dirty="0"/>
              <a:t>Originated from embryonic mesoderm.</a:t>
            </a:r>
          </a:p>
          <a:p>
            <a:pPr lvl="0"/>
            <a:r>
              <a:rPr lang="en-IN" b="1" dirty="0"/>
              <a:t>Situated in the thoracic cavity, in between two lungs, slightly tilted towards left.</a:t>
            </a:r>
          </a:p>
          <a:p>
            <a:pPr lvl="0"/>
            <a:r>
              <a:rPr lang="en-IN" b="1" dirty="0"/>
              <a:t>It has the size of the clenched fist.</a:t>
            </a:r>
          </a:p>
          <a:p>
            <a:pPr lvl="0"/>
            <a:r>
              <a:rPr lang="en-IN" b="1" dirty="0"/>
              <a:t>Heart is covered by a double walled bag, pericardium.</a:t>
            </a:r>
          </a:p>
          <a:p>
            <a:pPr lvl="0"/>
            <a:r>
              <a:rPr lang="en-IN" b="1" dirty="0"/>
              <a:t>Our heat is four chambered, two relatively smaller upper chamber called atria and two lower larger chamber called ventricles.</a:t>
            </a:r>
          </a:p>
          <a:p>
            <a:pPr lvl="0"/>
            <a:r>
              <a:rPr lang="en-IN" b="1" dirty="0"/>
              <a:t>Two atria are separated by thin muscular wall called inter-atrial septum.</a:t>
            </a:r>
          </a:p>
          <a:p>
            <a:pPr lvl="0"/>
            <a:r>
              <a:rPr lang="en-IN" b="1" dirty="0"/>
              <a:t>A thick walled inter-ventricular septum separates two ventricles.</a:t>
            </a:r>
          </a:p>
          <a:p>
            <a:pPr lvl="0"/>
            <a:r>
              <a:rPr lang="en-IN" b="1" dirty="0"/>
              <a:t>Atrium and ventricle of same side is separated by a thick fibrous tissue called the </a:t>
            </a:r>
            <a:r>
              <a:rPr lang="en-IN" b="1" dirty="0" err="1"/>
              <a:t>atrio</a:t>
            </a:r>
            <a:r>
              <a:rPr lang="en-IN" b="1" dirty="0"/>
              <a:t>-ventricular septum.</a:t>
            </a:r>
          </a:p>
          <a:p>
            <a:endParaRPr lang="en-IN" dirty="0"/>
          </a:p>
        </p:txBody>
      </p:sp>
    </p:spTree>
    <p:extLst>
      <p:ext uri="{BB962C8B-B14F-4D97-AF65-F5344CB8AC3E}">
        <p14:creationId xmlns:p14="http://schemas.microsoft.com/office/powerpoint/2010/main" val="778988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HUMAN CIRCULATORY SYSTEM</a:t>
            </a:r>
            <a:r>
              <a:rPr lang="en-IN" dirty="0"/>
              <a:t/>
            </a:r>
            <a:br>
              <a:rPr lang="en-IN" dirty="0"/>
            </a:br>
            <a:endParaRPr lang="en-IN" dirty="0"/>
          </a:p>
        </p:txBody>
      </p:sp>
      <p:sp>
        <p:nvSpPr>
          <p:cNvPr id="3" name="Content Placeholder 2"/>
          <p:cNvSpPr>
            <a:spLocks noGrp="1"/>
          </p:cNvSpPr>
          <p:nvPr>
            <p:ph idx="1"/>
          </p:nvPr>
        </p:nvSpPr>
        <p:spPr/>
        <p:txBody>
          <a:bodyPr>
            <a:normAutofit lnSpcReduction="10000"/>
          </a:bodyPr>
          <a:lstStyle/>
          <a:p>
            <a:pPr lvl="0"/>
            <a:r>
              <a:rPr lang="en-IN" b="1" dirty="0"/>
              <a:t>Each of </a:t>
            </a:r>
            <a:r>
              <a:rPr lang="en-IN" b="1" dirty="0" err="1"/>
              <a:t>atrio</a:t>
            </a:r>
            <a:r>
              <a:rPr lang="en-IN" b="1" dirty="0"/>
              <a:t>-ventricular septa is provided with an opening through which the atrium and ventricle of same side are connected, called </a:t>
            </a:r>
            <a:r>
              <a:rPr lang="en-IN" b="1" dirty="0" err="1"/>
              <a:t>atrio</a:t>
            </a:r>
            <a:r>
              <a:rPr lang="en-IN" b="1" dirty="0"/>
              <a:t>-ventricular opening.</a:t>
            </a:r>
          </a:p>
          <a:p>
            <a:pPr lvl="0"/>
            <a:r>
              <a:rPr lang="en-IN" b="1" dirty="0"/>
              <a:t>Right </a:t>
            </a:r>
            <a:r>
              <a:rPr lang="en-IN" b="1" dirty="0" err="1"/>
              <a:t>atrio</a:t>
            </a:r>
            <a:r>
              <a:rPr lang="en-IN" b="1" dirty="0"/>
              <a:t>-ventricular opening is guarded by tricuspid valve.</a:t>
            </a:r>
          </a:p>
          <a:p>
            <a:pPr lvl="0"/>
            <a:r>
              <a:rPr lang="en-IN" b="1" dirty="0"/>
              <a:t>Left </a:t>
            </a:r>
            <a:r>
              <a:rPr lang="en-IN" b="1" dirty="0" err="1"/>
              <a:t>atrio</a:t>
            </a:r>
            <a:r>
              <a:rPr lang="en-IN" b="1" dirty="0"/>
              <a:t>-ventricular opening is guarded by bicuspid or mitral valve.</a:t>
            </a:r>
          </a:p>
          <a:p>
            <a:pPr lvl="0"/>
            <a:r>
              <a:rPr lang="en-IN" b="1" dirty="0"/>
              <a:t>The right ventricle opens into systemic aorta and left ventricle opens into pulmonary aorta.</a:t>
            </a:r>
          </a:p>
          <a:p>
            <a:pPr lvl="0"/>
            <a:r>
              <a:rPr lang="en-IN" b="1" dirty="0"/>
              <a:t>Both the aorta is guarded by semilunar valves.</a:t>
            </a:r>
          </a:p>
          <a:p>
            <a:pPr lvl="0"/>
            <a:r>
              <a:rPr lang="en-IN" b="1" dirty="0"/>
              <a:t>The valves in the heart allow unidirectional flow of blood i.e. from atria to ventricles and from ventricles to their respective aorta.</a:t>
            </a:r>
          </a:p>
          <a:p>
            <a:endParaRPr lang="en-IN" dirty="0"/>
          </a:p>
        </p:txBody>
      </p:sp>
    </p:spTree>
    <p:extLst>
      <p:ext uri="{BB962C8B-B14F-4D97-AF65-F5344CB8AC3E}">
        <p14:creationId xmlns:p14="http://schemas.microsoft.com/office/powerpoint/2010/main" val="6785491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Conducting system of human heart :</a:t>
            </a:r>
            <a:br>
              <a:rPr lang="en-IN" b="1" dirty="0"/>
            </a:br>
            <a:endParaRPr lang="en-IN" dirty="0"/>
          </a:p>
        </p:txBody>
      </p:sp>
      <p:sp>
        <p:nvSpPr>
          <p:cNvPr id="3" name="Content Placeholder 2"/>
          <p:cNvSpPr>
            <a:spLocks noGrp="1"/>
          </p:cNvSpPr>
          <p:nvPr>
            <p:ph idx="1"/>
          </p:nvPr>
        </p:nvSpPr>
        <p:spPr/>
        <p:txBody>
          <a:bodyPr/>
          <a:lstStyle/>
          <a:p>
            <a:r>
              <a:rPr lang="en-IN" b="1" dirty="0"/>
              <a:t> </a:t>
            </a:r>
            <a:r>
              <a:rPr lang="en-IN" b="1" dirty="0" smtClean="0"/>
              <a:t>The </a:t>
            </a:r>
            <a:r>
              <a:rPr lang="en-IN" b="1" dirty="0"/>
              <a:t>entire heart is made of cardiac muscles.</a:t>
            </a:r>
          </a:p>
          <a:p>
            <a:pPr lvl="0"/>
            <a:r>
              <a:rPr lang="en-IN" b="1" dirty="0"/>
              <a:t>The wall of the ventricle is much thicker than the atria.</a:t>
            </a:r>
          </a:p>
          <a:p>
            <a:pPr lvl="0"/>
            <a:r>
              <a:rPr lang="en-IN" b="1" dirty="0"/>
              <a:t>A patch of nodal tissue is present in the right upper corner of the right atrium called the Sino-atrial node(S A Node).</a:t>
            </a:r>
          </a:p>
          <a:p>
            <a:pPr lvl="0"/>
            <a:r>
              <a:rPr lang="en-IN" b="1" dirty="0"/>
              <a:t>Another nodal tissue present in the posterior to the inter-ventricular septum called A V Node (</a:t>
            </a:r>
            <a:r>
              <a:rPr lang="en-IN" b="1" dirty="0" err="1"/>
              <a:t>Atrio</a:t>
            </a:r>
            <a:r>
              <a:rPr lang="en-IN" b="1" dirty="0"/>
              <a:t>-ventricular node).</a:t>
            </a:r>
          </a:p>
          <a:p>
            <a:endParaRPr lang="en-IN" dirty="0"/>
          </a:p>
        </p:txBody>
      </p:sp>
    </p:spTree>
    <p:extLst>
      <p:ext uri="{BB962C8B-B14F-4D97-AF65-F5344CB8AC3E}">
        <p14:creationId xmlns:p14="http://schemas.microsoft.com/office/powerpoint/2010/main" val="628899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Conducting system of human heart :</a:t>
            </a:r>
            <a:br>
              <a:rPr lang="en-IN" dirty="0"/>
            </a:br>
            <a:endParaRPr lang="en-IN" dirty="0"/>
          </a:p>
        </p:txBody>
      </p:sp>
      <p:sp>
        <p:nvSpPr>
          <p:cNvPr id="3" name="Content Placeholder 2"/>
          <p:cNvSpPr>
            <a:spLocks noGrp="1"/>
          </p:cNvSpPr>
          <p:nvPr>
            <p:ph idx="1"/>
          </p:nvPr>
        </p:nvSpPr>
        <p:spPr/>
        <p:txBody>
          <a:bodyPr/>
          <a:lstStyle/>
          <a:p>
            <a:pPr lvl="0"/>
            <a:r>
              <a:rPr lang="en-IN" b="1" dirty="0"/>
              <a:t>A bundle of nodal fibres , </a:t>
            </a:r>
            <a:r>
              <a:rPr lang="en-IN" b="1" dirty="0" err="1"/>
              <a:t>atrio</a:t>
            </a:r>
            <a:r>
              <a:rPr lang="en-IN" b="1" dirty="0"/>
              <a:t>-ventricular  bundle ( AV bundle) continued as A V bundle through the inter-ventricular septum and divided into right and left A V bundle, also called bundle of His.</a:t>
            </a:r>
          </a:p>
          <a:p>
            <a:pPr lvl="0"/>
            <a:r>
              <a:rPr lang="en-IN" b="1" dirty="0"/>
              <a:t>The bundle of His gives rise to profuse branches to the wall of the ventricles called </a:t>
            </a:r>
            <a:r>
              <a:rPr lang="en-IN" b="1" dirty="0" err="1"/>
              <a:t>perkinji</a:t>
            </a:r>
            <a:r>
              <a:rPr lang="en-IN" b="1" dirty="0"/>
              <a:t> fibres.</a:t>
            </a:r>
          </a:p>
          <a:p>
            <a:pPr lvl="0"/>
            <a:r>
              <a:rPr lang="en-IN" b="1" dirty="0"/>
              <a:t>S A node generates the force of contraction for auto rhythmicity of heart, hence called pace maker of the heart.</a:t>
            </a:r>
          </a:p>
          <a:p>
            <a:pPr lvl="0"/>
            <a:r>
              <a:rPr lang="en-IN" b="1" dirty="0"/>
              <a:t>Our heart normally beats 70-75 times in minutes (average of 72 beats per minutes).</a:t>
            </a:r>
          </a:p>
          <a:p>
            <a:endParaRPr lang="en-IN" dirty="0"/>
          </a:p>
        </p:txBody>
      </p:sp>
    </p:spTree>
    <p:extLst>
      <p:ext uri="{BB962C8B-B14F-4D97-AF65-F5344CB8AC3E}">
        <p14:creationId xmlns:p14="http://schemas.microsoft.com/office/powerpoint/2010/main" val="2530855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Calibri" panose="020F0502020204030204" pitchFamily="34" charset="0"/>
                <a:ea typeface="Calibri" panose="020F0502020204030204" pitchFamily="34" charset="0"/>
                <a:cs typeface="Calibri" panose="020F0502020204030204" pitchFamily="34" charset="0"/>
              </a:rPr>
              <a:t>Cardiac cycle </a:t>
            </a:r>
            <a:r>
              <a:rPr lang="en-IN" b="1" dirty="0">
                <a:latin typeface="Calibri" panose="020F0502020204030204" pitchFamily="34" charset="0"/>
                <a:ea typeface="Calibri" panose="020F0502020204030204" pitchFamily="34" charset="0"/>
                <a:cs typeface="Times New Roman" panose="02020603050405020304" pitchFamily="18" charset="0"/>
              </a:rPr>
              <a:t/>
            </a:r>
            <a:br>
              <a:rPr lang="en-IN" b="1" dirty="0">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p:cNvSpPr>
            <a:spLocks noGrp="1"/>
          </p:cNvSpPr>
          <p:nvPr>
            <p:ph idx="1"/>
          </p:nvPr>
        </p:nvSpPr>
        <p:spPr/>
        <p:txBody>
          <a:bodyPr>
            <a:normAutofit lnSpcReduction="10000"/>
          </a:bodyPr>
          <a:lstStyle/>
          <a:p>
            <a:pPr lvl="0">
              <a:lnSpc>
                <a:spcPct val="115000"/>
              </a:lnSpc>
              <a:buSzPts val="1000"/>
              <a:buFont typeface="Symbol" panose="05050102010706020507" pitchFamily="18" charset="2"/>
              <a:buChar char=""/>
              <a:tabLst>
                <a:tab pos="457200" algn="l"/>
              </a:tabLst>
            </a:pPr>
            <a:r>
              <a:rPr lang="en-IN" b="1" dirty="0" smtClean="0">
                <a:latin typeface="Calibri" panose="020F0502020204030204" pitchFamily="34" charset="0"/>
                <a:ea typeface="Calibri" panose="020F0502020204030204" pitchFamily="34" charset="0"/>
                <a:cs typeface="Calibri" panose="020F0502020204030204" pitchFamily="34" charset="0"/>
              </a:rPr>
              <a:t>The </a:t>
            </a:r>
            <a:r>
              <a:rPr lang="en-IN" b="1" dirty="0">
                <a:latin typeface="Calibri" panose="020F0502020204030204" pitchFamily="34" charset="0"/>
                <a:ea typeface="Calibri" panose="020F0502020204030204" pitchFamily="34" charset="0"/>
                <a:cs typeface="Calibri" panose="020F0502020204030204" pitchFamily="34" charset="0"/>
              </a:rPr>
              <a:t>cyclic events takes place in each heart beat is called one cardiac cycle.</a:t>
            </a:r>
            <a:endParaRPr lang="en-IN"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buSzPts val="1000"/>
              <a:buFont typeface="Symbol" panose="05050102010706020507" pitchFamily="18" charset="2"/>
              <a:buChar char=""/>
              <a:tabLst>
                <a:tab pos="457200" algn="l"/>
              </a:tabLst>
            </a:pPr>
            <a:r>
              <a:rPr lang="en-IN" b="1" dirty="0">
                <a:latin typeface="Calibri" panose="020F0502020204030204" pitchFamily="34" charset="0"/>
                <a:ea typeface="Calibri" panose="020F0502020204030204" pitchFamily="34" charset="0"/>
                <a:cs typeface="Calibri" panose="020F0502020204030204" pitchFamily="34" charset="0"/>
              </a:rPr>
              <a:t>Lets starts with all the four chambers of heart are in a relaxed state i.e. in joint diastole.</a:t>
            </a:r>
            <a:endParaRPr lang="en-IN"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buSzPts val="1000"/>
              <a:buFont typeface="Symbol" panose="05050102010706020507" pitchFamily="18" charset="2"/>
              <a:buChar char=""/>
              <a:tabLst>
                <a:tab pos="457200" algn="l"/>
              </a:tabLst>
            </a:pPr>
            <a:r>
              <a:rPr lang="en-IN" b="1" dirty="0">
                <a:latin typeface="Calibri" panose="020F0502020204030204" pitchFamily="34" charset="0"/>
                <a:ea typeface="Calibri" panose="020F0502020204030204" pitchFamily="34" charset="0"/>
                <a:cs typeface="Calibri" panose="020F0502020204030204" pitchFamily="34" charset="0"/>
              </a:rPr>
              <a:t>As the tricuspid and bicuspid valves are open, blood from the pulmonary veins and vena cava flows into the left and right ventricles respectively through left and right atria.</a:t>
            </a:r>
            <a:endParaRPr lang="en-IN"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buSzPts val="1000"/>
              <a:buFont typeface="Symbol" panose="05050102010706020507" pitchFamily="18" charset="2"/>
              <a:buChar char=""/>
              <a:tabLst>
                <a:tab pos="457200" algn="l"/>
              </a:tabLst>
            </a:pPr>
            <a:r>
              <a:rPr lang="en-IN" b="1" dirty="0">
                <a:latin typeface="Calibri" panose="020F0502020204030204" pitchFamily="34" charset="0"/>
                <a:ea typeface="Calibri" panose="020F0502020204030204" pitchFamily="34" charset="0"/>
                <a:cs typeface="Calibri" panose="020F0502020204030204" pitchFamily="34" charset="0"/>
              </a:rPr>
              <a:t>Semilunar valves are closed at this stage.</a:t>
            </a:r>
            <a:endParaRPr lang="en-IN"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buSzPts val="1000"/>
              <a:buFont typeface="Symbol" panose="05050102010706020507" pitchFamily="18" charset="2"/>
              <a:buChar char=""/>
              <a:tabLst>
                <a:tab pos="457200" algn="l"/>
              </a:tabLst>
            </a:pPr>
            <a:r>
              <a:rPr lang="en-IN" b="1" dirty="0">
                <a:latin typeface="Calibri" panose="020F0502020204030204" pitchFamily="34" charset="0"/>
                <a:ea typeface="Calibri" panose="020F0502020204030204" pitchFamily="34" charset="0"/>
                <a:cs typeface="Calibri" panose="020F0502020204030204" pitchFamily="34" charset="0"/>
              </a:rPr>
              <a:t>SAN generates the action potential which stimulates contraction of both atria, called atrial systole.</a:t>
            </a:r>
            <a:endParaRPr lang="en-IN"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buSzPts val="1000"/>
              <a:buFont typeface="Symbol" panose="05050102010706020507" pitchFamily="18" charset="2"/>
              <a:buChar char=""/>
              <a:tabLst>
                <a:tab pos="457200" algn="l"/>
              </a:tabLst>
            </a:pPr>
            <a:r>
              <a:rPr lang="en-IN" b="1" dirty="0">
                <a:latin typeface="Calibri" panose="020F0502020204030204" pitchFamily="34" charset="0"/>
                <a:ea typeface="Calibri" panose="020F0502020204030204" pitchFamily="34" charset="0"/>
                <a:cs typeface="Calibri" panose="020F0502020204030204" pitchFamily="34" charset="0"/>
              </a:rPr>
              <a:t>This increases the blood flow from atria to their respective ventricles by 30 %.</a:t>
            </a:r>
            <a:endParaRPr lang="en-IN" b="1" dirty="0">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862292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Cardiac cycle </a:t>
            </a:r>
          </a:p>
        </p:txBody>
      </p:sp>
      <p:sp>
        <p:nvSpPr>
          <p:cNvPr id="3" name="Content Placeholder 2"/>
          <p:cNvSpPr>
            <a:spLocks noGrp="1"/>
          </p:cNvSpPr>
          <p:nvPr>
            <p:ph idx="1"/>
          </p:nvPr>
        </p:nvSpPr>
        <p:spPr/>
        <p:txBody>
          <a:bodyPr/>
          <a:lstStyle/>
          <a:p>
            <a:pPr lvl="0"/>
            <a:r>
              <a:rPr lang="en-IN" b="1" dirty="0"/>
              <a:t>The action potential from SAN passed to AVN and then to </a:t>
            </a:r>
            <a:r>
              <a:rPr lang="en-IN" b="1" dirty="0" err="1"/>
              <a:t>perkinji</a:t>
            </a:r>
            <a:r>
              <a:rPr lang="en-IN" b="1" dirty="0"/>
              <a:t> fibres through AV bundles. This initiates ventricular systole. The atria undergo relaxation (diastole).</a:t>
            </a:r>
          </a:p>
          <a:p>
            <a:pPr lvl="0"/>
            <a:r>
              <a:rPr lang="en-IN" b="1" dirty="0"/>
              <a:t>During ventricular systole the intra-ventricular blood pressure increases that lead to closing of tricuspid and bicuspid valves leads to production of first heart sound called </a:t>
            </a:r>
            <a:r>
              <a:rPr lang="en-IN" b="1" dirty="0" err="1"/>
              <a:t>lub</a:t>
            </a:r>
            <a:r>
              <a:rPr lang="en-IN" b="1" dirty="0"/>
              <a:t> sound.</a:t>
            </a:r>
          </a:p>
          <a:p>
            <a:pPr lvl="0"/>
            <a:r>
              <a:rPr lang="en-IN" b="1" dirty="0"/>
              <a:t>Further increase in pressure leads to opening of semilunar valves.</a:t>
            </a:r>
          </a:p>
          <a:p>
            <a:pPr lvl="0"/>
            <a:r>
              <a:rPr lang="en-IN" b="1" dirty="0"/>
              <a:t>Oxygenated blood from the left atrium pumped into systemic aorta and deoxygenated blood from the right atrium pumped into the pulmonary aorta.</a:t>
            </a:r>
          </a:p>
          <a:p>
            <a:endParaRPr lang="en-IN" dirty="0"/>
          </a:p>
        </p:txBody>
      </p:sp>
    </p:spTree>
    <p:extLst>
      <p:ext uri="{BB962C8B-B14F-4D97-AF65-F5344CB8AC3E}">
        <p14:creationId xmlns:p14="http://schemas.microsoft.com/office/powerpoint/2010/main" val="428865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Blood</a:t>
            </a:r>
          </a:p>
        </p:txBody>
      </p:sp>
      <p:sp>
        <p:nvSpPr>
          <p:cNvPr id="3" name="Content Placeholder 2"/>
          <p:cNvSpPr>
            <a:spLocks noGrp="1"/>
          </p:cNvSpPr>
          <p:nvPr>
            <p:ph idx="1"/>
          </p:nvPr>
        </p:nvSpPr>
        <p:spPr/>
        <p:txBody>
          <a:bodyPr/>
          <a:lstStyle/>
          <a:p>
            <a:r>
              <a:rPr lang="en-IN" b="1" dirty="0"/>
              <a:t>Fibrinogen is required in blood clotting or coagulation of blood.</a:t>
            </a:r>
          </a:p>
          <a:p>
            <a:r>
              <a:rPr lang="en-IN" b="1" dirty="0"/>
              <a:t>•	Globulins involved in </a:t>
            </a:r>
            <a:r>
              <a:rPr lang="en-IN" b="1" dirty="0" err="1"/>
              <a:t>defense</a:t>
            </a:r>
            <a:r>
              <a:rPr lang="en-IN" b="1" dirty="0"/>
              <a:t> mechanism of the body.</a:t>
            </a:r>
          </a:p>
          <a:p>
            <a:r>
              <a:rPr lang="en-IN" b="1" dirty="0"/>
              <a:t>•	Albumin helps in osmotic balance of blood.</a:t>
            </a:r>
          </a:p>
          <a:p>
            <a:r>
              <a:rPr lang="en-IN" b="1" dirty="0"/>
              <a:t>•	Plasma also contains small amounts of minerals, glucose, amino acids, lipids etc.</a:t>
            </a:r>
          </a:p>
          <a:p>
            <a:r>
              <a:rPr lang="en-IN" b="1" dirty="0"/>
              <a:t>•	Plasma without the clotting factors is called serum.</a:t>
            </a:r>
          </a:p>
          <a:p>
            <a:endParaRPr lang="en-IN" dirty="0"/>
          </a:p>
        </p:txBody>
      </p:sp>
    </p:spTree>
    <p:extLst>
      <p:ext uri="{BB962C8B-B14F-4D97-AF65-F5344CB8AC3E}">
        <p14:creationId xmlns:p14="http://schemas.microsoft.com/office/powerpoint/2010/main" val="937870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Cardiac cycle </a:t>
            </a:r>
          </a:p>
        </p:txBody>
      </p:sp>
      <p:sp>
        <p:nvSpPr>
          <p:cNvPr id="3" name="Content Placeholder 2"/>
          <p:cNvSpPr>
            <a:spLocks noGrp="1"/>
          </p:cNvSpPr>
          <p:nvPr>
            <p:ph idx="1"/>
          </p:nvPr>
        </p:nvSpPr>
        <p:spPr>
          <a:xfrm>
            <a:off x="1154954" y="2203938"/>
            <a:ext cx="10204708" cy="4325816"/>
          </a:xfrm>
        </p:spPr>
        <p:txBody>
          <a:bodyPr>
            <a:normAutofit fontScale="92500" lnSpcReduction="10000"/>
          </a:bodyPr>
          <a:lstStyle/>
          <a:p>
            <a:r>
              <a:rPr lang="en-IN" dirty="0"/>
              <a:t>•</a:t>
            </a:r>
            <a:r>
              <a:rPr lang="en-IN"/>
              <a:t>	</a:t>
            </a:r>
            <a:r>
              <a:rPr lang="en-IN" b="1" smtClean="0"/>
              <a:t>Ventricular systole followed by ventricular diastole.</a:t>
            </a:r>
          </a:p>
          <a:p>
            <a:r>
              <a:rPr lang="en-IN" b="1" smtClean="0"/>
              <a:t>•	Intra-ventricular blood pressure decreases leads to closing of semilunar valves causing second heart sound (dub).</a:t>
            </a:r>
          </a:p>
          <a:p>
            <a:r>
              <a:rPr lang="en-IN" b="1" smtClean="0"/>
              <a:t>•	As the ventricular pressure declines further there is opening of bicuspid and tricuspid valves, blood from the atria flows into the ventricles freely.</a:t>
            </a:r>
          </a:p>
          <a:p>
            <a:r>
              <a:rPr lang="en-IN" b="1" smtClean="0"/>
              <a:t>•	The ventricle and atria relaxed simultaneously called joint diastole.</a:t>
            </a:r>
          </a:p>
          <a:p>
            <a:r>
              <a:rPr lang="en-IN" b="1" smtClean="0"/>
              <a:t>•	This sequential event in the heart which cyclically repeated called cardiac cycle.</a:t>
            </a:r>
          </a:p>
          <a:p>
            <a:r>
              <a:rPr lang="en-IN" b="1" smtClean="0"/>
              <a:t>•	The heart beats 72 times per minutes.</a:t>
            </a:r>
          </a:p>
          <a:p>
            <a:r>
              <a:rPr lang="en-IN" b="1" smtClean="0"/>
              <a:t>•	Each cardiac cycle takes 0.8 sec to complete.</a:t>
            </a:r>
          </a:p>
          <a:p>
            <a:r>
              <a:rPr lang="en-IN" b="1" smtClean="0"/>
              <a:t>•	During a cardiac cycle the ventricles pumped 70 ml blood to the aorta called stroke volume.</a:t>
            </a:r>
          </a:p>
          <a:p>
            <a:r>
              <a:rPr lang="en-IN" b="1" smtClean="0"/>
              <a:t>•	Stoke volume multiplied by heart rate (heart beat per min.) gives the cardiac output.</a:t>
            </a:r>
          </a:p>
          <a:p>
            <a:r>
              <a:rPr lang="en-IN" b="1" smtClean="0"/>
              <a:t>•	Cardiac out put for human heart is 5000 ml.</a:t>
            </a:r>
            <a:endParaRPr lang="en-IN" b="1" dirty="0"/>
          </a:p>
        </p:txBody>
      </p:sp>
    </p:spTree>
    <p:extLst>
      <p:ext uri="{BB962C8B-B14F-4D97-AF65-F5344CB8AC3E}">
        <p14:creationId xmlns:p14="http://schemas.microsoft.com/office/powerpoint/2010/main" val="3622072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Electrocardiograph (ECG) :</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dirty="0" smtClean="0"/>
              <a:t>•</a:t>
            </a:r>
            <a:r>
              <a:rPr lang="en-IN" dirty="0"/>
              <a:t>	</a:t>
            </a:r>
            <a:r>
              <a:rPr lang="en-IN" b="1" dirty="0"/>
              <a:t>ECG is a graphical representation of the electrical activity of the heart during a cardiac cycle.</a:t>
            </a:r>
          </a:p>
          <a:p>
            <a:r>
              <a:rPr lang="en-IN" b="1" dirty="0"/>
              <a:t>•	Each peak in the ECG is identified with a letter from P to T that corresponds to a specific electrical activity of the heart.</a:t>
            </a:r>
          </a:p>
          <a:p>
            <a:r>
              <a:rPr lang="en-IN" b="1" dirty="0"/>
              <a:t>•	The P-wave represents the electrical excitation (or depolarization) of the atria.</a:t>
            </a:r>
          </a:p>
          <a:p>
            <a:r>
              <a:rPr lang="en-IN" b="1" dirty="0"/>
              <a:t>•	The QRS complex represents the depolarization of the ventricles.</a:t>
            </a:r>
          </a:p>
          <a:p>
            <a:r>
              <a:rPr lang="en-IN" b="1" dirty="0"/>
              <a:t>•	The ventricular contraction starts shortly after the Q and marks the beginning of the ventricular systole.</a:t>
            </a:r>
          </a:p>
          <a:p>
            <a:r>
              <a:rPr lang="en-IN" b="1" dirty="0"/>
              <a:t>•	T-wave represents the ventricular diastole (repolarisation).</a:t>
            </a:r>
          </a:p>
          <a:p>
            <a:endParaRPr lang="en-IN" dirty="0"/>
          </a:p>
        </p:txBody>
      </p:sp>
    </p:spTree>
    <p:extLst>
      <p:ext uri="{BB962C8B-B14F-4D97-AF65-F5344CB8AC3E}">
        <p14:creationId xmlns:p14="http://schemas.microsoft.com/office/powerpoint/2010/main" val="3248429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Double Circulation </a:t>
            </a:r>
            <a:br>
              <a:rPr lang="en-IN" dirty="0"/>
            </a:br>
            <a:endParaRPr lang="en-IN" dirty="0"/>
          </a:p>
        </p:txBody>
      </p:sp>
      <p:sp>
        <p:nvSpPr>
          <p:cNvPr id="3" name="Content Placeholder 2"/>
          <p:cNvSpPr>
            <a:spLocks noGrp="1"/>
          </p:cNvSpPr>
          <p:nvPr>
            <p:ph idx="1"/>
          </p:nvPr>
        </p:nvSpPr>
        <p:spPr>
          <a:xfrm>
            <a:off x="1154954" y="2603500"/>
            <a:ext cx="10216431" cy="3416300"/>
          </a:xfrm>
        </p:spPr>
        <p:txBody>
          <a:bodyPr>
            <a:normAutofit fontScale="92500" lnSpcReduction="10000"/>
          </a:bodyPr>
          <a:lstStyle/>
          <a:p>
            <a:r>
              <a:rPr lang="en-IN" dirty="0" smtClean="0"/>
              <a:t>•</a:t>
            </a:r>
            <a:r>
              <a:rPr lang="en-IN" dirty="0"/>
              <a:t>	</a:t>
            </a:r>
            <a:r>
              <a:rPr lang="en-IN" b="1" dirty="0"/>
              <a:t>Pulmonary circulation: Right ventricle (deoxygenated blood) → pulmonary artery → lungs (oxygenation) → pulmonary vein (oxygenated blood) → left atrium.</a:t>
            </a:r>
          </a:p>
          <a:p>
            <a:r>
              <a:rPr lang="en-IN" b="1" dirty="0"/>
              <a:t>•	Systemic circulation: left ventricle (oxygenated blood) → systemic aorta → body (deoxygenated) →vena cava (deoxygenated blood) → right atrium.</a:t>
            </a:r>
          </a:p>
          <a:p>
            <a:r>
              <a:rPr lang="en-IN" b="1" dirty="0"/>
              <a:t>•	Portal system: the deoxygenated blood collected from one organ by means of a vein (portal vein) entered into another organ before it is delivered to the systemic circulation.</a:t>
            </a:r>
          </a:p>
          <a:p>
            <a:r>
              <a:rPr lang="en-IN" b="1" dirty="0"/>
              <a:t>•	Hepatic portal system: the hepatic portal vein carries deoxygenated blood from the intestine to the liver before it is delivered to the systemic circulation by means of hepatic vein.</a:t>
            </a:r>
          </a:p>
          <a:p>
            <a:r>
              <a:rPr lang="en-IN" b="1" dirty="0"/>
              <a:t>•	Coronary circulation:  A special blood vessel (coronary vessel) is present in our body exclusively for the circulation of blood to and from the cardiac musculature.</a:t>
            </a:r>
          </a:p>
          <a:p>
            <a:endParaRPr lang="en-IN" b="1" dirty="0"/>
          </a:p>
        </p:txBody>
      </p:sp>
    </p:spTree>
    <p:extLst>
      <p:ext uri="{BB962C8B-B14F-4D97-AF65-F5344CB8AC3E}">
        <p14:creationId xmlns:p14="http://schemas.microsoft.com/office/powerpoint/2010/main" val="1139414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REGUALTION OF CARDIAC ACTIVITY</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a:t>
            </a:r>
            <a:r>
              <a:rPr lang="en-IN" dirty="0"/>
              <a:t>	</a:t>
            </a:r>
            <a:r>
              <a:rPr lang="en-IN" b="1" dirty="0" smtClean="0"/>
              <a:t>Rhythmicity of human heart is regulated by specialized (nodal tissues), hence the heart is called myogenic.</a:t>
            </a:r>
          </a:p>
          <a:p>
            <a:endParaRPr lang="en-IN" b="1" dirty="0" smtClean="0"/>
          </a:p>
          <a:p>
            <a:endParaRPr lang="en-IN" b="1" dirty="0" smtClean="0"/>
          </a:p>
          <a:p>
            <a:r>
              <a:rPr lang="en-IN" b="1" dirty="0" smtClean="0"/>
              <a:t>•	A special neural centre in the medulla oblongata can regulate cardiac function moderately.</a:t>
            </a:r>
          </a:p>
          <a:p>
            <a:r>
              <a:rPr lang="en-IN" b="1" dirty="0" smtClean="0"/>
              <a:t>•	Neural signal through sympathetic nerve can increase the heart rate and cardiac output.</a:t>
            </a:r>
          </a:p>
          <a:p>
            <a:r>
              <a:rPr lang="en-IN" b="1" dirty="0" smtClean="0"/>
              <a:t>•	Neural signal through parasympathetic nerve can decrease the heart rate and cardiac output.</a:t>
            </a:r>
          </a:p>
          <a:p>
            <a:r>
              <a:rPr lang="en-IN" b="1" dirty="0" smtClean="0"/>
              <a:t>•	Hormones of adrenal medulla (adrenaline) also increase the cardiac output.</a:t>
            </a:r>
          </a:p>
          <a:p>
            <a:endParaRPr lang="en-IN" dirty="0"/>
          </a:p>
        </p:txBody>
      </p:sp>
    </p:spTree>
    <p:extLst>
      <p:ext uri="{BB962C8B-B14F-4D97-AF65-F5344CB8AC3E}">
        <p14:creationId xmlns:p14="http://schemas.microsoft.com/office/powerpoint/2010/main" val="27404335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DISORDERS OF CIRCULATORY SYSTEM</a:t>
            </a:r>
            <a:r>
              <a:rPr lang="en-IN" dirty="0"/>
              <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b="1" dirty="0" smtClean="0"/>
              <a:t>Hypertension </a:t>
            </a:r>
            <a:r>
              <a:rPr lang="en-IN" b="1" dirty="0"/>
              <a:t>:</a:t>
            </a:r>
            <a:endParaRPr lang="en-IN" dirty="0"/>
          </a:p>
          <a:p>
            <a:pPr lvl="0"/>
            <a:r>
              <a:rPr lang="en-IN" dirty="0"/>
              <a:t>Hypertension is the term for blood pressure that is higher than normal (120/80).</a:t>
            </a:r>
          </a:p>
          <a:p>
            <a:pPr lvl="0"/>
            <a:r>
              <a:rPr lang="en-IN" dirty="0"/>
              <a:t>120 mm Hg is the systolic pressure and 80 mm Hg is the diastolic pressure.</a:t>
            </a:r>
          </a:p>
          <a:p>
            <a:pPr lvl="0"/>
            <a:r>
              <a:rPr lang="en-IN" dirty="0"/>
              <a:t>Sustained blood pressure of 140/90 or higher is said to be hypertension.</a:t>
            </a:r>
          </a:p>
          <a:p>
            <a:pPr lvl="0"/>
            <a:r>
              <a:rPr lang="en-IN" dirty="0"/>
              <a:t>Blood pressure is measured by sphygmomanometer.</a:t>
            </a:r>
          </a:p>
          <a:p>
            <a:pPr lvl="0"/>
            <a:r>
              <a:rPr lang="en-IN" dirty="0"/>
              <a:t>High blood pressure leads to heart disease and also affects vital organ like brain and kidney.</a:t>
            </a:r>
          </a:p>
          <a:p>
            <a:r>
              <a:rPr lang="en-IN" b="1" dirty="0"/>
              <a:t>Coronary Artery Disease (CAD) :</a:t>
            </a:r>
            <a:endParaRPr lang="en-IN" dirty="0"/>
          </a:p>
          <a:p>
            <a:pPr lvl="0"/>
            <a:r>
              <a:rPr lang="en-IN" dirty="0"/>
              <a:t>Often referred as atherosclerosis, affects the blood supply to the heart muscles.</a:t>
            </a:r>
          </a:p>
          <a:p>
            <a:pPr lvl="0"/>
            <a:r>
              <a:rPr lang="en-IN" dirty="0"/>
              <a:t>It is caused by deposition of calcium, fat, cholesterol and fibrous tissue which makes the lumen of coronary artery narrower.</a:t>
            </a:r>
          </a:p>
          <a:p>
            <a:endParaRPr lang="en-IN" b="1" dirty="0"/>
          </a:p>
        </p:txBody>
      </p:sp>
    </p:spTree>
    <p:extLst>
      <p:ext uri="{BB962C8B-B14F-4D97-AF65-F5344CB8AC3E}">
        <p14:creationId xmlns:p14="http://schemas.microsoft.com/office/powerpoint/2010/main" val="2824664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DISORDERS OF CIRCULATORY SYSTEM</a:t>
            </a:r>
            <a:r>
              <a:rPr lang="en-IN" dirty="0"/>
              <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b="1" dirty="0"/>
              <a:t>Angina :</a:t>
            </a:r>
            <a:endParaRPr lang="en-IN" dirty="0"/>
          </a:p>
          <a:p>
            <a:pPr lvl="0"/>
            <a:r>
              <a:rPr lang="en-IN" dirty="0"/>
              <a:t>It is also known as ‘angina pectoris’.</a:t>
            </a:r>
          </a:p>
          <a:p>
            <a:pPr lvl="0"/>
            <a:r>
              <a:rPr lang="en-IN" dirty="0"/>
              <a:t>Causes acute chest pain due to inadequate oxygen supply to the heart.</a:t>
            </a:r>
          </a:p>
          <a:p>
            <a:pPr lvl="0"/>
            <a:r>
              <a:rPr lang="en-IN" dirty="0"/>
              <a:t>It occurs due to blockade to coronary artery.</a:t>
            </a:r>
          </a:p>
          <a:p>
            <a:r>
              <a:rPr lang="en-IN" b="1" dirty="0"/>
              <a:t>Heart failure :</a:t>
            </a:r>
            <a:endParaRPr lang="en-IN" dirty="0"/>
          </a:p>
          <a:p>
            <a:pPr lvl="0"/>
            <a:r>
              <a:rPr lang="en-IN" dirty="0"/>
              <a:t>It is the state of the heart when it is not pumping blood effectively</a:t>
            </a:r>
          </a:p>
          <a:p>
            <a:pPr lvl="0"/>
            <a:r>
              <a:rPr lang="en-IN" b="1" dirty="0"/>
              <a:t>Cardiac</a:t>
            </a:r>
            <a:r>
              <a:rPr lang="en-IN" dirty="0"/>
              <a:t> </a:t>
            </a:r>
            <a:r>
              <a:rPr lang="en-IN" b="1" dirty="0"/>
              <a:t>arrest</a:t>
            </a:r>
            <a:r>
              <a:rPr lang="en-IN" dirty="0"/>
              <a:t>: the heart stops beating.</a:t>
            </a:r>
          </a:p>
          <a:p>
            <a:pPr lvl="0"/>
            <a:r>
              <a:rPr lang="en-IN" b="1" dirty="0"/>
              <a:t>Heart</a:t>
            </a:r>
            <a:r>
              <a:rPr lang="en-IN" dirty="0"/>
              <a:t> </a:t>
            </a:r>
            <a:r>
              <a:rPr lang="en-IN" b="1" dirty="0"/>
              <a:t>attack</a:t>
            </a:r>
            <a:r>
              <a:rPr lang="en-IN" dirty="0"/>
              <a:t>: heart muscle damaged suddenly by an inadequate blood supply to the heart muscles.</a:t>
            </a:r>
          </a:p>
          <a:p>
            <a:endParaRPr lang="en-IN" dirty="0"/>
          </a:p>
        </p:txBody>
      </p:sp>
    </p:spTree>
    <p:extLst>
      <p:ext uri="{BB962C8B-B14F-4D97-AF65-F5344CB8AC3E}">
        <p14:creationId xmlns:p14="http://schemas.microsoft.com/office/powerpoint/2010/main" val="307977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Formed elements </a:t>
            </a:r>
            <a:br>
              <a:rPr lang="en-IN" b="1" dirty="0"/>
            </a:br>
            <a:endParaRPr lang="en-IN" dirty="0"/>
          </a:p>
        </p:txBody>
      </p:sp>
      <p:sp>
        <p:nvSpPr>
          <p:cNvPr id="3" name="Content Placeholder 2"/>
          <p:cNvSpPr>
            <a:spLocks noGrp="1"/>
          </p:cNvSpPr>
          <p:nvPr>
            <p:ph idx="1"/>
          </p:nvPr>
        </p:nvSpPr>
        <p:spPr/>
        <p:txBody>
          <a:bodyPr/>
          <a:lstStyle/>
          <a:p>
            <a:r>
              <a:rPr lang="en-IN" b="1" dirty="0" smtClean="0"/>
              <a:t>•</a:t>
            </a:r>
            <a:r>
              <a:rPr lang="en-IN" b="1" dirty="0"/>
              <a:t>	Erythrocytes :</a:t>
            </a:r>
          </a:p>
          <a:p>
            <a:r>
              <a:rPr lang="en-IN" b="1" dirty="0"/>
              <a:t>•	Also known as RBC (red blood cells) is the most abundant of all the cells of blood.</a:t>
            </a:r>
          </a:p>
          <a:p>
            <a:r>
              <a:rPr lang="en-IN" b="1" dirty="0"/>
              <a:t>•	5 – 5.5 million RBC found per mm-3 of the blood.</a:t>
            </a:r>
          </a:p>
          <a:p>
            <a:r>
              <a:rPr lang="en-IN" b="1" dirty="0"/>
              <a:t>•	Produced from the red bone marrow in the adult.</a:t>
            </a:r>
          </a:p>
          <a:p>
            <a:r>
              <a:rPr lang="en-IN" b="1" dirty="0"/>
              <a:t>•	RBCs devoid of nucleus in most of mammals.</a:t>
            </a:r>
          </a:p>
          <a:p>
            <a:r>
              <a:rPr lang="en-IN" b="1" dirty="0"/>
              <a:t>•	Biconcave in shape</a:t>
            </a:r>
          </a:p>
          <a:p>
            <a:endParaRPr lang="en-IN" dirty="0"/>
          </a:p>
        </p:txBody>
      </p:sp>
    </p:spTree>
    <p:extLst>
      <p:ext uri="{BB962C8B-B14F-4D97-AF65-F5344CB8AC3E}">
        <p14:creationId xmlns:p14="http://schemas.microsoft.com/office/powerpoint/2010/main" val="2532551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Formed elements </a:t>
            </a:r>
          </a:p>
        </p:txBody>
      </p:sp>
      <p:sp>
        <p:nvSpPr>
          <p:cNvPr id="3" name="Content Placeholder 2"/>
          <p:cNvSpPr>
            <a:spLocks noGrp="1"/>
          </p:cNvSpPr>
          <p:nvPr>
            <p:ph idx="1"/>
          </p:nvPr>
        </p:nvSpPr>
        <p:spPr/>
        <p:txBody>
          <a:bodyPr/>
          <a:lstStyle/>
          <a:p>
            <a:r>
              <a:rPr lang="en-IN" dirty="0"/>
              <a:t>•</a:t>
            </a:r>
            <a:r>
              <a:rPr lang="en-IN" b="1" dirty="0"/>
              <a:t>	Red in </a:t>
            </a:r>
            <a:r>
              <a:rPr lang="en-IN" b="1" dirty="0" err="1"/>
              <a:t>color</a:t>
            </a:r>
            <a:r>
              <a:rPr lang="en-IN" b="1" dirty="0"/>
              <a:t> due presence of complex conjugated protein called haemoglobin.</a:t>
            </a:r>
          </a:p>
          <a:p>
            <a:r>
              <a:rPr lang="en-IN" b="1" dirty="0"/>
              <a:t>•	12-16 </a:t>
            </a:r>
            <a:r>
              <a:rPr lang="en-IN" b="1" dirty="0" err="1"/>
              <a:t>gm</a:t>
            </a:r>
            <a:r>
              <a:rPr lang="en-IN" b="1" dirty="0"/>
              <a:t> of haemoglobin present per 100 ml of blood in a healthy adult.</a:t>
            </a:r>
          </a:p>
          <a:p>
            <a:r>
              <a:rPr lang="en-IN" b="1" dirty="0"/>
              <a:t>•	RBCs have average life span of 120 days after which is destroyed in the spleen.</a:t>
            </a:r>
          </a:p>
          <a:p>
            <a:r>
              <a:rPr lang="en-IN" b="1" dirty="0"/>
              <a:t>•	Spleen is commonly known as the graveyard of RBCs.</a:t>
            </a:r>
          </a:p>
          <a:p>
            <a:endParaRPr lang="en-IN" dirty="0"/>
          </a:p>
        </p:txBody>
      </p:sp>
    </p:spTree>
    <p:extLst>
      <p:ext uri="{BB962C8B-B14F-4D97-AF65-F5344CB8AC3E}">
        <p14:creationId xmlns:p14="http://schemas.microsoft.com/office/powerpoint/2010/main" val="1110246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Leukocytes </a:t>
            </a:r>
            <a:br>
              <a:rPr lang="en-IN" b="1" dirty="0"/>
            </a:br>
            <a:endParaRPr lang="en-IN" b="1" dirty="0"/>
          </a:p>
        </p:txBody>
      </p:sp>
      <p:sp>
        <p:nvSpPr>
          <p:cNvPr id="3" name="Content Placeholder 2"/>
          <p:cNvSpPr>
            <a:spLocks noGrp="1"/>
          </p:cNvSpPr>
          <p:nvPr>
            <p:ph idx="1"/>
          </p:nvPr>
        </p:nvSpPr>
        <p:spPr/>
        <p:txBody>
          <a:bodyPr/>
          <a:lstStyle/>
          <a:p>
            <a:r>
              <a:rPr lang="en-IN" b="1" dirty="0" smtClean="0"/>
              <a:t>•</a:t>
            </a:r>
            <a:r>
              <a:rPr lang="en-IN" b="1" dirty="0"/>
              <a:t>	Also known as white blood cells (WBC).</a:t>
            </a:r>
          </a:p>
          <a:p>
            <a:r>
              <a:rPr lang="en-IN" b="1" dirty="0"/>
              <a:t>•	They are </a:t>
            </a:r>
            <a:r>
              <a:rPr lang="en-IN" b="1" dirty="0" err="1"/>
              <a:t>colorless</a:t>
            </a:r>
            <a:r>
              <a:rPr lang="en-IN" b="1" dirty="0"/>
              <a:t> due to lack of haemoglobin.</a:t>
            </a:r>
          </a:p>
          <a:p>
            <a:r>
              <a:rPr lang="en-IN" b="1" dirty="0"/>
              <a:t>•	They are nucleated and relatively lesser in number which averages 6000-8000 mm-3 of blood.</a:t>
            </a:r>
          </a:p>
          <a:p>
            <a:r>
              <a:rPr lang="en-IN" b="1" dirty="0"/>
              <a:t>•	We have two main category of WBC</a:t>
            </a:r>
          </a:p>
          <a:p>
            <a:endParaRPr lang="en-IN" dirty="0"/>
          </a:p>
        </p:txBody>
      </p:sp>
    </p:spTree>
    <p:extLst>
      <p:ext uri="{BB962C8B-B14F-4D97-AF65-F5344CB8AC3E}">
        <p14:creationId xmlns:p14="http://schemas.microsoft.com/office/powerpoint/2010/main" val="922202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Leukocytes</a:t>
            </a:r>
          </a:p>
        </p:txBody>
      </p:sp>
      <p:sp>
        <p:nvSpPr>
          <p:cNvPr id="3" name="Content Placeholder 2"/>
          <p:cNvSpPr>
            <a:spLocks noGrp="1"/>
          </p:cNvSpPr>
          <p:nvPr>
            <p:ph idx="1"/>
          </p:nvPr>
        </p:nvSpPr>
        <p:spPr/>
        <p:txBody>
          <a:bodyPr/>
          <a:lstStyle/>
          <a:p>
            <a:r>
              <a:rPr lang="en-IN" b="1" dirty="0"/>
              <a:t>Granulocytes</a:t>
            </a:r>
          </a:p>
          <a:p>
            <a:r>
              <a:rPr lang="en-IN" b="1" dirty="0"/>
              <a:t>a.	Neutrophils</a:t>
            </a:r>
          </a:p>
          <a:p>
            <a:r>
              <a:rPr lang="en-IN" b="1" dirty="0"/>
              <a:t>b.	Basophils</a:t>
            </a:r>
          </a:p>
          <a:p>
            <a:r>
              <a:rPr lang="en-IN" b="1" dirty="0"/>
              <a:t>c.	</a:t>
            </a:r>
            <a:r>
              <a:rPr lang="en-IN" b="1" dirty="0" err="1"/>
              <a:t>Eosinophils</a:t>
            </a:r>
            <a:endParaRPr lang="en-IN" b="1" dirty="0"/>
          </a:p>
          <a:p>
            <a:r>
              <a:rPr lang="en-IN" b="1" dirty="0" err="1"/>
              <a:t>Agranulocytes</a:t>
            </a:r>
            <a:r>
              <a:rPr lang="en-IN" b="1" dirty="0"/>
              <a:t>.</a:t>
            </a:r>
          </a:p>
          <a:p>
            <a:r>
              <a:rPr lang="en-IN" b="1" dirty="0"/>
              <a:t>a .Lymphocytes</a:t>
            </a:r>
          </a:p>
          <a:p>
            <a:r>
              <a:rPr lang="en-IN" b="1" dirty="0" err="1"/>
              <a:t>b.Monocytes</a:t>
            </a:r>
            <a:r>
              <a:rPr lang="en-IN" b="1" dirty="0"/>
              <a:t>.</a:t>
            </a:r>
          </a:p>
          <a:p>
            <a:endParaRPr lang="en-IN" dirty="0"/>
          </a:p>
        </p:txBody>
      </p:sp>
    </p:spTree>
    <p:extLst>
      <p:ext uri="{BB962C8B-B14F-4D97-AF65-F5344CB8AC3E}">
        <p14:creationId xmlns:p14="http://schemas.microsoft.com/office/powerpoint/2010/main" val="2593889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Leukocytes</a:t>
            </a:r>
          </a:p>
        </p:txBody>
      </p:sp>
      <p:sp>
        <p:nvSpPr>
          <p:cNvPr id="3" name="Content Placeholder 2"/>
          <p:cNvSpPr>
            <a:spLocks noGrp="1"/>
          </p:cNvSpPr>
          <p:nvPr>
            <p:ph idx="1"/>
          </p:nvPr>
        </p:nvSpPr>
        <p:spPr/>
        <p:txBody>
          <a:bodyPr/>
          <a:lstStyle/>
          <a:p>
            <a:r>
              <a:rPr lang="en-IN" dirty="0"/>
              <a:t>•	</a:t>
            </a:r>
            <a:r>
              <a:rPr lang="en-IN" b="1" dirty="0"/>
              <a:t>Neutrophils (60-65%) of the total WBCs are </a:t>
            </a:r>
            <a:r>
              <a:rPr lang="en-IN" b="1" dirty="0" err="1"/>
              <a:t>phogocytic</a:t>
            </a:r>
            <a:r>
              <a:rPr lang="en-IN" b="1" dirty="0"/>
              <a:t> in nature.</a:t>
            </a:r>
          </a:p>
          <a:p>
            <a:r>
              <a:rPr lang="en-IN" b="1" dirty="0"/>
              <a:t>•	Basophils (0.5-1%), secretes histamine, serotonin and heparin and also involved in inflammatory reactions.</a:t>
            </a:r>
          </a:p>
          <a:p>
            <a:r>
              <a:rPr lang="en-IN" b="1" dirty="0"/>
              <a:t>•	</a:t>
            </a:r>
            <a:r>
              <a:rPr lang="en-IN" b="1" dirty="0" err="1"/>
              <a:t>Eosinophils</a:t>
            </a:r>
            <a:r>
              <a:rPr lang="en-IN" b="1" dirty="0"/>
              <a:t> (2-3 %) resist infection and also associated with allergic reaction.</a:t>
            </a:r>
          </a:p>
          <a:p>
            <a:r>
              <a:rPr lang="en-IN" b="1" dirty="0"/>
              <a:t>•	Lymphocytes (T cells and B cells) constitute 20-25 percent and involved in the immune response of the body.</a:t>
            </a:r>
          </a:p>
          <a:p>
            <a:r>
              <a:rPr lang="en-IN" b="1" dirty="0"/>
              <a:t>•	Monocytes (10-15%), becomes macrophages.</a:t>
            </a:r>
          </a:p>
          <a:p>
            <a:endParaRPr lang="en-IN" dirty="0"/>
          </a:p>
        </p:txBody>
      </p:sp>
    </p:spTree>
    <p:extLst>
      <p:ext uri="{BB962C8B-B14F-4D97-AF65-F5344CB8AC3E}">
        <p14:creationId xmlns:p14="http://schemas.microsoft.com/office/powerpoint/2010/main" val="3432149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Thrombocytes :</a:t>
            </a:r>
            <a:br>
              <a:rPr lang="en-IN" b="1" dirty="0"/>
            </a:br>
            <a:endParaRPr lang="en-IN" b="1" dirty="0"/>
          </a:p>
        </p:txBody>
      </p:sp>
      <p:sp>
        <p:nvSpPr>
          <p:cNvPr id="3" name="Content Placeholder 2"/>
          <p:cNvSpPr>
            <a:spLocks noGrp="1"/>
          </p:cNvSpPr>
          <p:nvPr>
            <p:ph idx="1"/>
          </p:nvPr>
        </p:nvSpPr>
        <p:spPr/>
        <p:txBody>
          <a:bodyPr/>
          <a:lstStyle/>
          <a:p>
            <a:r>
              <a:rPr lang="en-IN" dirty="0" smtClean="0"/>
              <a:t>•</a:t>
            </a:r>
            <a:r>
              <a:rPr lang="en-IN" dirty="0"/>
              <a:t>	</a:t>
            </a:r>
            <a:r>
              <a:rPr lang="en-IN" b="1" dirty="0"/>
              <a:t>Also known as blood platelets.</a:t>
            </a:r>
          </a:p>
          <a:p>
            <a:r>
              <a:rPr lang="en-IN" b="1" dirty="0"/>
              <a:t>•	Produced from fragmentation of megakaryocytes.</a:t>
            </a:r>
          </a:p>
          <a:p>
            <a:r>
              <a:rPr lang="en-IN" b="1" dirty="0"/>
              <a:t>•	Blood normally contain 1, 500, 00 – 3, 500, 00 platelets mm-3.</a:t>
            </a:r>
          </a:p>
          <a:p>
            <a:r>
              <a:rPr lang="en-IN" b="1" dirty="0"/>
              <a:t>•	Involved in releasing </a:t>
            </a:r>
            <a:r>
              <a:rPr lang="en-IN" b="1" dirty="0" err="1"/>
              <a:t>thromboplastin</a:t>
            </a:r>
            <a:r>
              <a:rPr lang="en-IN" b="1" dirty="0"/>
              <a:t> required to initiate blood coagulation.</a:t>
            </a:r>
          </a:p>
          <a:p>
            <a:endParaRPr lang="en-IN" dirty="0"/>
          </a:p>
        </p:txBody>
      </p:sp>
    </p:spTree>
    <p:extLst>
      <p:ext uri="{BB962C8B-B14F-4D97-AF65-F5344CB8AC3E}">
        <p14:creationId xmlns:p14="http://schemas.microsoft.com/office/powerpoint/2010/main" val="406394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192</TotalTime>
  <Words>601</Words>
  <Application>Microsoft Office PowerPoint</Application>
  <PresentationFormat>Widescreen</PresentationFormat>
  <Paragraphs>202</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Century Gothic</vt:lpstr>
      <vt:lpstr>Symbol</vt:lpstr>
      <vt:lpstr>Times New Roman</vt:lpstr>
      <vt:lpstr>Wingdings 3</vt:lpstr>
      <vt:lpstr>Ion Boardroom</vt:lpstr>
      <vt:lpstr>BODY FLUIDS  &amp;  CIRCULATION</vt:lpstr>
      <vt:lpstr>Blood </vt:lpstr>
      <vt:lpstr>Blood</vt:lpstr>
      <vt:lpstr>Formed elements  </vt:lpstr>
      <vt:lpstr>Formed elements </vt:lpstr>
      <vt:lpstr>Leukocytes  </vt:lpstr>
      <vt:lpstr>Leukocytes</vt:lpstr>
      <vt:lpstr>Leukocytes</vt:lpstr>
      <vt:lpstr>Thrombocytes : </vt:lpstr>
      <vt:lpstr>BLOOD GROUPS </vt:lpstr>
      <vt:lpstr>BLOOD GROUPS</vt:lpstr>
      <vt:lpstr>BLOOD GROUPS</vt:lpstr>
      <vt:lpstr>Rh grouping : </vt:lpstr>
      <vt:lpstr>Rh grouping : </vt:lpstr>
      <vt:lpstr>COAGULATION OF BLOOD </vt:lpstr>
      <vt:lpstr>COAGULATION OF BLOOD</vt:lpstr>
      <vt:lpstr>COAGULATION OF BLOOD</vt:lpstr>
      <vt:lpstr>Lymph </vt:lpstr>
      <vt:lpstr>Lymph</vt:lpstr>
      <vt:lpstr>CIRCULATORY PATHWAYS  </vt:lpstr>
      <vt:lpstr>Closed circulatory system : </vt:lpstr>
      <vt:lpstr>Heart and circulation in vertebrates : </vt:lpstr>
      <vt:lpstr>Heart and circulation in vertebrates : </vt:lpstr>
      <vt:lpstr>HUMAN CIRCULATORY SYSTEM </vt:lpstr>
      <vt:lpstr>HUMAN CIRCULATORY SYSTEM </vt:lpstr>
      <vt:lpstr>Conducting system of human heart : </vt:lpstr>
      <vt:lpstr>Conducting system of human heart : </vt:lpstr>
      <vt:lpstr>Cardiac cycle  </vt:lpstr>
      <vt:lpstr>Cardiac cycle </vt:lpstr>
      <vt:lpstr>Cardiac cycle </vt:lpstr>
      <vt:lpstr>Electrocardiograph (ECG) : </vt:lpstr>
      <vt:lpstr>Double Circulation  </vt:lpstr>
      <vt:lpstr>REGUALTION OF CARDIAC ACTIVITY </vt:lpstr>
      <vt:lpstr>DISORDERS OF CIRCULATORY SYSTEM </vt:lpstr>
      <vt:lpstr>DISORDERS OF CIRCULATORY SYSTEM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KINGDOM</dc:title>
  <dc:creator>NITHINA</dc:creator>
  <cp:lastModifiedBy>NITHINA</cp:lastModifiedBy>
  <cp:revision>17</cp:revision>
  <dcterms:created xsi:type="dcterms:W3CDTF">2020-06-05T08:59:19Z</dcterms:created>
  <dcterms:modified xsi:type="dcterms:W3CDTF">2020-12-16T16:24:07Z</dcterms:modified>
</cp:coreProperties>
</file>