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2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70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61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02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8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3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48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6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0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5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4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5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3D9F-45D4-454C-9CB6-CFC632586D29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C5F6-2386-4871-A595-337E152DB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9744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CELL CYCLE  &amp; CELL DIVISION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1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Cytokinesis : </a:t>
            </a: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Is the division of protoplast of a cell into two daughter cells after </a:t>
            </a:r>
            <a:r>
              <a:rPr lang="en-IN" dirty="0" err="1">
                <a:solidFill>
                  <a:schemeClr val="bg1">
                    <a:lumMod val="95000"/>
                  </a:schemeClr>
                </a:solidFill>
              </a:rPr>
              <a:t>Karyokinesis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 (nuclear division).</a:t>
            </a:r>
          </a:p>
          <a:p>
            <a:endParaRPr lang="en-I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•Animal cytokinesis :</a:t>
            </a: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 Appearance of furrow in plasma membrane which deepens and joins in the centre dividing cell cytoplasm into two.</a:t>
            </a:r>
          </a:p>
          <a:p>
            <a:endParaRPr lang="en-I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•Plant cytokinesis :</a:t>
            </a:r>
          </a:p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 Formation of new cell wall begins with the formation of a simple precursor − cell plate which represents the middle lamella between the walls of two adjacent cells</a:t>
            </a:r>
          </a:p>
        </p:txBody>
      </p:sp>
    </p:spTree>
    <p:extLst>
      <p:ext uri="{BB962C8B-B14F-4D97-AF65-F5344CB8AC3E}">
        <p14:creationId xmlns:p14="http://schemas.microsoft.com/office/powerpoint/2010/main" val="178811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Significance of Mitosis :</a:t>
            </a:r>
            <a:br>
              <a:rPr lang="en-IN" dirty="0">
                <a:solidFill>
                  <a:schemeClr val="bg1">
                    <a:lumMod val="9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•Growth − addition of cells.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•Maintenance of surface/volume ratio.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•Maintenance of chromosome number.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•Regeneration.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•Reproduction in unicellular organism.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•Repair and wound healing.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845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>
                <a:solidFill>
                  <a:schemeClr val="bg1"/>
                </a:solidFill>
              </a:rPr>
              <a:t>MEIOSIS</a:t>
            </a:r>
            <a:br>
              <a:rPr lang="en-IN" b="1" u="sng" dirty="0">
                <a:solidFill>
                  <a:schemeClr val="bg1"/>
                </a:solidFill>
              </a:rPr>
            </a:b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•</a:t>
            </a:r>
            <a:r>
              <a:rPr lang="en-IN" dirty="0">
                <a:solidFill>
                  <a:schemeClr val="bg1"/>
                </a:solidFill>
              </a:rPr>
              <a:t>Specialized kind of cell division that reduces the chromosome number by half, resulting in formation of 4 haploid daughter cells.</a:t>
            </a:r>
          </a:p>
          <a:p>
            <a:r>
              <a:rPr lang="en-IN" dirty="0">
                <a:solidFill>
                  <a:schemeClr val="bg1"/>
                </a:solidFill>
              </a:rPr>
              <a:t>•Occurs during gametogenesis in plants and animals.</a:t>
            </a:r>
          </a:p>
          <a:p>
            <a:r>
              <a:rPr lang="en-IN" dirty="0">
                <a:solidFill>
                  <a:schemeClr val="bg1"/>
                </a:solidFill>
              </a:rPr>
              <a:t>•Involves  two  sequential  cycles  of  nuclear  and  cell  division  called Meiosis I and Meiosis II.</a:t>
            </a:r>
          </a:p>
          <a:p>
            <a:r>
              <a:rPr lang="en-IN" dirty="0">
                <a:solidFill>
                  <a:schemeClr val="bg1"/>
                </a:solidFill>
              </a:rPr>
              <a:t>•Interphase occurs prior to meiosis which is similar to interphase of mitosis except the S phase is prolonged.</a:t>
            </a:r>
          </a:p>
          <a:p>
            <a:r>
              <a:rPr lang="en-IN" dirty="0">
                <a:solidFill>
                  <a:schemeClr val="bg1"/>
                </a:solidFill>
              </a:rPr>
              <a:t>•4 haploid daughter cells are formed.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26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3" y="1825625"/>
            <a:ext cx="3384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 dirty="0">
                <a:solidFill>
                  <a:schemeClr val="bg1"/>
                </a:solidFill>
              </a:rPr>
              <a:t>Meiosis I </a:t>
            </a:r>
            <a:br>
              <a:rPr lang="en-IN" u="sng" dirty="0">
                <a:solidFill>
                  <a:schemeClr val="bg1"/>
                </a:solidFill>
              </a:rPr>
            </a:b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Prophase I : Subdivided into 5 phases.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 err="1">
                <a:solidFill>
                  <a:schemeClr val="bg1"/>
                </a:solidFill>
              </a:rPr>
              <a:t>Leptotene</a:t>
            </a:r>
            <a:r>
              <a:rPr lang="en-IN" dirty="0">
                <a:solidFill>
                  <a:schemeClr val="bg1"/>
                </a:solidFill>
              </a:rPr>
              <a:t> :</a:t>
            </a:r>
          </a:p>
          <a:p>
            <a:r>
              <a:rPr lang="en-IN" dirty="0">
                <a:solidFill>
                  <a:schemeClr val="bg1"/>
                </a:solidFill>
              </a:rPr>
              <a:t>•Chromosomes make their as single stranded structures.</a:t>
            </a:r>
          </a:p>
          <a:p>
            <a:r>
              <a:rPr lang="en-IN" dirty="0">
                <a:solidFill>
                  <a:schemeClr val="bg1"/>
                </a:solidFill>
              </a:rPr>
              <a:t>•Compaction of chromosomes continues.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58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>
                <a:solidFill>
                  <a:schemeClr val="bg1"/>
                </a:solidFill>
              </a:rPr>
              <a:t>Zygotene</a:t>
            </a:r>
            <a:r>
              <a:rPr lang="en-IN" dirty="0">
                <a:solidFill>
                  <a:schemeClr val="bg1"/>
                </a:solidFill>
              </a:rPr>
              <a:t> :</a:t>
            </a:r>
            <a:br>
              <a:rPr lang="en-IN" dirty="0">
                <a:solidFill>
                  <a:schemeClr val="bg1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•</a:t>
            </a:r>
            <a:r>
              <a:rPr lang="en-IN" dirty="0">
                <a:solidFill>
                  <a:schemeClr val="bg1"/>
                </a:solidFill>
              </a:rPr>
              <a:t>Homologous chromosomes start pairing and this process of association is called synapsis.</a:t>
            </a:r>
          </a:p>
          <a:p>
            <a:r>
              <a:rPr lang="en-IN" dirty="0">
                <a:solidFill>
                  <a:schemeClr val="bg1"/>
                </a:solidFill>
              </a:rPr>
              <a:t>•Chromosomal synapsis is accompanied by formation of </a:t>
            </a:r>
            <a:r>
              <a:rPr lang="en-IN" dirty="0" err="1">
                <a:solidFill>
                  <a:schemeClr val="bg1"/>
                </a:solidFill>
              </a:rPr>
              <a:t>synaptonemal</a:t>
            </a:r>
            <a:r>
              <a:rPr lang="en-IN" dirty="0">
                <a:solidFill>
                  <a:schemeClr val="bg1"/>
                </a:solidFill>
              </a:rPr>
              <a:t> complex.</a:t>
            </a:r>
          </a:p>
          <a:p>
            <a:r>
              <a:rPr lang="en-IN" dirty="0">
                <a:solidFill>
                  <a:schemeClr val="bg1"/>
                </a:solidFill>
              </a:rPr>
              <a:t>•Complex formed by a pair of synapsed homologous chromosomes is called bivalent or tetrad.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349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>
                <a:solidFill>
                  <a:schemeClr val="bg1"/>
                </a:solidFill>
              </a:rPr>
              <a:t>Pachytene</a:t>
            </a:r>
            <a:r>
              <a:rPr lang="en-IN" b="1" dirty="0">
                <a:solidFill>
                  <a:schemeClr val="bg1"/>
                </a:solidFill>
              </a:rPr>
              <a:t> :  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•Crossing over occurs between non-sister chromatids of homologous chromosomes.</a:t>
            </a:r>
          </a:p>
          <a:p>
            <a:r>
              <a:rPr lang="en-IN" b="1" dirty="0" err="1">
                <a:solidFill>
                  <a:schemeClr val="bg1"/>
                </a:solidFill>
              </a:rPr>
              <a:t>Diplotene</a:t>
            </a:r>
            <a:r>
              <a:rPr lang="en-IN" b="1" dirty="0">
                <a:solidFill>
                  <a:schemeClr val="bg1"/>
                </a:solidFill>
              </a:rPr>
              <a:t> : </a:t>
            </a:r>
          </a:p>
          <a:p>
            <a:r>
              <a:rPr lang="en-IN" dirty="0">
                <a:solidFill>
                  <a:schemeClr val="bg1"/>
                </a:solidFill>
              </a:rPr>
              <a:t>•Dissolution of </a:t>
            </a:r>
            <a:r>
              <a:rPr lang="en-IN" dirty="0" err="1">
                <a:solidFill>
                  <a:schemeClr val="bg1"/>
                </a:solidFill>
              </a:rPr>
              <a:t>synaptonemal</a:t>
            </a:r>
            <a:r>
              <a:rPr lang="en-IN" dirty="0">
                <a:solidFill>
                  <a:schemeClr val="bg1"/>
                </a:solidFill>
              </a:rPr>
              <a:t> complex occurs and the recombined chromosomes separate from each other except at the sites of crossing over. These X-shaped structures are called </a:t>
            </a:r>
            <a:r>
              <a:rPr lang="en-IN" dirty="0" err="1">
                <a:solidFill>
                  <a:schemeClr val="bg1"/>
                </a:solidFill>
              </a:rPr>
              <a:t>chaismata</a:t>
            </a:r>
            <a:r>
              <a:rPr lang="en-IN" dirty="0">
                <a:solidFill>
                  <a:schemeClr val="bg1"/>
                </a:solidFill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183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Diakinesis</a:t>
            </a:r>
            <a:r>
              <a:rPr lang="en-IN" dirty="0">
                <a:solidFill>
                  <a:schemeClr val="bg1"/>
                </a:solidFill>
              </a:rPr>
              <a:t> : </a:t>
            </a:r>
          </a:p>
          <a:p>
            <a:r>
              <a:rPr lang="en-IN" dirty="0">
                <a:solidFill>
                  <a:schemeClr val="bg1"/>
                </a:solidFill>
              </a:rPr>
              <a:t>•Terminalisation of </a:t>
            </a:r>
            <a:r>
              <a:rPr lang="en-IN" dirty="0" err="1">
                <a:solidFill>
                  <a:schemeClr val="bg1"/>
                </a:solidFill>
              </a:rPr>
              <a:t>chaismata</a:t>
            </a:r>
            <a:r>
              <a:rPr lang="en-IN" dirty="0">
                <a:solidFill>
                  <a:schemeClr val="bg1"/>
                </a:solidFill>
              </a:rPr>
              <a:t>.</a:t>
            </a:r>
          </a:p>
          <a:p>
            <a:r>
              <a:rPr lang="en-IN" dirty="0">
                <a:solidFill>
                  <a:schemeClr val="bg1"/>
                </a:solidFill>
              </a:rPr>
              <a:t>•Chromosomes are fully condensed and meiotic spindles assembled.</a:t>
            </a:r>
          </a:p>
          <a:p>
            <a:r>
              <a:rPr lang="en-IN" dirty="0">
                <a:solidFill>
                  <a:schemeClr val="bg1"/>
                </a:solidFill>
              </a:rPr>
              <a:t>•Nucleolus disappears and nuclear envelope breaks down.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634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>
                <a:solidFill>
                  <a:schemeClr val="bg1"/>
                </a:solidFill>
              </a:rPr>
              <a:t>Metaphase I : </a:t>
            </a:r>
          </a:p>
          <a:p>
            <a:r>
              <a:rPr lang="en-IN" dirty="0">
                <a:solidFill>
                  <a:schemeClr val="bg1"/>
                </a:solidFill>
              </a:rPr>
              <a:t>•Bivalent chromosomes align on the equatorial plate.</a:t>
            </a:r>
          </a:p>
          <a:p>
            <a:r>
              <a:rPr lang="en-IN" dirty="0">
                <a:solidFill>
                  <a:schemeClr val="bg1"/>
                </a:solidFill>
              </a:rPr>
              <a:t>•Microtubules from opposite poles of the spindle attach to the pair of homologous chromosomes.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Anaphase I:  </a:t>
            </a:r>
          </a:p>
          <a:p>
            <a:r>
              <a:rPr lang="en-IN" dirty="0">
                <a:solidFill>
                  <a:schemeClr val="bg1"/>
                </a:solidFill>
              </a:rPr>
              <a:t>•Homologous chromosomes separate while chromatids remain associated at their centromeres.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 err="1">
                <a:solidFill>
                  <a:schemeClr val="bg1"/>
                </a:solidFill>
              </a:rPr>
              <a:t>Telophase</a:t>
            </a:r>
            <a:r>
              <a:rPr lang="en-IN" dirty="0">
                <a:solidFill>
                  <a:schemeClr val="bg1"/>
                </a:solidFill>
              </a:rPr>
              <a:t> I :</a:t>
            </a:r>
          </a:p>
          <a:p>
            <a:r>
              <a:rPr lang="en-IN" dirty="0">
                <a:solidFill>
                  <a:schemeClr val="bg1"/>
                </a:solidFill>
              </a:rPr>
              <a:t>•Nuclear membrane and nucleolus reappear.</a:t>
            </a:r>
          </a:p>
          <a:p>
            <a:r>
              <a:rPr lang="en-IN" dirty="0">
                <a:solidFill>
                  <a:schemeClr val="bg1"/>
                </a:solidFill>
              </a:rPr>
              <a:t>•Cytokinesis follows (</a:t>
            </a:r>
            <a:r>
              <a:rPr lang="en-IN" dirty="0" err="1">
                <a:solidFill>
                  <a:schemeClr val="bg1"/>
                </a:solidFill>
              </a:rPr>
              <a:t>diad</a:t>
            </a:r>
            <a:r>
              <a:rPr lang="en-IN" dirty="0">
                <a:solidFill>
                  <a:schemeClr val="bg1"/>
                </a:solidFill>
              </a:rPr>
              <a:t> of cells).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508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err="1">
                <a:solidFill>
                  <a:schemeClr val="bg1"/>
                </a:solidFill>
              </a:rPr>
              <a:t>Interkinesis</a:t>
            </a:r>
            <a:r>
              <a:rPr lang="en-IN" dirty="0">
                <a:solidFill>
                  <a:schemeClr val="bg1"/>
                </a:solidFill>
              </a:rPr>
              <a:t> : </a:t>
            </a:r>
          </a:p>
          <a:p>
            <a:r>
              <a:rPr lang="en-IN" dirty="0">
                <a:solidFill>
                  <a:schemeClr val="bg1"/>
                </a:solidFill>
              </a:rPr>
              <a:t>Stage between two meiotic divisions. (Meiosis I and meiosis II)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Meiosis </a:t>
            </a:r>
            <a:r>
              <a:rPr lang="en-IN" dirty="0" err="1">
                <a:solidFill>
                  <a:schemeClr val="bg1"/>
                </a:solidFill>
              </a:rPr>
              <a:t>ll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Prophase </a:t>
            </a:r>
            <a:r>
              <a:rPr lang="en-IN" dirty="0" err="1">
                <a:solidFill>
                  <a:schemeClr val="bg1"/>
                </a:solidFill>
              </a:rPr>
              <a:t>ll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•Nuclear membrane disappears.</a:t>
            </a:r>
          </a:p>
          <a:p>
            <a:r>
              <a:rPr lang="en-IN" dirty="0">
                <a:solidFill>
                  <a:schemeClr val="bg1"/>
                </a:solidFill>
              </a:rPr>
              <a:t>•Chromosomes become compact.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Metaphase </a:t>
            </a:r>
            <a:r>
              <a:rPr lang="en-IN" dirty="0" err="1">
                <a:solidFill>
                  <a:schemeClr val="bg1"/>
                </a:solidFill>
              </a:rPr>
              <a:t>ll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•Chromosomes align at the equator.</a:t>
            </a:r>
          </a:p>
          <a:p>
            <a:r>
              <a:rPr lang="en-IN" dirty="0">
                <a:solidFill>
                  <a:schemeClr val="bg1"/>
                </a:solidFill>
              </a:rPr>
              <a:t>•Microtubules from opposite poles of spindle get attached to kinetochores of sister chromatids.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307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 dirty="0" smtClean="0">
                <a:solidFill>
                  <a:schemeClr val="bg1">
                    <a:lumMod val="95000"/>
                  </a:schemeClr>
                </a:solidFill>
              </a:rPr>
              <a:t>CELL CYCLE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IN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sequence of events by which a cell duplicates its genome, synthesis the other constituents of the cell and eventually divides into two daughter cells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75" y="3165232"/>
            <a:ext cx="4228075" cy="25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9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Anaphase </a:t>
            </a:r>
            <a:r>
              <a:rPr lang="en-IN" dirty="0" err="1">
                <a:solidFill>
                  <a:schemeClr val="bg1"/>
                </a:solidFill>
              </a:rPr>
              <a:t>ll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•Simultaneous splitting of the centromere of each chromosome, allowing them to move towards opposite poles of the cell.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 err="1">
                <a:solidFill>
                  <a:schemeClr val="bg1"/>
                </a:solidFill>
              </a:rPr>
              <a:t>Telophase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ll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•Two groups of chromosomes get enclosed by a nuclear envelope.</a:t>
            </a:r>
          </a:p>
          <a:p>
            <a:r>
              <a:rPr lang="en-IN" dirty="0">
                <a:solidFill>
                  <a:schemeClr val="bg1"/>
                </a:solidFill>
              </a:rPr>
              <a:t>•Cytokinesis follows resulting in the formation of tetrad of cells i.e., 4 haploid cells.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7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solidFill>
                  <a:schemeClr val="bg1"/>
                </a:solidFill>
              </a:rPr>
              <a:t>Significance of Meiosis</a:t>
            </a:r>
            <a:br>
              <a:rPr lang="en-IN" u="sng" dirty="0">
                <a:solidFill>
                  <a:schemeClr val="bg1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•</a:t>
            </a:r>
            <a:r>
              <a:rPr lang="en-IN" dirty="0">
                <a:solidFill>
                  <a:schemeClr val="bg1"/>
                </a:solidFill>
              </a:rPr>
              <a:t>Formation of gametes: In sexually reproducing organisms.</a:t>
            </a:r>
          </a:p>
          <a:p>
            <a:r>
              <a:rPr lang="en-IN" dirty="0">
                <a:solidFill>
                  <a:schemeClr val="bg1"/>
                </a:solidFill>
              </a:rPr>
              <a:t>•Genetic variability</a:t>
            </a:r>
          </a:p>
          <a:p>
            <a:r>
              <a:rPr lang="en-IN" dirty="0">
                <a:solidFill>
                  <a:schemeClr val="bg1"/>
                </a:solidFill>
              </a:rPr>
              <a:t>•Maintenance of chromosomal number: By reducing the chromosome number in gametes. Chromosomal number is restored by fertilisation of gametes.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6" y="4612943"/>
            <a:ext cx="6504224" cy="15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Phases of cell cycle :</a:t>
            </a:r>
            <a:br>
              <a:rPr lang="en-IN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•Interphase :</a:t>
            </a:r>
          </a:p>
          <a:p>
            <a:r>
              <a:rPr lang="en-IN" b="1" u="sng" dirty="0" smtClean="0">
                <a:solidFill>
                  <a:schemeClr val="bg1">
                    <a:lumMod val="95000"/>
                  </a:schemeClr>
                </a:solidFill>
              </a:rPr>
              <a:t>G1 Phase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Cell metabolically active and grows continuously.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</a:t>
            </a:r>
            <a:r>
              <a:rPr lang="en-IN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Phase: 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DNA synthesis occurs.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DNA content increases from 2C to 4C.but the number of chromosomes remains same (2N).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•G2 Phase: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Proteins are synthesized in preparation for mitosis while cell growth continues.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25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•M Phase (Mitosis Phase): Starts with nuclear division, corresponding to separation of daughter chromosomes (</a:t>
            </a:r>
            <a:r>
              <a:rPr lang="en-IN" dirty="0" err="1" smtClean="0">
                <a:solidFill>
                  <a:schemeClr val="bg1">
                    <a:lumMod val="95000"/>
                  </a:schemeClr>
                </a:solidFill>
              </a:rPr>
              <a:t>karyokinesis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) and usually ends with division of cytoplasm (cytokinesis).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•Quiescent stage (G0): Cells that do not divide and exit G1 phase to enter an inactive stage called G0. Cells at this stage remain metabolically active but do not proliferate.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527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MITOSIS</a:t>
            </a:r>
            <a:br>
              <a:rPr lang="en-IN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116"/>
            <a:ext cx="10515600" cy="5057847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•Prophase :  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◦Replicated chromosomes, each consisting of 2 chromatids, condense and become visible.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◦Microtubules are assembled into mitotic spindle.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◦Nucleolus and nuclear envelope disappear.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◦Centriole moves to opposite poles.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4079827"/>
            <a:ext cx="8172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Metaphase : 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◦Spindle fibres attached to kinetochores (small disc-shaped structures at the surface of </a:t>
            </a:r>
            <a:r>
              <a:rPr lang="en-IN" dirty="0" err="1" smtClean="0">
                <a:solidFill>
                  <a:schemeClr val="bg1">
                    <a:lumMod val="95000"/>
                  </a:schemeClr>
                </a:solidFill>
              </a:rPr>
              <a:t>centromers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) of chromosomes.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◦Chromosomes line up at the equator of the spindle to form metaphase plate.</a:t>
            </a:r>
          </a:p>
          <a:p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</a:t>
            </a:r>
            <a:endParaRPr lang="en-IN" dirty="0" smtClean="0"/>
          </a:p>
          <a:p>
            <a:r>
              <a:rPr lang="en-IN" dirty="0" smtClean="0"/>
              <a:t>•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14" y="4001294"/>
            <a:ext cx="8172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112" y="2291556"/>
            <a:ext cx="50577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Anaphase :        </a:t>
            </a:r>
            <a:br>
              <a:rPr lang="en-IN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◦Centromeres split and chromatids separate.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◦Chromatids move to opposite poles.</a:t>
            </a:r>
          </a:p>
          <a:p>
            <a:endParaRPr lang="en-IN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98" y="3247314"/>
            <a:ext cx="8172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•</a:t>
            </a:r>
            <a:r>
              <a:rPr lang="en-IN" dirty="0" err="1" smtClean="0">
                <a:solidFill>
                  <a:schemeClr val="bg1">
                    <a:lumMod val="95000"/>
                  </a:schemeClr>
                </a:solidFill>
              </a:rPr>
              <a:t>Telophase</a:t>
            </a: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  ◦Chromosomes cluster at opposite poles.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◦Nuclear envelope assembles around chromosome cluster.</a:t>
            </a: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◦Nucleolus, Golgi complex, ER reform.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50" y="4001294"/>
            <a:ext cx="8172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772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CELL CYCLE  &amp; CELL DIVISION</vt:lpstr>
      <vt:lpstr>CELL CYCLE  </vt:lpstr>
      <vt:lpstr>Phases of cell cycle : </vt:lpstr>
      <vt:lpstr>PowerPoint Presentation</vt:lpstr>
      <vt:lpstr>MITOSIS </vt:lpstr>
      <vt:lpstr>Metaphase : </vt:lpstr>
      <vt:lpstr>PowerPoint Presentation</vt:lpstr>
      <vt:lpstr>Anaphase :         </vt:lpstr>
      <vt:lpstr>•Telophase </vt:lpstr>
      <vt:lpstr>PowerPoint Presentation</vt:lpstr>
      <vt:lpstr>Significance of Mitosis : </vt:lpstr>
      <vt:lpstr>MEIOSIS </vt:lpstr>
      <vt:lpstr>PowerPoint Presentation</vt:lpstr>
      <vt:lpstr>Meiosis I  </vt:lpstr>
      <vt:lpstr>Zygotene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Meiosis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GROWTH &amp; DEVELOPMENT </dc:title>
  <dc:creator>NITHINA</dc:creator>
  <cp:lastModifiedBy>NITHINA</cp:lastModifiedBy>
  <cp:revision>6</cp:revision>
  <dcterms:created xsi:type="dcterms:W3CDTF">2020-07-29T07:36:38Z</dcterms:created>
  <dcterms:modified xsi:type="dcterms:W3CDTF">2020-07-30T07:56:20Z</dcterms:modified>
</cp:coreProperties>
</file>