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9" r:id="rId14"/>
    <p:sldId id="270" r:id="rId15"/>
    <p:sldId id="271" r:id="rId16"/>
    <p:sldId id="268" r:id="rId17"/>
    <p:sldId id="272" r:id="rId18"/>
    <p:sldId id="273" r:id="rId19"/>
    <p:sldId id="274" r:id="rId20"/>
    <p:sldId id="275" r:id="rId21"/>
    <p:sldId id="276" r:id="rId22"/>
    <p:sldId id="278" r:id="rId23"/>
    <p:sldId id="277" r:id="rId24"/>
    <p:sldId id="279" r:id="rId25"/>
    <p:sldId id="281" r:id="rId26"/>
    <p:sldId id="282" r:id="rId27"/>
    <p:sldId id="280" r:id="rId28"/>
    <p:sldId id="283" r:id="rId29"/>
    <p:sldId id="285" r:id="rId30"/>
    <p:sldId id="286" r:id="rId31"/>
    <p:sldId id="287" r:id="rId32"/>
    <p:sldId id="288" r:id="rId33"/>
    <p:sldId id="284"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168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2303621-31FA-46F8-BE17-90EA63E414A0}" type="datetimeFigureOut">
              <a:rPr lang="en-US" smtClean="0"/>
              <a:pPr/>
              <a:t>8/10/2020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EEAB2B-DA7B-44A6-83B5-4F965DF5085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2303621-31FA-46F8-BE17-90EA63E414A0}" type="datetimeFigureOut">
              <a:rPr lang="en-US" smtClean="0"/>
              <a:pPr/>
              <a:t>8/10/2020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EEAB2B-DA7B-44A6-83B5-4F965DF5085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2303621-31FA-46F8-BE17-90EA63E414A0}" type="datetimeFigureOut">
              <a:rPr lang="en-US" smtClean="0"/>
              <a:pPr/>
              <a:t>8/10/2020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EEAB2B-DA7B-44A6-83B5-4F965DF5085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2303621-31FA-46F8-BE17-90EA63E414A0}" type="datetimeFigureOut">
              <a:rPr lang="en-US" smtClean="0"/>
              <a:pPr/>
              <a:t>8/10/2020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EEAB2B-DA7B-44A6-83B5-4F965DF5085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2303621-31FA-46F8-BE17-90EA63E414A0}" type="datetimeFigureOut">
              <a:rPr lang="en-US" smtClean="0"/>
              <a:pPr/>
              <a:t>8/10/2020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EEAB2B-DA7B-44A6-83B5-4F965DF5085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2303621-31FA-46F8-BE17-90EA63E414A0}" type="datetimeFigureOut">
              <a:rPr lang="en-US" smtClean="0"/>
              <a:pPr/>
              <a:t>8/10/2020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EEAB2B-DA7B-44A6-83B5-4F965DF5085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2303621-31FA-46F8-BE17-90EA63E414A0}" type="datetimeFigureOut">
              <a:rPr lang="en-US" smtClean="0"/>
              <a:pPr/>
              <a:t>8/10/2020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9EEAB2B-DA7B-44A6-83B5-4F965DF5085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2303621-31FA-46F8-BE17-90EA63E414A0}" type="datetimeFigureOut">
              <a:rPr lang="en-US" smtClean="0"/>
              <a:pPr/>
              <a:t>8/10/2020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9EEAB2B-DA7B-44A6-83B5-4F965DF5085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303621-31FA-46F8-BE17-90EA63E414A0}" type="datetimeFigureOut">
              <a:rPr lang="en-US" smtClean="0"/>
              <a:pPr/>
              <a:t>8/10/2020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9EEAB2B-DA7B-44A6-83B5-4F965DF5085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303621-31FA-46F8-BE17-90EA63E414A0}" type="datetimeFigureOut">
              <a:rPr lang="en-US" smtClean="0"/>
              <a:pPr/>
              <a:t>8/10/2020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EEAB2B-DA7B-44A6-83B5-4F965DF5085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303621-31FA-46F8-BE17-90EA63E414A0}" type="datetimeFigureOut">
              <a:rPr lang="en-US" smtClean="0"/>
              <a:pPr/>
              <a:t>8/10/2020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EEAB2B-DA7B-44A6-83B5-4F965DF5085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303621-31FA-46F8-BE17-90EA63E414A0}" type="datetimeFigureOut">
              <a:rPr lang="en-US" smtClean="0"/>
              <a:pPr/>
              <a:t>8/10/2020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EEAB2B-DA7B-44A6-83B5-4F965DF5085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hyperlink" Target="https://www.economicshelp.org/microessays/market-failure/"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smtClean="0"/>
              <a:t>ECONOMICS</a:t>
            </a:r>
            <a:endParaRPr lang="en-US" b="1" dirty="0"/>
          </a:p>
        </p:txBody>
      </p:sp>
      <p:sp>
        <p:nvSpPr>
          <p:cNvPr id="5" name="Content Placeholder 4"/>
          <p:cNvSpPr>
            <a:spLocks noGrp="1"/>
          </p:cNvSpPr>
          <p:nvPr>
            <p:ph idx="1"/>
          </p:nvPr>
        </p:nvSpPr>
        <p:spPr/>
        <p:txBody>
          <a:bodyPr/>
          <a:lstStyle/>
          <a:p>
            <a:pPr algn="ctr">
              <a:buNone/>
            </a:pPr>
            <a:r>
              <a:rPr lang="en-US" b="1" dirty="0" smtClean="0"/>
              <a:t>CHAPTER 2</a:t>
            </a:r>
          </a:p>
          <a:p>
            <a:pPr algn="ctr"/>
            <a:r>
              <a:rPr lang="en-US" b="1" dirty="0" smtClean="0"/>
              <a:t>SECTORS OF INDIAN ECONOMY</a:t>
            </a:r>
            <a:endParaRPr lang="en-US"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188640"/>
            <a:ext cx="8229600" cy="5937523"/>
          </a:xfrm>
        </p:spPr>
        <p:txBody>
          <a:bodyPr>
            <a:normAutofit/>
          </a:bodyPr>
          <a:lstStyle/>
          <a:p>
            <a:pPr lvl="0"/>
            <a:r>
              <a:rPr lang="en-US" dirty="0" smtClean="0"/>
              <a:t>As income levels rise, certain sections of people start demanding many more services such as eating out, tourism, shopping, private hospitals, private schools etc. All these services also come in the tertiary sector.</a:t>
            </a:r>
          </a:p>
          <a:p>
            <a:pPr lvl="0"/>
            <a:r>
              <a:rPr lang="en-US" dirty="0" smtClean="0"/>
              <a:t>Over the past decades, certain new services have become essential such as those based on information and communication technology. All those services also come in tertiary sector.</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476672"/>
            <a:ext cx="8229600" cy="5649491"/>
          </a:xfrm>
        </p:spPr>
        <p:txBody>
          <a:bodyPr>
            <a:normAutofit/>
          </a:bodyPr>
          <a:lstStyle/>
          <a:p>
            <a:r>
              <a:rPr lang="en-US" dirty="0" smtClean="0"/>
              <a:t> </a:t>
            </a:r>
            <a:r>
              <a:rPr lang="en-US" b="1" dirty="0" smtClean="0"/>
              <a:t>Where are  most of the people employed in India ?</a:t>
            </a:r>
            <a:endParaRPr lang="en-US" dirty="0" smtClean="0"/>
          </a:p>
          <a:p>
            <a:r>
              <a:rPr lang="en-US" b="1" dirty="0" smtClean="0"/>
              <a:t>  </a:t>
            </a:r>
            <a:r>
              <a:rPr lang="en-US" dirty="0" smtClean="0"/>
              <a:t>Though the contribution of the tertiary sector is the maximum towards national income, till today in India the maximum people are employed in the 	primary sector. How can it happen? Maximum people , but contribution is the least. Definitely there would be some problems in the primary sector. What are these problems? </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260648"/>
            <a:ext cx="8229600" cy="5865515"/>
          </a:xfrm>
        </p:spPr>
        <p:txBody>
          <a:bodyPr>
            <a:normAutofit lnSpcReduction="10000"/>
          </a:bodyPr>
          <a:lstStyle/>
          <a:p>
            <a:r>
              <a:rPr lang="en-US" dirty="0" smtClean="0"/>
              <a:t>There are two main problems in the primary sector-</a:t>
            </a:r>
          </a:p>
          <a:p>
            <a:pPr lvl="0"/>
            <a:r>
              <a:rPr lang="en-US" dirty="0" smtClean="0"/>
              <a:t>Disguised unemployment and</a:t>
            </a:r>
          </a:p>
          <a:p>
            <a:pPr lvl="0"/>
            <a:r>
              <a:rPr lang="en-US" dirty="0" smtClean="0"/>
              <a:t>Under employment</a:t>
            </a:r>
          </a:p>
          <a:p>
            <a:r>
              <a:rPr lang="en-US" b="1" dirty="0" smtClean="0"/>
              <a:t>Disguised unemployment :  </a:t>
            </a:r>
            <a:r>
              <a:rPr lang="en-US" dirty="0" smtClean="0"/>
              <a:t>It is</a:t>
            </a:r>
            <a:r>
              <a:rPr lang="en-US" b="1" dirty="0" smtClean="0"/>
              <a:t>  </a:t>
            </a:r>
            <a:r>
              <a:rPr lang="en-US" dirty="0" smtClean="0"/>
              <a:t>a situation in which people seems to be employed, but if we remove some of them the total production remains unchanged. In agricultural sector, there are many people who are disguised.</a:t>
            </a:r>
          </a:p>
          <a:p>
            <a:r>
              <a:rPr lang="en-US" b="1" dirty="0" smtClean="0"/>
              <a:t>Under employment: </a:t>
            </a:r>
            <a:r>
              <a:rPr lang="en-US" dirty="0" smtClean="0"/>
              <a:t>In case of under employment, people work below their capacity.</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332656"/>
            <a:ext cx="8229600" cy="5793507"/>
          </a:xfrm>
        </p:spPr>
        <p:txBody>
          <a:bodyPr>
            <a:normAutofit fontScale="85000" lnSpcReduction="10000"/>
          </a:bodyPr>
          <a:lstStyle/>
          <a:p>
            <a:r>
              <a:rPr lang="en-US" b="1" dirty="0" smtClean="0"/>
              <a:t>How to create more employment opportunities for the unemployed people?	</a:t>
            </a:r>
            <a:endParaRPr lang="en-US" dirty="0" smtClean="0"/>
          </a:p>
          <a:p>
            <a:r>
              <a:rPr lang="en-US" dirty="0" smtClean="0"/>
              <a:t> People those who are not practically doing any work, we will have to create some employment opportunities for them. The following steps can be taken for this purpose-</a:t>
            </a:r>
          </a:p>
          <a:p>
            <a:pPr>
              <a:buNone/>
            </a:pPr>
            <a:r>
              <a:rPr lang="en-US" dirty="0" smtClean="0"/>
              <a:t>    </a:t>
            </a:r>
            <a:r>
              <a:rPr lang="en-US" b="1" u="sng" dirty="0" smtClean="0"/>
              <a:t>In rural areas:-</a:t>
            </a:r>
            <a:endParaRPr lang="en-US" dirty="0" smtClean="0"/>
          </a:p>
          <a:p>
            <a:pPr>
              <a:buNone/>
            </a:pPr>
            <a:r>
              <a:rPr lang="en-US" dirty="0" smtClean="0"/>
              <a:t> </a:t>
            </a:r>
          </a:p>
          <a:p>
            <a:pPr>
              <a:buNone/>
            </a:pPr>
            <a:r>
              <a:rPr lang="en-US" dirty="0" smtClean="0"/>
              <a:t>       Ans.    (</a:t>
            </a:r>
            <a:r>
              <a:rPr lang="en-US" dirty="0" err="1" smtClean="0"/>
              <a:t>i</a:t>
            </a:r>
            <a:r>
              <a:rPr lang="en-US" dirty="0" smtClean="0"/>
              <a:t>) Diversification of agriculture: More than 60 per cent of our workers are employed in agriculture. But ‘our farmers are producing only limited crops. There is need to diversify agriculture. Farmers should be encouraged to adopt pisciculture, horticulture, animal rearing, etc., along with cultivation of crops.</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188640"/>
            <a:ext cx="8229600" cy="5937523"/>
          </a:xfrm>
        </p:spPr>
        <p:txBody>
          <a:bodyPr>
            <a:normAutofit fontScale="85000" lnSpcReduction="10000"/>
          </a:bodyPr>
          <a:lstStyle/>
          <a:p>
            <a:r>
              <a:rPr lang="en-US" dirty="0" smtClean="0"/>
              <a:t> (ii) Cheap credit : Most of the farmers depend on informal sources of credit, i.e., moneylenders, relatives, traders, etc., who charge a very high rate of interest. Government should encourage the commercial banks to provide loans to the farmers at cheaper rates.</a:t>
            </a:r>
          </a:p>
          <a:p>
            <a:pPr>
              <a:buNone/>
            </a:pPr>
            <a:r>
              <a:rPr lang="en-US" dirty="0" smtClean="0"/>
              <a:t> </a:t>
            </a:r>
          </a:p>
          <a:p>
            <a:r>
              <a:rPr lang="en-US" dirty="0" smtClean="0"/>
              <a:t>Provision of basic facilities : Our rural areas lack the basic facilities like roads, transportation, banking, warehouses, markets, etc. The government should invest some money in these sectors so that the Indian villages can be linked to other markets. This activity can provide productive . employment to not just farmers, but also to others such as those in services like transport or trade</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260648"/>
            <a:ext cx="8229600" cy="5865515"/>
          </a:xfrm>
        </p:spPr>
        <p:txBody>
          <a:bodyPr>
            <a:normAutofit/>
          </a:bodyPr>
          <a:lstStyle/>
          <a:p>
            <a:r>
              <a:rPr lang="en-US" dirty="0" smtClean="0"/>
              <a:t>(iv) Promotion of local industries and other activities : Another way to tackle this problem is to identify, promote and locate industries, especially the cottage and small- scale industries in semi-rural areas, where a large number of people may be employed. It also includes setting up a flour or rice mill to procure and process these and sell in the cities. In villages, near forest areas, honey collection </a:t>
            </a:r>
            <a:r>
              <a:rPr lang="en-US" dirty="0" err="1" smtClean="0"/>
              <a:t>centres</a:t>
            </a:r>
            <a:r>
              <a:rPr lang="en-US" dirty="0" smtClean="0"/>
              <a:t> can be started where farmers can come and sell wild hone</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260648"/>
            <a:ext cx="8229600" cy="5865515"/>
          </a:xfrm>
        </p:spPr>
        <p:txBody>
          <a:bodyPr>
            <a:normAutofit fontScale="70000" lnSpcReduction="20000"/>
          </a:bodyPr>
          <a:lstStyle/>
          <a:p>
            <a:r>
              <a:rPr lang="en-US" dirty="0" smtClean="0"/>
              <a:t> </a:t>
            </a:r>
            <a:r>
              <a:rPr lang="en-US" b="1" u="sng" dirty="0" smtClean="0"/>
              <a:t>In Urban areas:-</a:t>
            </a:r>
            <a:endParaRPr lang="en-US" dirty="0" smtClean="0"/>
          </a:p>
          <a:p>
            <a:r>
              <a:rPr lang="en-US" dirty="0" smtClean="0"/>
              <a:t>   To increase employment in urban areas, we will need to carry out the following tasks	</a:t>
            </a:r>
          </a:p>
          <a:p>
            <a:pPr>
              <a:buNone/>
            </a:pPr>
            <a:r>
              <a:rPr lang="en-US" dirty="0" smtClean="0"/>
              <a:t> </a:t>
            </a:r>
          </a:p>
          <a:p>
            <a:pPr>
              <a:buNone/>
            </a:pPr>
            <a:r>
              <a:rPr lang="en-US" dirty="0" smtClean="0"/>
              <a:t>      (</a:t>
            </a:r>
            <a:r>
              <a:rPr lang="en-US" dirty="0" err="1" smtClean="0"/>
              <a:t>i</a:t>
            </a:r>
            <a:r>
              <a:rPr lang="en-US" dirty="0" smtClean="0"/>
              <a:t>) Invest in basic industries which provide mass employment.</a:t>
            </a:r>
          </a:p>
          <a:p>
            <a:pPr>
              <a:buNone/>
            </a:pPr>
            <a:r>
              <a:rPr lang="en-US" dirty="0" smtClean="0"/>
              <a:t> </a:t>
            </a:r>
          </a:p>
          <a:p>
            <a:pPr>
              <a:buNone/>
            </a:pPr>
            <a:r>
              <a:rPr lang="en-US" dirty="0" smtClean="0"/>
              <a:t>     (ii) Improve local and inter-city transportation so that more people can be employed to work in the  transportation industry.</a:t>
            </a:r>
          </a:p>
          <a:p>
            <a:pPr>
              <a:buNone/>
            </a:pPr>
            <a:r>
              <a:rPr lang="en-US" dirty="0" smtClean="0"/>
              <a:t> </a:t>
            </a:r>
          </a:p>
          <a:p>
            <a:pPr>
              <a:buNone/>
            </a:pPr>
            <a:r>
              <a:rPr lang="en-US" dirty="0" smtClean="0"/>
              <a:t>     (iii) Increasing vocational education courses, so that people educated for a vocation get jobs easily.</a:t>
            </a:r>
          </a:p>
          <a:p>
            <a:pPr>
              <a:buNone/>
            </a:pPr>
            <a:r>
              <a:rPr lang="en-US" dirty="0" smtClean="0"/>
              <a:t> </a:t>
            </a:r>
          </a:p>
          <a:p>
            <a:pPr lvl="0">
              <a:buNone/>
            </a:pPr>
            <a:r>
              <a:rPr lang="en-US" dirty="0" smtClean="0"/>
              <a:t>       Give incentives for industry in urban areas to increase their capacity.</a:t>
            </a:r>
          </a:p>
          <a:p>
            <a:pPr>
              <a:buNone/>
            </a:pPr>
            <a:r>
              <a:rPr lang="en-US" dirty="0" smtClean="0"/>
              <a:t> </a:t>
            </a:r>
          </a:p>
          <a:p>
            <a:pPr>
              <a:buNone/>
            </a:pPr>
            <a:r>
              <a:rPr lang="en-US" dirty="0" smtClean="0"/>
              <a:t>      Except these measures, to create more employment opportunities in rural areas, the government introduced MNREGA in 2005.</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ChangeArrowheads="1"/>
          </p:cNvSpPr>
          <p:nvPr/>
        </p:nvSpPr>
        <p:spPr bwMode="auto">
          <a:xfrm>
            <a:off x="0" y="1281795"/>
            <a:ext cx="9144000" cy="425757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1" i="0" u="sng" strike="noStrike" cap="none" normalizeH="0" baseline="0" dirty="0" smtClean="0">
                <a:ln>
                  <a:noFill/>
                </a:ln>
                <a:solidFill>
                  <a:schemeClr val="tx1"/>
                </a:solidFill>
                <a:effectLst/>
                <a:latin typeface="Arial" pitchFamily="34" charset="0"/>
                <a:ea typeface="Times New Roman" pitchFamily="18" charset="0"/>
                <a:cs typeface="Arial" pitchFamily="34" charset="0"/>
              </a:rPr>
              <a:t>NATIONAL RURAL EMPLOYMENT GUARANTEE SCHEME</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The National Rural Employment Guarantee Act was notified by</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The Government of India on September, 2005 and was made effective</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30000" dirty="0" err="1" smtClean="0">
                <a:ln>
                  <a:noFill/>
                </a:ln>
                <a:solidFill>
                  <a:schemeClr val="tx1"/>
                </a:solidFill>
                <a:effectLst/>
                <a:latin typeface="Times New Roman" pitchFamily="18" charset="0"/>
                <a:ea typeface="Times New Roman" pitchFamily="18" charset="0"/>
                <a:cs typeface="Times New Roman" pitchFamily="18" charset="0"/>
              </a:rPr>
              <a:t>w.e.f</a:t>
            </a:r>
            <a:r>
              <a:rPr kumimoji="0" lang="en-US" sz="28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 2nd February 2006. In the first phase, the National Rural Employment</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Guarantee scheme (NREGS) was introduced in District </a:t>
            </a:r>
            <a:r>
              <a:rPr kumimoji="0" lang="en-US" sz="2800" b="0" i="0" u="none" strike="noStrike" cap="none" normalizeH="0" baseline="30000" dirty="0" err="1" smtClean="0">
                <a:ln>
                  <a:noFill/>
                </a:ln>
                <a:solidFill>
                  <a:schemeClr val="tx1"/>
                </a:solidFill>
                <a:effectLst/>
                <a:latin typeface="Times New Roman" pitchFamily="18" charset="0"/>
                <a:ea typeface="Times New Roman" pitchFamily="18" charset="0"/>
                <a:cs typeface="Times New Roman" pitchFamily="18" charset="0"/>
              </a:rPr>
              <a:t>Chamba</a:t>
            </a:r>
            <a:r>
              <a:rPr kumimoji="0" lang="en-US" sz="28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 and </a:t>
            </a:r>
            <a:r>
              <a:rPr kumimoji="0" lang="en-US" sz="2800" b="0" i="0" u="none" strike="noStrike" cap="none" normalizeH="0" baseline="30000" dirty="0" err="1" smtClean="0">
                <a:ln>
                  <a:noFill/>
                </a:ln>
                <a:solidFill>
                  <a:schemeClr val="tx1"/>
                </a:solidFill>
                <a:effectLst/>
                <a:latin typeface="Times New Roman" pitchFamily="18" charset="0"/>
                <a:ea typeface="Times New Roman" pitchFamily="18" charset="0"/>
                <a:cs typeface="Times New Roman" pitchFamily="18" charset="0"/>
              </a:rPr>
              <a:t>Sirmour</a:t>
            </a:r>
            <a:r>
              <a:rPr kumimoji="0" lang="en-US" sz="28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 on 2nd February, 2006.</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In second phase NREGS was started in District </a:t>
            </a:r>
            <a:r>
              <a:rPr kumimoji="0" lang="en-US" sz="2800" b="0" i="0" u="none" strike="noStrike" cap="none" normalizeH="0" baseline="30000" dirty="0" err="1" smtClean="0">
                <a:ln>
                  <a:noFill/>
                </a:ln>
                <a:solidFill>
                  <a:schemeClr val="tx1"/>
                </a:solidFill>
                <a:effectLst/>
                <a:latin typeface="Times New Roman" pitchFamily="18" charset="0"/>
                <a:ea typeface="Times New Roman" pitchFamily="18" charset="0"/>
                <a:cs typeface="Times New Roman" pitchFamily="18" charset="0"/>
              </a:rPr>
              <a:t>Kangra</a:t>
            </a:r>
            <a:r>
              <a:rPr kumimoji="0" lang="en-US" sz="28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 and </a:t>
            </a:r>
            <a:r>
              <a:rPr kumimoji="0" lang="en-US" sz="2800" b="0" i="0" u="none" strike="noStrike" cap="none" normalizeH="0" baseline="30000" dirty="0" err="1" smtClean="0">
                <a:ln>
                  <a:noFill/>
                </a:ln>
                <a:solidFill>
                  <a:schemeClr val="tx1"/>
                </a:solidFill>
                <a:effectLst/>
                <a:latin typeface="Times New Roman" pitchFamily="18" charset="0"/>
                <a:ea typeface="Times New Roman" pitchFamily="18" charset="0"/>
                <a:cs typeface="Times New Roman" pitchFamily="18" charset="0"/>
              </a:rPr>
              <a:t>Mandi</a:t>
            </a:r>
            <a:r>
              <a:rPr kumimoji="0" lang="en-US" sz="28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800" b="0" i="0" u="none" strike="noStrike" cap="none" normalizeH="0" baseline="30000" dirty="0" err="1" smtClean="0">
                <a:ln>
                  <a:noFill/>
                </a:ln>
                <a:solidFill>
                  <a:schemeClr val="tx1"/>
                </a:solidFill>
                <a:effectLst/>
                <a:latin typeface="Times New Roman" pitchFamily="18" charset="0"/>
                <a:ea typeface="Times New Roman" pitchFamily="18" charset="0"/>
                <a:cs typeface="Times New Roman" pitchFamily="18" charset="0"/>
              </a:rPr>
              <a:t>w.e.f</a:t>
            </a:r>
            <a:r>
              <a:rPr kumimoji="0" lang="en-US" sz="28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 1-4-2007.</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In the third phase all the remaining 8 districts of the State have been covered under</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the scheme </a:t>
            </a:r>
            <a:r>
              <a:rPr kumimoji="0" lang="en-US" sz="2800" b="0" i="0" u="none" strike="noStrike" cap="none" normalizeH="0" baseline="30000" dirty="0" err="1" smtClean="0">
                <a:ln>
                  <a:noFill/>
                </a:ln>
                <a:solidFill>
                  <a:schemeClr val="tx1"/>
                </a:solidFill>
                <a:effectLst/>
                <a:latin typeface="Times New Roman" pitchFamily="18" charset="0"/>
                <a:ea typeface="Times New Roman" pitchFamily="18" charset="0"/>
                <a:cs typeface="Times New Roman" pitchFamily="18" charset="0"/>
              </a:rPr>
              <a:t>w.e.f</a:t>
            </a:r>
            <a:r>
              <a:rPr kumimoji="0" lang="en-US" sz="28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 1.4.2008.</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404664"/>
            <a:ext cx="8229600" cy="5721499"/>
          </a:xfrm>
        </p:spPr>
        <p:txBody>
          <a:bodyPr>
            <a:normAutofit fontScale="70000" lnSpcReduction="20000"/>
          </a:bodyPr>
          <a:lstStyle/>
          <a:p>
            <a:pPr fontAlgn="base"/>
            <a:r>
              <a:rPr lang="en-US" sz="5700" baseline="30000" dirty="0" smtClean="0"/>
              <a:t>1. SALIENT FEATURE</a:t>
            </a:r>
            <a:endParaRPr lang="en-US" sz="5700" dirty="0" smtClean="0"/>
          </a:p>
          <a:p>
            <a:pPr fontAlgn="base"/>
            <a:r>
              <a:rPr lang="en-US" sz="5700" baseline="30000" dirty="0" smtClean="0"/>
              <a:t>The salient feature of the scheme is to provide for the enhancement of livelihood security of the households in rural areas of the State by providing 100 days of guaranteed wage employment in every financial year to every household whose adult members volunteer to do unskilled manual work.</a:t>
            </a:r>
            <a:endParaRPr lang="en-US" sz="5700" dirty="0" smtClean="0"/>
          </a:p>
          <a:p>
            <a:pPr fontAlgn="base"/>
            <a:r>
              <a:rPr lang="en-US" dirty="0" smtClean="0"/>
              <a:t>PERMISSIBLE WORKS</a:t>
            </a:r>
          </a:p>
          <a:p>
            <a:pPr fontAlgn="base"/>
            <a:r>
              <a:rPr lang="en-US" dirty="0" smtClean="0"/>
              <a:t>As per schedule 1 of the Act the focus of the scheme is on the</a:t>
            </a:r>
          </a:p>
          <a:p>
            <a:pPr fontAlgn="base"/>
            <a:r>
              <a:rPr lang="en-US" dirty="0" smtClean="0"/>
              <a:t>following works in their order of priority:-</a:t>
            </a:r>
          </a:p>
          <a:p>
            <a:pPr fontAlgn="base"/>
            <a:r>
              <a:rPr lang="en-US" dirty="0" smtClean="0"/>
              <a:t>(</a:t>
            </a:r>
            <a:r>
              <a:rPr lang="en-US" dirty="0" err="1" smtClean="0"/>
              <a:t>i</a:t>
            </a:r>
            <a:r>
              <a:rPr lang="en-US" dirty="0" smtClean="0"/>
              <a:t>) Water Conservation and Water Harvesting works;</a:t>
            </a:r>
          </a:p>
          <a:p>
            <a:pPr fontAlgn="base"/>
            <a:r>
              <a:rPr lang="en-US" dirty="0" smtClean="0"/>
              <a:t>(ii) Drought proofing works (including </a:t>
            </a:r>
            <a:r>
              <a:rPr lang="en-US" dirty="0" err="1" smtClean="0"/>
              <a:t>afforestation</a:t>
            </a:r>
            <a:r>
              <a:rPr lang="en-US" dirty="0" smtClean="0"/>
              <a:t> and tree</a:t>
            </a:r>
          </a:p>
          <a:p>
            <a:pPr fontAlgn="base"/>
            <a:r>
              <a:rPr lang="en-US" dirty="0" smtClean="0"/>
              <a:t>plantation)</a:t>
            </a:r>
          </a:p>
          <a:p>
            <a:pPr fontAlgn="base"/>
            <a:r>
              <a:rPr lang="en-US" dirty="0" smtClean="0"/>
              <a:t>(iii) Irrigation canals including micro and minor irrigation</a:t>
            </a:r>
          </a:p>
          <a:p>
            <a:pPr fontAlgn="base"/>
            <a:r>
              <a:rPr lang="en-US" dirty="0" smtClean="0"/>
              <a:t>works;</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260648"/>
            <a:ext cx="8229600" cy="5865515"/>
          </a:xfrm>
        </p:spPr>
        <p:txBody>
          <a:bodyPr>
            <a:normAutofit fontScale="77500" lnSpcReduction="20000"/>
          </a:bodyPr>
          <a:lstStyle/>
          <a:p>
            <a:pPr fontAlgn="base"/>
            <a:r>
              <a:rPr lang="en-US" dirty="0" smtClean="0"/>
              <a:t>(iv) Provision of irrigation facility, horticulture plantation</a:t>
            </a:r>
          </a:p>
          <a:p>
            <a:pPr fontAlgn="base"/>
            <a:r>
              <a:rPr lang="en-US" dirty="0" smtClean="0"/>
              <a:t>and land development facilities on land owned by the households belonging</a:t>
            </a:r>
          </a:p>
          <a:p>
            <a:pPr fontAlgn="base"/>
            <a:r>
              <a:rPr lang="en-US" dirty="0" smtClean="0"/>
              <a:t>to the Scheduled Caste and Scheduled Tribes or to below poverty</a:t>
            </a:r>
          </a:p>
          <a:p>
            <a:pPr fontAlgn="base"/>
            <a:r>
              <a:rPr lang="en-US" dirty="0" smtClean="0"/>
              <a:t>line families or to Marginal Farmers or Small Farmers to</a:t>
            </a:r>
          </a:p>
          <a:p>
            <a:pPr fontAlgn="base"/>
            <a:r>
              <a:rPr lang="en-US" dirty="0" smtClean="0"/>
              <a:t>beneficiaries of land reforms or to the beneficiaries under the Indira Awas</a:t>
            </a:r>
          </a:p>
          <a:p>
            <a:pPr fontAlgn="base"/>
            <a:r>
              <a:rPr lang="en-US" dirty="0" smtClean="0"/>
              <a:t>Yojana of the Government of India;</a:t>
            </a:r>
          </a:p>
          <a:p>
            <a:pPr fontAlgn="base"/>
            <a:r>
              <a:rPr lang="en-US" dirty="0" smtClean="0"/>
              <a:t>(v) Renovation of traditional water bodies including de-silting</a:t>
            </a:r>
          </a:p>
          <a:p>
            <a:pPr fontAlgn="base"/>
            <a:r>
              <a:rPr lang="en-US" dirty="0" smtClean="0"/>
              <a:t>of tanks ;</a:t>
            </a:r>
          </a:p>
          <a:p>
            <a:pPr fontAlgn="base"/>
            <a:r>
              <a:rPr lang="en-US" dirty="0" smtClean="0"/>
              <a:t>(vi) Land developments works;</a:t>
            </a:r>
          </a:p>
          <a:p>
            <a:pPr fontAlgn="base"/>
            <a:r>
              <a:rPr lang="en-US" dirty="0" smtClean="0"/>
              <a:t>(vii) Flood control and protection works including drainage in</a:t>
            </a:r>
          </a:p>
          <a:p>
            <a:pPr fontAlgn="base"/>
            <a:r>
              <a:rPr lang="en-US" dirty="0" smtClean="0"/>
              <a:t>water logged areas;</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188640"/>
            <a:ext cx="8229600" cy="5937523"/>
          </a:xfrm>
        </p:spPr>
        <p:txBody>
          <a:bodyPr>
            <a:normAutofit fontScale="85000" lnSpcReduction="20000"/>
          </a:bodyPr>
          <a:lstStyle/>
          <a:p>
            <a:r>
              <a:rPr lang="en-US" dirty="0"/>
              <a:t>In our day to day life ,we perform various types of activities. Some of the activities are performed to earn income and some of the activities are performed as a part of our duty and for our own amusement. Depending on the purpose, we can divide the activities into two types-</a:t>
            </a:r>
          </a:p>
          <a:p>
            <a:pPr lvl="0"/>
            <a:r>
              <a:rPr lang="en-US" dirty="0" err="1"/>
              <a:t>Eonomic</a:t>
            </a:r>
            <a:r>
              <a:rPr lang="en-US" dirty="0"/>
              <a:t> activities  and    (ii) Non-economic activities</a:t>
            </a:r>
          </a:p>
          <a:p>
            <a:r>
              <a:rPr lang="en-US" b="1" u="sng" dirty="0"/>
              <a:t> Economic activities:</a:t>
            </a:r>
            <a:r>
              <a:rPr lang="en-US" dirty="0"/>
              <a:t>   The activities which are performed to earn and income is called economic activities.</a:t>
            </a:r>
          </a:p>
          <a:p>
            <a:r>
              <a:rPr lang="en-US" b="1" u="sng" dirty="0"/>
              <a:t> Non- economic activities:</a:t>
            </a:r>
            <a:r>
              <a:rPr lang="en-US" dirty="0"/>
              <a:t> The activities for which we do not get any income, but we perform the activities as a part of our duty or for our own amusement. For example, the services of the house wife, a teacher teaching his own children, a player playing for his own amusement etc.</a:t>
            </a:r>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188640"/>
            <a:ext cx="8229600" cy="5937523"/>
          </a:xfrm>
        </p:spPr>
        <p:txBody>
          <a:bodyPr>
            <a:normAutofit lnSpcReduction="10000"/>
          </a:bodyPr>
          <a:lstStyle/>
          <a:p>
            <a:pPr fontAlgn="base"/>
            <a:r>
              <a:rPr lang="en-US" dirty="0" smtClean="0"/>
              <a:t>(viii) Rural connectivity to provide all-weather access; and</a:t>
            </a:r>
          </a:p>
          <a:p>
            <a:pPr fontAlgn="base"/>
            <a:r>
              <a:rPr lang="en-US" dirty="0" smtClean="0"/>
              <a:t>(ix) Any other work which may be notified by the Government of</a:t>
            </a:r>
          </a:p>
          <a:p>
            <a:pPr fontAlgn="base"/>
            <a:r>
              <a:rPr lang="en-US" dirty="0" smtClean="0"/>
              <a:t>India in consultation with the State Government.</a:t>
            </a:r>
          </a:p>
          <a:p>
            <a:pPr fontAlgn="base"/>
            <a:r>
              <a:rPr lang="en-US" dirty="0" smtClean="0"/>
              <a:t>The Government of India has been requested to allow engaging</a:t>
            </a:r>
          </a:p>
          <a:p>
            <a:pPr fontAlgn="base"/>
            <a:r>
              <a:rPr lang="en-US" dirty="0" smtClean="0"/>
              <a:t>"Crop protectors" as one of the Permissible works under NREGA for</a:t>
            </a:r>
          </a:p>
          <a:p>
            <a:pPr fontAlgn="base"/>
            <a:r>
              <a:rPr lang="en-US" dirty="0" smtClean="0"/>
              <a:t>Himachal Pradesh.</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260648"/>
            <a:ext cx="8229600" cy="5865515"/>
          </a:xfrm>
        </p:spPr>
        <p:txBody>
          <a:bodyPr>
            <a:normAutofit fontScale="77500" lnSpcReduction="20000"/>
          </a:bodyPr>
          <a:lstStyle/>
          <a:p>
            <a:pPr fontAlgn="base"/>
            <a:r>
              <a:rPr lang="en-US" b="1" dirty="0" smtClean="0"/>
              <a:t>Divisions of sectors on the basis of facilities available:</a:t>
            </a:r>
            <a:endParaRPr lang="en-US" dirty="0" smtClean="0"/>
          </a:p>
          <a:p>
            <a:pPr>
              <a:buNone/>
            </a:pPr>
            <a:r>
              <a:rPr lang="en-US" dirty="0" smtClean="0"/>
              <a:t> </a:t>
            </a:r>
          </a:p>
          <a:p>
            <a:r>
              <a:rPr lang="en-US" dirty="0" smtClean="0"/>
              <a:t>On the basis of facilities available, sectors are divided into-</a:t>
            </a:r>
          </a:p>
          <a:p>
            <a:pPr lvl="0"/>
            <a:r>
              <a:rPr lang="en-US" dirty="0" smtClean="0"/>
              <a:t>(</a:t>
            </a:r>
            <a:r>
              <a:rPr lang="en-US" dirty="0" err="1" smtClean="0"/>
              <a:t>i</a:t>
            </a:r>
            <a:r>
              <a:rPr lang="en-US" dirty="0" smtClean="0"/>
              <a:t>) </a:t>
            </a:r>
            <a:r>
              <a:rPr lang="en-US" dirty="0" err="1" smtClean="0"/>
              <a:t>Organised</a:t>
            </a:r>
            <a:r>
              <a:rPr lang="en-US" dirty="0" smtClean="0"/>
              <a:t> </a:t>
            </a:r>
            <a:r>
              <a:rPr lang="en-US" dirty="0" smtClean="0"/>
              <a:t>and     (ii)  Unorganised sector</a:t>
            </a:r>
          </a:p>
          <a:p>
            <a:pPr>
              <a:buNone/>
            </a:pPr>
            <a:r>
              <a:rPr lang="en-US" dirty="0" smtClean="0"/>
              <a:t> </a:t>
            </a:r>
          </a:p>
          <a:p>
            <a:r>
              <a:rPr lang="en-US" dirty="0" smtClean="0"/>
              <a:t>Key Differences Between Organised and Unorganised Sector</a:t>
            </a:r>
          </a:p>
          <a:p>
            <a:r>
              <a:rPr lang="en-US" dirty="0" smtClean="0"/>
              <a:t>The difference between organised and unorganised sector can be drawn clearly on the following grounds:</a:t>
            </a:r>
          </a:p>
          <a:p>
            <a:pPr lvl="0"/>
            <a:r>
              <a:rPr lang="en-US" dirty="0" smtClean="0"/>
              <a:t>Organised Sector is a sector where the employment terms are fixed and regular, and the employees get assured work. Unorganised sector is one where the employment terms are not fixed and regular, as well as the enterprises, are not registered with the government.</a:t>
            </a:r>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260648"/>
            <a:ext cx="8229600" cy="5865515"/>
          </a:xfrm>
        </p:spPr>
        <p:txBody>
          <a:bodyPr>
            <a:normAutofit fontScale="77500" lnSpcReduction="20000"/>
          </a:bodyPr>
          <a:lstStyle/>
          <a:p>
            <a:pPr lvl="0"/>
            <a:r>
              <a:rPr lang="en-US" dirty="0" smtClean="0"/>
              <a:t>A number of acts apply to an organised sector like Factories Act, Bonus Act, PF Act, Minimum Wages Act, etc. whereas unorganised sector is not governed by any such act.</a:t>
            </a:r>
          </a:p>
          <a:p>
            <a:pPr lvl="0"/>
            <a:r>
              <a:rPr lang="en-US" dirty="0" smtClean="0"/>
              <a:t>The government rules are strictly followed in the organised sector, which is not in the case of unorganised sector.</a:t>
            </a:r>
          </a:p>
          <a:p>
            <a:pPr lvl="0"/>
            <a:r>
              <a:rPr lang="en-US" dirty="0" smtClean="0"/>
              <a:t>In organised sector, the employees draw regular monthly salaries. On the other hand, in the unorganised sector, the workers are paid on a daily basis.</a:t>
            </a:r>
          </a:p>
          <a:p>
            <a:pPr lvl="0"/>
            <a:r>
              <a:rPr lang="en-US" dirty="0" smtClean="0"/>
              <a:t>Job security exists in the organised sector, but not in the unorganised sector.</a:t>
            </a:r>
          </a:p>
          <a:p>
            <a:pPr lvl="0"/>
            <a:r>
              <a:rPr lang="en-US" dirty="0" smtClean="0"/>
              <a:t>The organised sector, provide additional remuneration to employees for overtime. Conversely, there is no such provision for overtime in case of the unorganised sector.</a:t>
            </a:r>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260648"/>
            <a:ext cx="8229600" cy="5865515"/>
          </a:xfrm>
        </p:spPr>
        <p:txBody>
          <a:bodyPr>
            <a:normAutofit fontScale="92500"/>
          </a:bodyPr>
          <a:lstStyle/>
          <a:p>
            <a:pPr lvl="0"/>
            <a:r>
              <a:rPr lang="en-US" dirty="0" smtClean="0"/>
              <a:t>In organised sector, the salaries of employees are as per government norms. In contrast to an unorganised sector where wages are below, what is prescribed by the government.</a:t>
            </a:r>
          </a:p>
          <a:p>
            <a:pPr lvl="0"/>
            <a:r>
              <a:rPr lang="en-US" dirty="0" smtClean="0"/>
              <a:t>In organised sectors, workers get a hike on salary, once in a while. As opposed to an Unorganised sector where the salaries or workers are rarely hiked.</a:t>
            </a:r>
          </a:p>
          <a:p>
            <a:pPr lvl="0"/>
            <a:r>
              <a:rPr lang="en-US" dirty="0" smtClean="0"/>
              <a:t>Employees get add-on benefits like medical facilities, pension, leave travel compensation, etc. in the organised sector, which is not provided to the employees working in unorganised sector.</a:t>
            </a:r>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260648"/>
            <a:ext cx="8229600" cy="5865515"/>
          </a:xfrm>
        </p:spPr>
        <p:txBody>
          <a:bodyPr>
            <a:normAutofit lnSpcReduction="10000"/>
          </a:bodyPr>
          <a:lstStyle/>
          <a:p>
            <a:r>
              <a:rPr lang="en-US" b="1" dirty="0" smtClean="0"/>
              <a:t>How to protect workers in unorganized sector?</a:t>
            </a:r>
            <a:endParaRPr lang="en-US" dirty="0" smtClean="0"/>
          </a:p>
          <a:p>
            <a:r>
              <a:rPr lang="en-US" dirty="0" smtClean="0"/>
              <a:t>(</a:t>
            </a:r>
            <a:r>
              <a:rPr lang="en-US" dirty="0" err="1" smtClean="0"/>
              <a:t>i</a:t>
            </a:r>
            <a:r>
              <a:rPr lang="en-US" dirty="0" smtClean="0"/>
              <a:t>) Government can fix the minimum wages rate and working hours.</a:t>
            </a:r>
            <a:br>
              <a:rPr lang="en-US" dirty="0" smtClean="0"/>
            </a:br>
            <a:r>
              <a:rPr lang="en-US" dirty="0" smtClean="0"/>
              <a:t>(ii) Government can provide cheap loans to the self employed people.</a:t>
            </a:r>
            <a:br>
              <a:rPr lang="en-US" dirty="0" smtClean="0"/>
            </a:br>
            <a:r>
              <a:rPr lang="en-US" dirty="0" smtClean="0"/>
              <a:t>(iii) Government can provide cheap and affordable basic services like education, health, food to these workers.</a:t>
            </a:r>
            <a:br>
              <a:rPr lang="en-US" dirty="0" smtClean="0"/>
            </a:br>
            <a:r>
              <a:rPr lang="en-US" dirty="0" smtClean="0"/>
              <a:t>(iv) Government can frame new laws which can provide provision for overtime, paid leave, leave due to sickness, etc</a:t>
            </a:r>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260648"/>
            <a:ext cx="8229600" cy="5865515"/>
          </a:xfrm>
        </p:spPr>
        <p:txBody>
          <a:bodyPr/>
          <a:lstStyle/>
          <a:p>
            <a:r>
              <a:rPr lang="en-US" dirty="0" smtClean="0"/>
              <a:t> Creation of more employment opportunities in organised sector.</a:t>
            </a:r>
            <a:br>
              <a:rPr lang="en-US" dirty="0" smtClean="0"/>
            </a:br>
            <a:r>
              <a:rPr lang="en-US" dirty="0" smtClean="0"/>
              <a:t>: Reservation of jobs.</a:t>
            </a:r>
            <a:br>
              <a:rPr lang="en-US" dirty="0" smtClean="0"/>
            </a:br>
            <a:r>
              <a:rPr lang="en-US" dirty="0" smtClean="0"/>
              <a:t>: Unemployed allowances.</a:t>
            </a:r>
            <a:br>
              <a:rPr lang="en-US" dirty="0" smtClean="0"/>
            </a:br>
            <a:r>
              <a:rPr lang="en-US" dirty="0" smtClean="0"/>
              <a:t>: Implementation of rules for the protection of </a:t>
            </a:r>
            <a:r>
              <a:rPr lang="en-US" dirty="0" smtClean="0"/>
              <a:t> 	</a:t>
            </a:r>
            <a:r>
              <a:rPr lang="en-US" dirty="0" err="1" smtClean="0"/>
              <a:t>labourers</a:t>
            </a:r>
            <a:r>
              <a:rPr lang="en-US" dirty="0" smtClean="0"/>
              <a:t>.</a:t>
            </a:r>
            <a:br>
              <a:rPr lang="en-US" dirty="0" smtClean="0"/>
            </a:br>
            <a:r>
              <a:rPr lang="en-US" dirty="0" smtClean="0"/>
              <a:t>: Providing cheap and affordable credit.</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260648"/>
            <a:ext cx="8229600" cy="5865515"/>
          </a:xfrm>
        </p:spPr>
        <p:txBody>
          <a:bodyPr>
            <a:normAutofit fontScale="92500" lnSpcReduction="10000"/>
          </a:bodyPr>
          <a:lstStyle/>
          <a:p>
            <a:r>
              <a:rPr lang="en-US" dirty="0" smtClean="0"/>
              <a:t>Labourers in construction work are employed on a daily basis. They have no job security. Their wages differ from time to time. So govt. has set up minimum wages act. this protects them from economic exploitation.</a:t>
            </a:r>
            <a:br>
              <a:rPr lang="en-US" dirty="0" smtClean="0"/>
            </a:br>
            <a:r>
              <a:rPr lang="en-US" dirty="0" smtClean="0"/>
              <a:t>• Miners working in private companies have no job security. Their safety is secondary to companies' profits. Govt. has laid down strict rules to protect them.</a:t>
            </a:r>
            <a:br>
              <a:rPr lang="en-US" dirty="0" smtClean="0"/>
            </a:br>
            <a:r>
              <a:rPr lang="en-US" dirty="0" smtClean="0"/>
              <a:t>• Most companies in unorganised sector do not provide health facilities to their employees. Most of them are involved in dangerous factory production. Here govt. takes steps to protect such workers.</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260648"/>
            <a:ext cx="8229600" cy="5865515"/>
          </a:xfrm>
        </p:spPr>
        <p:txBody>
          <a:bodyPr>
            <a:normAutofit/>
          </a:bodyPr>
          <a:lstStyle/>
          <a:p>
            <a:r>
              <a:rPr lang="en-US" dirty="0" smtClean="0"/>
              <a:t> Landless agricultural labourers, small and marginal farmers , artisans etc. need to be supported through adequate facility for timely delivery of seeds, agricultural inputs, credit , storage and marketing facilities</a:t>
            </a:r>
            <a:br>
              <a:rPr lang="en-US" dirty="0" smtClean="0"/>
            </a:br>
            <a:r>
              <a:rPr lang="en-US" dirty="0" smtClean="0"/>
              <a:t>• Workers in small scale industries, construction work, trade, transport, vendors etc. should be provided support for procuring raw material and their marketing.</a:t>
            </a:r>
            <a:br>
              <a:rPr lang="en-US" dirty="0" smtClean="0"/>
            </a:br>
            <a:r>
              <a:rPr lang="en-US" dirty="0" smtClean="0"/>
              <a:t>• Workers from SC, ST and OBC have to be provided with regular and fair paid work</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260648"/>
            <a:ext cx="8229600" cy="5865515"/>
          </a:xfrm>
        </p:spPr>
        <p:txBody>
          <a:bodyPr>
            <a:normAutofit/>
          </a:bodyPr>
          <a:lstStyle/>
          <a:p>
            <a:r>
              <a:rPr lang="en-US" b="1" dirty="0" smtClean="0"/>
              <a:t>Divisions of sectors on the basis of ownership:</a:t>
            </a:r>
            <a:endParaRPr lang="en-US" dirty="0" smtClean="0"/>
          </a:p>
          <a:p>
            <a:pPr lvl="0"/>
            <a:r>
              <a:rPr lang="en-US" dirty="0" smtClean="0"/>
              <a:t>(</a:t>
            </a:r>
            <a:r>
              <a:rPr lang="en-US" dirty="0" err="1" smtClean="0"/>
              <a:t>i</a:t>
            </a:r>
            <a:r>
              <a:rPr lang="en-US" dirty="0" smtClean="0"/>
              <a:t>)  </a:t>
            </a:r>
            <a:r>
              <a:rPr lang="en-US" dirty="0" smtClean="0"/>
              <a:t>Public sector   and  (ii) Private sector</a:t>
            </a:r>
          </a:p>
          <a:p>
            <a:r>
              <a:rPr lang="en-US" dirty="0" smtClean="0"/>
              <a:t>In public sector ,resources of the country are owned by the government. On the other hand, in private sector, resources are owned by the private individuals. The main aim of the public sector is the welfare of the people, on the other hand, the main aim of the private sector is the maximization of profit.</a:t>
            </a:r>
          </a:p>
          <a:p>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260648"/>
            <a:ext cx="8229600" cy="5865515"/>
          </a:xfrm>
        </p:spPr>
        <p:txBody>
          <a:bodyPr>
            <a:normAutofit/>
          </a:bodyPr>
          <a:lstStyle/>
          <a:p>
            <a:r>
              <a:rPr lang="en-US" dirty="0" smtClean="0"/>
              <a:t>Though both public and private both the sectors provide various goods and services to the people in a country like India where the country follows the mixed economic principle, some of the services must be always in the hands of the government. The reasons are-</a:t>
            </a:r>
          </a:p>
          <a:p>
            <a:pPr lvl="0">
              <a:buNone/>
            </a:pPr>
            <a:r>
              <a:rPr lang="en-US" dirty="0" smtClean="0"/>
              <a:t>    1.Greater </a:t>
            </a:r>
            <a:r>
              <a:rPr lang="en-US" dirty="0" smtClean="0"/>
              <a:t>equality </a:t>
            </a:r>
            <a:r>
              <a:rPr lang="en-US" dirty="0" smtClean="0"/>
              <a:t>–the government  </a:t>
            </a:r>
            <a:r>
              <a:rPr lang="en-US" dirty="0" smtClean="0"/>
              <a:t>redistribute income and wealth to improve equality of opportunity and equality of outcome.</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260648"/>
            <a:ext cx="8229600" cy="5865515"/>
          </a:xfrm>
        </p:spPr>
        <p:txBody>
          <a:bodyPr>
            <a:normAutofit fontScale="77500" lnSpcReduction="20000"/>
          </a:bodyPr>
          <a:lstStyle/>
          <a:p>
            <a:r>
              <a:rPr lang="en-US" dirty="0"/>
              <a:t>All the economic activities that we perform are classified into three sectors- (on the basis of nature of economic activities)</a:t>
            </a:r>
          </a:p>
          <a:p>
            <a:pPr lvl="0"/>
            <a:r>
              <a:rPr lang="en-US" dirty="0"/>
              <a:t>Primary sector       (ii) Secondary Sector and   (iii) Tertiary Sector</a:t>
            </a:r>
          </a:p>
          <a:p>
            <a:pPr>
              <a:buNone/>
            </a:pPr>
            <a:r>
              <a:rPr lang="en-US" dirty="0"/>
              <a:t> </a:t>
            </a:r>
          </a:p>
          <a:p>
            <a:pPr lvl="0"/>
            <a:r>
              <a:rPr lang="en-US" b="1" dirty="0"/>
              <a:t>Primary Sector : </a:t>
            </a:r>
            <a:r>
              <a:rPr lang="en-US" dirty="0"/>
              <a:t>When we produce a good by exploiting natural resources, it is an activity of the primary sector. This sector is also called agriculture and related sector. Examples of primary sector activities are- cultivation of crops, mining, , Pisciculture,  horticulture etc.</a:t>
            </a:r>
          </a:p>
          <a:p>
            <a:pPr lvl="0"/>
            <a:r>
              <a:rPr lang="en-US" b="1" dirty="0"/>
              <a:t>Secondary Sector:</a:t>
            </a:r>
            <a:r>
              <a:rPr lang="en-US" dirty="0"/>
              <a:t> The secondary sector covers activities in which natural products are changed into other forms through ways of manufacturing that we associate with industrial activity. For example, spinning yarn from cotton </a:t>
            </a:r>
            <a:r>
              <a:rPr lang="en-US" dirty="0" err="1"/>
              <a:t>fibre</a:t>
            </a:r>
            <a:r>
              <a:rPr lang="en-US" dirty="0"/>
              <a:t>, making sugar from sugarcane etc.</a:t>
            </a:r>
          </a:p>
          <a:p>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116632"/>
            <a:ext cx="8229600" cy="6009531"/>
          </a:xfrm>
        </p:spPr>
        <p:txBody>
          <a:bodyPr>
            <a:normAutofit/>
          </a:bodyPr>
          <a:lstStyle/>
          <a:p>
            <a:pPr>
              <a:buNone/>
            </a:pPr>
            <a:r>
              <a:rPr lang="en-US" dirty="0" smtClean="0"/>
              <a:t>   2.Some of the services need spending large sum of money, which is beyond the capacity of the private sector. So, governments have to undertake such heavy spending and ensure that these facilities are available for everyone.</a:t>
            </a:r>
          </a:p>
          <a:p>
            <a:pPr>
              <a:buNone/>
            </a:pPr>
            <a:r>
              <a:rPr lang="en-US" dirty="0" smtClean="0"/>
              <a:t> </a:t>
            </a:r>
            <a:r>
              <a:rPr lang="en-US" dirty="0" smtClean="0"/>
              <a:t>  3. There are some activities, which the government has to support. For example producing and supplying electricity to the small-scale units at rates which these industries can afford. Government has to bear part of the cost.</a:t>
            </a:r>
          </a:p>
          <a:p>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116632"/>
            <a:ext cx="8820472" cy="6009531"/>
          </a:xfrm>
        </p:spPr>
        <p:txBody>
          <a:bodyPr>
            <a:normAutofit lnSpcReduction="10000"/>
          </a:bodyPr>
          <a:lstStyle/>
          <a:p>
            <a:r>
              <a:rPr lang="en-US" dirty="0" smtClean="0"/>
              <a:t>4. The government needs to  support both the farmers and consumers. The government supports the farmers by buying the surplus food crops from the farmers at a ‘fair price’. The government also support the consumers by selling those food crops to the consumers at a lower price through ration shops. </a:t>
            </a:r>
          </a:p>
          <a:p>
            <a:r>
              <a:rPr lang="en-US" dirty="0" smtClean="0"/>
              <a:t>5. To provide some of the services is the prime responsibility of the government. For example, </a:t>
            </a:r>
          </a:p>
          <a:p>
            <a:pPr>
              <a:buNone/>
            </a:pPr>
            <a:r>
              <a:rPr lang="en-US" dirty="0" smtClean="0"/>
              <a:t> </a:t>
            </a:r>
            <a:r>
              <a:rPr lang="en-US" dirty="0" smtClean="0"/>
              <a:t>  providing health and education facilities for all. So, the government must provide these services as a part of its prime responsibility.</a:t>
            </a: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188640"/>
            <a:ext cx="8229600" cy="5937523"/>
          </a:xfrm>
        </p:spPr>
        <p:txBody>
          <a:bodyPr/>
          <a:lstStyle/>
          <a:p>
            <a:r>
              <a:rPr lang="en-US" dirty="0" smtClean="0"/>
              <a:t>6. Government also needs to pay attention to aspects of human development such as availability of safe drinking water, housing facilities for the poor and food and nutrition. It is also the duty of the government to take care of the poorest and most ignored regions of the country through increased spending in such areas.</a:t>
            </a: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188640"/>
            <a:ext cx="8229600" cy="5937523"/>
          </a:xfrm>
        </p:spPr>
        <p:txBody>
          <a:bodyPr>
            <a:normAutofit fontScale="92500" lnSpcReduction="20000"/>
          </a:bodyPr>
          <a:lstStyle/>
          <a:p>
            <a:pPr lvl="0"/>
            <a:r>
              <a:rPr lang="en-US" sz="4300" b="1" u="sng" dirty="0" smtClean="0">
                <a:hlinkClick r:id="rId2"/>
              </a:rPr>
              <a:t>Some other Needs </a:t>
            </a:r>
            <a:r>
              <a:rPr lang="en-US" u="sng" dirty="0" smtClean="0">
                <a:hlinkClick r:id="rId2"/>
              </a:rPr>
              <a:t>:                                                   Overcome </a:t>
            </a:r>
            <a:r>
              <a:rPr lang="en-US" u="sng" dirty="0" smtClean="0">
                <a:hlinkClick r:id="rId2"/>
              </a:rPr>
              <a:t>market failure</a:t>
            </a:r>
            <a:r>
              <a:rPr lang="en-US" dirty="0" smtClean="0"/>
              <a:t> – Markets fail to take into account externalities and are likely to under-produce public/merit goods. For example, governments can subsidised or provide goods with positive externalities.</a:t>
            </a:r>
          </a:p>
          <a:p>
            <a:pPr>
              <a:buNone/>
            </a:pPr>
            <a:r>
              <a:rPr lang="en-US" dirty="0" smtClean="0"/>
              <a:t> </a:t>
            </a:r>
          </a:p>
          <a:p>
            <a:pPr lvl="0"/>
            <a:r>
              <a:rPr lang="en-US" dirty="0" smtClean="0"/>
              <a:t>Macroeconomic intervention. – intervention to overcome prolonged recessions and reduce unemployment.</a:t>
            </a:r>
          </a:p>
          <a:p>
            <a:pPr>
              <a:buNone/>
            </a:pPr>
            <a:r>
              <a:rPr lang="en-US" dirty="0" smtClean="0"/>
              <a:t> </a:t>
            </a:r>
          </a:p>
          <a:p>
            <a:pPr lvl="0"/>
            <a:r>
              <a:rPr lang="en-US" dirty="0" smtClean="0"/>
              <a:t>Disaster relief – only government can solve major health crisis such as pandemics.</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332656"/>
            <a:ext cx="8229600" cy="5793507"/>
          </a:xfrm>
        </p:spPr>
        <p:txBody>
          <a:bodyPr/>
          <a:lstStyle/>
          <a:p>
            <a:pPr lvl="0"/>
            <a:r>
              <a:rPr lang="en-US" b="1" dirty="0"/>
              <a:t>Tertiary sector:</a:t>
            </a:r>
            <a:r>
              <a:rPr lang="en-US" dirty="0"/>
              <a:t> The tertiary sector activities help in the development of primary and secondary sectors. These activities are an aid or a  support for  the production process. For example, transport, storage, communication, banking etc.</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260648"/>
            <a:ext cx="8229600" cy="5865515"/>
          </a:xfrm>
        </p:spPr>
        <p:txBody>
          <a:bodyPr>
            <a:normAutofit fontScale="77500" lnSpcReduction="20000"/>
          </a:bodyPr>
          <a:lstStyle/>
          <a:p>
            <a:r>
              <a:rPr lang="en-US" b="1" dirty="0"/>
              <a:t>What is the need of classifying the activities into three sectors?</a:t>
            </a:r>
            <a:endParaRPr lang="en-US" dirty="0"/>
          </a:p>
          <a:p>
            <a:r>
              <a:rPr lang="en-US" dirty="0"/>
              <a:t>Classification of economic activities into primary, secondary and tertiary sector is useful as there are  varieties of economic activities which are performed by the humans. In order to understand the nature of these activities and the role performed by the people in fulfilling these activities, we need to classify these into the three sectors. Further, the classification also helps us in ascertaining the contribution of each sector to the Indian economy. Based on these, the government may also initiate reforms in a sector, which according to it has not developed up to its full potential.</a:t>
            </a:r>
          </a:p>
          <a:p>
            <a:pPr>
              <a:buNone/>
            </a:pPr>
            <a:r>
              <a:rPr lang="en-US" b="1" dirty="0"/>
              <a:t> </a:t>
            </a:r>
            <a:endParaRPr lang="en-US" dirty="0"/>
          </a:p>
          <a:p>
            <a:r>
              <a:rPr lang="en-US" dirty="0"/>
              <a:t> All the three sectors produce a very large number of goods and services. The contribution of each sectors towards the economy of a country is calculated.</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116632"/>
            <a:ext cx="8229600" cy="6009531"/>
          </a:xfrm>
        </p:spPr>
        <p:txBody>
          <a:bodyPr>
            <a:normAutofit lnSpcReduction="10000"/>
          </a:bodyPr>
          <a:lstStyle/>
          <a:p>
            <a:r>
              <a:rPr lang="en-US" b="1" dirty="0"/>
              <a:t>Gross Domestic Product(GDP) :</a:t>
            </a:r>
            <a:r>
              <a:rPr lang="en-US" dirty="0"/>
              <a:t>  It is the value of all final goods and services produced by the three sectors during a particular year within the geographical boundary of a country. When we add the earnings from abroad with GDP, we get GNP(Gross National Product</a:t>
            </a:r>
            <a:r>
              <a:rPr lang="en-US" dirty="0" smtClean="0"/>
              <a:t>).</a:t>
            </a:r>
          </a:p>
          <a:p>
            <a:r>
              <a:rPr lang="en-US" dirty="0" smtClean="0"/>
              <a:t>The Central Statistical Office (CSO) is responsible for compiling data for calculating GDP.</a:t>
            </a:r>
          </a:p>
          <a:p>
            <a:r>
              <a:rPr lang="en-US" dirty="0" smtClean="0"/>
              <a:t>It uses two methods- (</a:t>
            </a:r>
            <a:r>
              <a:rPr lang="en-US" dirty="0" err="1" smtClean="0"/>
              <a:t>i</a:t>
            </a:r>
            <a:r>
              <a:rPr lang="en-US" dirty="0" smtClean="0"/>
              <a:t>) GDP at factor cost, it looks at economic activity.</a:t>
            </a:r>
          </a:p>
          <a:p>
            <a:r>
              <a:rPr lang="en-US" dirty="0" smtClean="0"/>
              <a:t>(ii) Expenditure – based method.</a:t>
            </a:r>
            <a:endParaRPr lang="en-US" dirty="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260648"/>
            <a:ext cx="8229600" cy="5865515"/>
          </a:xfrm>
        </p:spPr>
        <p:txBody>
          <a:bodyPr>
            <a:normAutofit fontScale="92500" lnSpcReduction="20000"/>
          </a:bodyPr>
          <a:lstStyle/>
          <a:p>
            <a:r>
              <a:rPr lang="en-US" b="1" dirty="0" smtClean="0"/>
              <a:t>Historical change in sectors:</a:t>
            </a:r>
            <a:endParaRPr lang="en-US" dirty="0" smtClean="0"/>
          </a:p>
          <a:p>
            <a:r>
              <a:rPr lang="en-US" dirty="0" smtClean="0"/>
              <a:t>At the initial stages of development, primary sector was the most important sector of economic activity. As the agricultural sector began to prosper, many other activities were taken up by people. Over a long time, and especially because new methods of manufacturing were introduced, factories came up and started expanding. People began to use many more goods that were produced in factories at cheap rates. Secondary sector gradually became the most important in total production and employment. The importance of sectors changed from primary to secondary.</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332656"/>
            <a:ext cx="8229600" cy="5793507"/>
          </a:xfrm>
        </p:spPr>
        <p:txBody>
          <a:bodyPr/>
          <a:lstStyle/>
          <a:p>
            <a:r>
              <a:rPr lang="en-US" dirty="0" smtClean="0"/>
              <a:t> In the past 100 years, there has been a further shift from secondary to tertiary sector. The service sector has become the most important in terms of total production. Most of the working people are also employed in the service sector. So, now a days, the tertiary sector is the most important sector in the economy and it’s contribution is also the maximum towards National Income.</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332656"/>
            <a:ext cx="8229600" cy="5793507"/>
          </a:xfrm>
        </p:spPr>
        <p:txBody>
          <a:bodyPr>
            <a:normAutofit fontScale="85000" lnSpcReduction="10000"/>
          </a:bodyPr>
          <a:lstStyle/>
          <a:p>
            <a:r>
              <a:rPr lang="en-US" b="1" dirty="0" smtClean="0"/>
              <a:t>Why is the importance of Tertiary sector rising so fast?</a:t>
            </a:r>
            <a:endParaRPr lang="en-US" dirty="0" smtClean="0"/>
          </a:p>
          <a:p>
            <a:r>
              <a:rPr lang="en-US" dirty="0" smtClean="0"/>
              <a:t>The main reasons for the rising importance of the tertiary sector are-</a:t>
            </a:r>
          </a:p>
          <a:p>
            <a:pPr lvl="0"/>
            <a:r>
              <a:rPr lang="en-US" dirty="0" smtClean="0"/>
              <a:t>In any country the basic services such as hospitals, educational institutions, post and telegraph services, police stations, courts, </a:t>
            </a:r>
            <a:r>
              <a:rPr lang="en-US" dirty="0" err="1" smtClean="0"/>
              <a:t>defence</a:t>
            </a:r>
            <a:r>
              <a:rPr lang="en-US" dirty="0" smtClean="0"/>
              <a:t>, transport, banks etc are taken up by the government. All these services employ a large number of people and all these people come in the service sector.</a:t>
            </a:r>
          </a:p>
          <a:p>
            <a:pPr lvl="0"/>
            <a:r>
              <a:rPr lang="en-US" dirty="0" smtClean="0"/>
              <a:t>The development of agriculture and industry leads to the development in the tertiary sector by demanding many services such as transport, trade, storage and the like.</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82</TotalTime>
  <Words>2101</Words>
  <Application>Microsoft Office PowerPoint</Application>
  <PresentationFormat>On-screen Show (4:3)</PresentationFormat>
  <Paragraphs>130</Paragraphs>
  <Slides>33</Slides>
  <Notes>0</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Office Theme</vt:lpstr>
      <vt:lpstr>ECONOMICS</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ECONOMICS</dc:title>
  <dc:creator>Geet</dc:creator>
  <cp:lastModifiedBy>Geet</cp:lastModifiedBy>
  <cp:revision>34</cp:revision>
  <dcterms:created xsi:type="dcterms:W3CDTF">2020-06-17T07:13:52Z</dcterms:created>
  <dcterms:modified xsi:type="dcterms:W3CDTF">2020-08-10T14:45:26Z</dcterms:modified>
</cp:coreProperties>
</file>