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2" r:id="rId3"/>
    <p:sldId id="257" r:id="rId4"/>
    <p:sldId id="263" r:id="rId5"/>
    <p:sldId id="258" r:id="rId6"/>
    <p:sldId id="259" r:id="rId7"/>
    <p:sldId id="264" r:id="rId8"/>
    <p:sldId id="260" r:id="rId9"/>
    <p:sldId id="265" r:id="rId10"/>
    <p:sldId id="261" r:id="rId11"/>
    <p:sldId id="266" r:id="rId12"/>
    <p:sldId id="267" r:id="rId13"/>
    <p:sldId id="268" r:id="rId14"/>
    <p:sldId id="269" r:id="rId15"/>
    <p:sldId id="270" r:id="rId16"/>
    <p:sldId id="271" r:id="rId17"/>
    <p:sldId id="272" r:id="rId18"/>
    <p:sldId id="274" r:id="rId19"/>
    <p:sldId id="273" r:id="rId20"/>
    <p:sldId id="275" r:id="rId21"/>
    <p:sldId id="276" r:id="rId22"/>
    <p:sldId id="284" r:id="rId23"/>
    <p:sldId id="277" r:id="rId24"/>
    <p:sldId id="289" r:id="rId25"/>
    <p:sldId id="286" r:id="rId26"/>
    <p:sldId id="279" r:id="rId27"/>
    <p:sldId id="280" r:id="rId28"/>
    <p:sldId id="278" r:id="rId29"/>
    <p:sldId id="287" r:id="rId30"/>
    <p:sldId id="288" r:id="rId31"/>
    <p:sldId id="285" r:id="rId32"/>
    <p:sldId id="282" r:id="rId33"/>
    <p:sldId id="290" r:id="rId34"/>
    <p:sldId id="291" r:id="rId35"/>
    <p:sldId id="292" r:id="rId36"/>
    <p:sldId id="293" r:id="rId37"/>
    <p:sldId id="294" r:id="rId38"/>
    <p:sldId id="295" r:id="rId39"/>
    <p:sldId id="281" r:id="rId40"/>
    <p:sldId id="28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434" autoAdjust="0"/>
  </p:normalViewPr>
  <p:slideViewPr>
    <p:cSldViewPr snapToGrid="0">
      <p:cViewPr varScale="1">
        <p:scale>
          <a:sx n="74" d="100"/>
          <a:sy n="74" d="100"/>
        </p:scale>
        <p:origin x="55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50AD7-D86A-4C99-AB38-A2095645CAF0}" type="datetimeFigureOut">
              <a:rPr lang="en-US" smtClean="0"/>
              <a:pPr/>
              <a:t>12/8/2020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ADAF7-12F0-4C99-B812-BE1E047AC55C}" type="slidenum">
              <a:rPr lang="en-US" smtClean="0"/>
              <a:pPr/>
              <a:t>‹#›</a:t>
            </a:fld>
            <a:endParaRPr lang="en-US"/>
          </a:p>
        </p:txBody>
      </p:sp>
    </p:spTree>
    <p:extLst>
      <p:ext uri="{BB962C8B-B14F-4D97-AF65-F5344CB8AC3E}">
        <p14:creationId xmlns:p14="http://schemas.microsoft.com/office/powerpoint/2010/main" val="3487934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8ADAF7-12F0-4C99-B812-BE1E047AC55C}" type="slidenum">
              <a:rPr lang="en-US" smtClean="0"/>
              <a:pPr/>
              <a:t>3</a:t>
            </a:fld>
            <a:endParaRPr lang="en-US"/>
          </a:p>
        </p:txBody>
      </p:sp>
    </p:spTree>
    <p:extLst>
      <p:ext uri="{BB962C8B-B14F-4D97-AF65-F5344CB8AC3E}">
        <p14:creationId xmlns:p14="http://schemas.microsoft.com/office/powerpoint/2010/main" val="1580388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72B746-77E9-4928-91F8-542BD586D237}" type="datetimeFigureOut">
              <a:rPr lang="en-US" smtClean="0"/>
              <a:pPr/>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A8CDC-6866-4504-94B7-D098E54AC00F}" type="slidenum">
              <a:rPr lang="en-US" smtClean="0"/>
              <a:pPr/>
              <a:t>‹#›</a:t>
            </a:fld>
            <a:endParaRPr lang="en-US"/>
          </a:p>
        </p:txBody>
      </p:sp>
    </p:spTree>
    <p:extLst>
      <p:ext uri="{BB962C8B-B14F-4D97-AF65-F5344CB8AC3E}">
        <p14:creationId xmlns:p14="http://schemas.microsoft.com/office/powerpoint/2010/main" val="2336668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2B746-77E9-4928-91F8-542BD586D237}" type="datetimeFigureOut">
              <a:rPr lang="en-US" smtClean="0"/>
              <a:pPr/>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A8CDC-6866-4504-94B7-D098E54AC00F}" type="slidenum">
              <a:rPr lang="en-US" smtClean="0"/>
              <a:pPr/>
              <a:t>‹#›</a:t>
            </a:fld>
            <a:endParaRPr lang="en-US"/>
          </a:p>
        </p:txBody>
      </p:sp>
    </p:spTree>
    <p:extLst>
      <p:ext uri="{BB962C8B-B14F-4D97-AF65-F5344CB8AC3E}">
        <p14:creationId xmlns:p14="http://schemas.microsoft.com/office/powerpoint/2010/main" val="3280749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2B746-77E9-4928-91F8-542BD586D237}" type="datetimeFigureOut">
              <a:rPr lang="en-US" smtClean="0"/>
              <a:pPr/>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A8CDC-6866-4504-94B7-D098E54AC00F}" type="slidenum">
              <a:rPr lang="en-US" smtClean="0"/>
              <a:pPr/>
              <a:t>‹#›</a:t>
            </a:fld>
            <a:endParaRPr lang="en-US"/>
          </a:p>
        </p:txBody>
      </p:sp>
    </p:spTree>
    <p:extLst>
      <p:ext uri="{BB962C8B-B14F-4D97-AF65-F5344CB8AC3E}">
        <p14:creationId xmlns:p14="http://schemas.microsoft.com/office/powerpoint/2010/main" val="1169124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2B746-77E9-4928-91F8-542BD586D237}" type="datetimeFigureOut">
              <a:rPr lang="en-US" smtClean="0"/>
              <a:pPr/>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A8CDC-6866-4504-94B7-D098E54AC00F}" type="slidenum">
              <a:rPr lang="en-US" smtClean="0"/>
              <a:pPr/>
              <a:t>‹#›</a:t>
            </a:fld>
            <a:endParaRPr lang="en-US"/>
          </a:p>
        </p:txBody>
      </p:sp>
    </p:spTree>
    <p:extLst>
      <p:ext uri="{BB962C8B-B14F-4D97-AF65-F5344CB8AC3E}">
        <p14:creationId xmlns:p14="http://schemas.microsoft.com/office/powerpoint/2010/main" val="3564859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72B746-77E9-4928-91F8-542BD586D237}" type="datetimeFigureOut">
              <a:rPr lang="en-US" smtClean="0"/>
              <a:pPr/>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A8CDC-6866-4504-94B7-D098E54AC00F}" type="slidenum">
              <a:rPr lang="en-US" smtClean="0"/>
              <a:pPr/>
              <a:t>‹#›</a:t>
            </a:fld>
            <a:endParaRPr lang="en-US"/>
          </a:p>
        </p:txBody>
      </p:sp>
    </p:spTree>
    <p:extLst>
      <p:ext uri="{BB962C8B-B14F-4D97-AF65-F5344CB8AC3E}">
        <p14:creationId xmlns:p14="http://schemas.microsoft.com/office/powerpoint/2010/main" val="3190931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72B746-77E9-4928-91F8-542BD586D237}" type="datetimeFigureOut">
              <a:rPr lang="en-US" smtClean="0"/>
              <a:pPr/>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A8CDC-6866-4504-94B7-D098E54AC00F}" type="slidenum">
              <a:rPr lang="en-US" smtClean="0"/>
              <a:pPr/>
              <a:t>‹#›</a:t>
            </a:fld>
            <a:endParaRPr lang="en-US"/>
          </a:p>
        </p:txBody>
      </p:sp>
    </p:spTree>
    <p:extLst>
      <p:ext uri="{BB962C8B-B14F-4D97-AF65-F5344CB8AC3E}">
        <p14:creationId xmlns:p14="http://schemas.microsoft.com/office/powerpoint/2010/main" val="321681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B746-77E9-4928-91F8-542BD586D237}" type="datetimeFigureOut">
              <a:rPr lang="en-US" smtClean="0"/>
              <a:pPr/>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A8CDC-6866-4504-94B7-D098E54AC00F}" type="slidenum">
              <a:rPr lang="en-US" smtClean="0"/>
              <a:pPr/>
              <a:t>‹#›</a:t>
            </a:fld>
            <a:endParaRPr lang="en-US"/>
          </a:p>
        </p:txBody>
      </p:sp>
    </p:spTree>
    <p:extLst>
      <p:ext uri="{BB962C8B-B14F-4D97-AF65-F5344CB8AC3E}">
        <p14:creationId xmlns:p14="http://schemas.microsoft.com/office/powerpoint/2010/main" val="4097285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72B746-77E9-4928-91F8-542BD586D237}" type="datetimeFigureOut">
              <a:rPr lang="en-US" smtClean="0"/>
              <a:pPr/>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A8CDC-6866-4504-94B7-D098E54AC00F}" type="slidenum">
              <a:rPr lang="en-US" smtClean="0"/>
              <a:pPr/>
              <a:t>‹#›</a:t>
            </a:fld>
            <a:endParaRPr lang="en-US"/>
          </a:p>
        </p:txBody>
      </p:sp>
    </p:spTree>
    <p:extLst>
      <p:ext uri="{BB962C8B-B14F-4D97-AF65-F5344CB8AC3E}">
        <p14:creationId xmlns:p14="http://schemas.microsoft.com/office/powerpoint/2010/main" val="169207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2B746-77E9-4928-91F8-542BD586D237}" type="datetimeFigureOut">
              <a:rPr lang="en-US" smtClean="0"/>
              <a:pPr/>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A8CDC-6866-4504-94B7-D098E54AC00F}" type="slidenum">
              <a:rPr lang="en-US" smtClean="0"/>
              <a:pPr/>
              <a:t>‹#›</a:t>
            </a:fld>
            <a:endParaRPr lang="en-US"/>
          </a:p>
        </p:txBody>
      </p:sp>
    </p:spTree>
    <p:extLst>
      <p:ext uri="{BB962C8B-B14F-4D97-AF65-F5344CB8AC3E}">
        <p14:creationId xmlns:p14="http://schemas.microsoft.com/office/powerpoint/2010/main" val="4964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72B746-77E9-4928-91F8-542BD586D237}" type="datetimeFigureOut">
              <a:rPr lang="en-US" smtClean="0"/>
              <a:pPr/>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A8CDC-6866-4504-94B7-D098E54AC00F}" type="slidenum">
              <a:rPr lang="en-US" smtClean="0"/>
              <a:pPr/>
              <a:t>‹#›</a:t>
            </a:fld>
            <a:endParaRPr lang="en-US"/>
          </a:p>
        </p:txBody>
      </p:sp>
    </p:spTree>
    <p:extLst>
      <p:ext uri="{BB962C8B-B14F-4D97-AF65-F5344CB8AC3E}">
        <p14:creationId xmlns:p14="http://schemas.microsoft.com/office/powerpoint/2010/main" val="76795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72B746-77E9-4928-91F8-542BD586D237}" type="datetimeFigureOut">
              <a:rPr lang="en-US" smtClean="0"/>
              <a:pPr/>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A8CDC-6866-4504-94B7-D098E54AC00F}" type="slidenum">
              <a:rPr lang="en-US" smtClean="0"/>
              <a:pPr/>
              <a:t>‹#›</a:t>
            </a:fld>
            <a:endParaRPr lang="en-US"/>
          </a:p>
        </p:txBody>
      </p:sp>
    </p:spTree>
    <p:extLst>
      <p:ext uri="{BB962C8B-B14F-4D97-AF65-F5344CB8AC3E}">
        <p14:creationId xmlns:p14="http://schemas.microsoft.com/office/powerpoint/2010/main" val="298146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2B746-77E9-4928-91F8-542BD586D237}" type="datetimeFigureOut">
              <a:rPr lang="en-US" smtClean="0"/>
              <a:pPr/>
              <a:t>12/8/2020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A8CDC-6866-4504-94B7-D098E54AC00F}" type="slidenum">
              <a:rPr lang="en-US" smtClean="0"/>
              <a:pPr/>
              <a:t>‹#›</a:t>
            </a:fld>
            <a:endParaRPr lang="en-US"/>
          </a:p>
        </p:txBody>
      </p:sp>
    </p:spTree>
    <p:extLst>
      <p:ext uri="{BB962C8B-B14F-4D97-AF65-F5344CB8AC3E}">
        <p14:creationId xmlns:p14="http://schemas.microsoft.com/office/powerpoint/2010/main" val="1660424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fontScale="90000"/>
          </a:bodyPr>
          <a:lstStyle/>
          <a:p>
            <a:r>
              <a:rPr lang="en-US" dirty="0" smtClean="0"/>
              <a:t>Herbs, Shrubs, Trees, Climbers and Creepers.</a:t>
            </a:r>
            <a:endParaRPr lang="en-US" dirty="0"/>
          </a:p>
        </p:txBody>
      </p:sp>
      <p:sp>
        <p:nvSpPr>
          <p:cNvPr id="3" name="Content Placeholder 2"/>
          <p:cNvSpPr>
            <a:spLocks noGrp="1"/>
          </p:cNvSpPr>
          <p:nvPr>
            <p:ph idx="1"/>
          </p:nvPr>
        </p:nvSpPr>
        <p:spPr>
          <a:xfrm>
            <a:off x="838200" y="1009934"/>
            <a:ext cx="10515600" cy="5595582"/>
          </a:xfrm>
        </p:spPr>
        <p:txBody>
          <a:bodyPr>
            <a:normAutofit lnSpcReduction="10000"/>
          </a:bodyPr>
          <a:lstStyle/>
          <a:p>
            <a:r>
              <a:rPr lang="en-US" dirty="0">
                <a:solidFill>
                  <a:srgbClr val="FF0000"/>
                </a:solidFill>
              </a:rPr>
              <a:t>Plants can be broadly classified into </a:t>
            </a:r>
            <a:r>
              <a:rPr lang="en-US" b="1" u="sng" dirty="0">
                <a:solidFill>
                  <a:srgbClr val="002060"/>
                </a:solidFill>
              </a:rPr>
              <a:t>Herbs, Shrubs, Trees, Climbers and </a:t>
            </a:r>
            <a:r>
              <a:rPr lang="en-US" b="1" u="sng" dirty="0" smtClean="0">
                <a:solidFill>
                  <a:srgbClr val="002060"/>
                </a:solidFill>
              </a:rPr>
              <a:t>Creepers based on the form and size of their stem. </a:t>
            </a:r>
          </a:p>
          <a:p>
            <a:r>
              <a:rPr lang="en-US" dirty="0" smtClean="0">
                <a:solidFill>
                  <a:srgbClr val="C00000"/>
                </a:solidFill>
              </a:rPr>
              <a:t>(</a:t>
            </a:r>
            <a:r>
              <a:rPr lang="en-US" dirty="0">
                <a:solidFill>
                  <a:srgbClr val="C00000"/>
                </a:solidFill>
              </a:rPr>
              <a:t>a) </a:t>
            </a:r>
            <a:r>
              <a:rPr lang="en-US" b="1" u="sng" dirty="0">
                <a:solidFill>
                  <a:srgbClr val="C00000"/>
                </a:solidFill>
              </a:rPr>
              <a:t>Herbs: </a:t>
            </a:r>
            <a:r>
              <a:rPr lang="en-US" dirty="0">
                <a:solidFill>
                  <a:srgbClr val="C00000"/>
                </a:solidFill>
              </a:rPr>
              <a:t>Plants that have a soft, green stem are called Herbs. Herbs may have few branches. e.g. Grass, </a:t>
            </a:r>
            <a:r>
              <a:rPr lang="en-US" dirty="0" smtClean="0">
                <a:solidFill>
                  <a:srgbClr val="C00000"/>
                </a:solidFill>
              </a:rPr>
              <a:t>Coriander, </a:t>
            </a:r>
            <a:r>
              <a:rPr lang="en-US" dirty="0">
                <a:solidFill>
                  <a:srgbClr val="C00000"/>
                </a:solidFill>
              </a:rPr>
              <a:t>Mint, </a:t>
            </a:r>
            <a:r>
              <a:rPr lang="en-US" dirty="0" smtClean="0">
                <a:solidFill>
                  <a:srgbClr val="C00000"/>
                </a:solidFill>
              </a:rPr>
              <a:t>Rice, Wheat </a:t>
            </a:r>
            <a:r>
              <a:rPr lang="en-US" dirty="0">
                <a:solidFill>
                  <a:srgbClr val="C00000"/>
                </a:solidFill>
              </a:rPr>
              <a:t>etc. </a:t>
            </a:r>
          </a:p>
          <a:p>
            <a:r>
              <a:rPr lang="en-US" dirty="0">
                <a:solidFill>
                  <a:srgbClr val="00B050"/>
                </a:solidFill>
              </a:rPr>
              <a:t>(b</a:t>
            </a:r>
            <a:r>
              <a:rPr lang="en-US" b="1" u="sng" dirty="0">
                <a:solidFill>
                  <a:srgbClr val="00B050"/>
                </a:solidFill>
              </a:rPr>
              <a:t>) Shrubs: </a:t>
            </a:r>
            <a:r>
              <a:rPr lang="en-US" dirty="0">
                <a:solidFill>
                  <a:srgbClr val="00B050"/>
                </a:solidFill>
              </a:rPr>
              <a:t>Plants that grow to height of around 3 m and have a short, thin, woody stem with many branches growing from or near the base of the stem are called Shrubs. e.g. Hibiscus, Rose, Lime etc. </a:t>
            </a:r>
          </a:p>
          <a:p>
            <a:r>
              <a:rPr lang="en-US" dirty="0">
                <a:solidFill>
                  <a:srgbClr val="0070C0"/>
                </a:solidFill>
              </a:rPr>
              <a:t>(c</a:t>
            </a:r>
            <a:r>
              <a:rPr lang="en-US" b="1" u="sng" dirty="0">
                <a:solidFill>
                  <a:srgbClr val="0070C0"/>
                </a:solidFill>
              </a:rPr>
              <a:t>) Trees</a:t>
            </a:r>
            <a:r>
              <a:rPr lang="en-US" dirty="0">
                <a:solidFill>
                  <a:srgbClr val="0070C0"/>
                </a:solidFill>
              </a:rPr>
              <a:t>: Plants which are tall and have a thick, woody trunk with branches grow from the upper part of the stem are called Trees. e.g. Mango, </a:t>
            </a:r>
            <a:r>
              <a:rPr lang="en-US" dirty="0" err="1">
                <a:solidFill>
                  <a:srgbClr val="0070C0"/>
                </a:solidFill>
              </a:rPr>
              <a:t>Gulmohar</a:t>
            </a:r>
            <a:r>
              <a:rPr lang="en-US" dirty="0">
                <a:solidFill>
                  <a:srgbClr val="0070C0"/>
                </a:solidFill>
              </a:rPr>
              <a:t>, Banyan etc. </a:t>
            </a:r>
          </a:p>
          <a:p>
            <a:r>
              <a:rPr lang="en-US" dirty="0">
                <a:solidFill>
                  <a:srgbClr val="C00000"/>
                </a:solidFill>
              </a:rPr>
              <a:t>(d) </a:t>
            </a:r>
            <a:r>
              <a:rPr lang="en-US" b="1" u="sng" dirty="0">
                <a:solidFill>
                  <a:srgbClr val="C00000"/>
                </a:solidFill>
              </a:rPr>
              <a:t>Climbers:</a:t>
            </a:r>
            <a:r>
              <a:rPr lang="en-US" dirty="0">
                <a:solidFill>
                  <a:srgbClr val="C00000"/>
                </a:solidFill>
              </a:rPr>
              <a:t> Plants which have weak stem and climb up a support are called Climbers. e.g. Money plant, Pea plant etc. </a:t>
            </a:r>
          </a:p>
          <a:p>
            <a:r>
              <a:rPr lang="en-US" dirty="0" smtClean="0">
                <a:solidFill>
                  <a:srgbClr val="002060"/>
                </a:solidFill>
              </a:rPr>
              <a:t>(e</a:t>
            </a:r>
            <a:r>
              <a:rPr lang="en-US" dirty="0">
                <a:solidFill>
                  <a:srgbClr val="002060"/>
                </a:solidFill>
              </a:rPr>
              <a:t>) </a:t>
            </a:r>
            <a:r>
              <a:rPr lang="en-US" b="1" u="sng" dirty="0">
                <a:solidFill>
                  <a:srgbClr val="002060"/>
                </a:solidFill>
              </a:rPr>
              <a:t>Creepers:</a:t>
            </a:r>
            <a:r>
              <a:rPr lang="en-US" dirty="0">
                <a:solidFill>
                  <a:srgbClr val="002060"/>
                </a:solidFill>
              </a:rPr>
              <a:t> Plants which have weak stem and grow along the ground are called Creepers. e.g. Watermelon, Pumpkin etc.</a:t>
            </a:r>
          </a:p>
          <a:p>
            <a:endParaRPr lang="en-US" dirty="0"/>
          </a:p>
        </p:txBody>
      </p:sp>
    </p:spTree>
    <p:extLst>
      <p:ext uri="{BB962C8B-B14F-4D97-AF65-F5344CB8AC3E}">
        <p14:creationId xmlns:p14="http://schemas.microsoft.com/office/powerpoint/2010/main" val="1349118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1036"/>
          </a:xfrm>
        </p:spPr>
        <p:txBody>
          <a:bodyPr>
            <a:normAutofit fontScale="90000"/>
          </a:bodyPr>
          <a:lstStyle/>
          <a:p>
            <a:r>
              <a:rPr lang="en-US" dirty="0" smtClean="0"/>
              <a:t>Root Modifications.</a:t>
            </a:r>
            <a:endParaRPr lang="en-US" dirty="0"/>
          </a:p>
        </p:txBody>
      </p:sp>
      <p:sp>
        <p:nvSpPr>
          <p:cNvPr id="3" name="Content Placeholder 2"/>
          <p:cNvSpPr>
            <a:spLocks noGrp="1"/>
          </p:cNvSpPr>
          <p:nvPr>
            <p:ph idx="1"/>
          </p:nvPr>
        </p:nvSpPr>
        <p:spPr>
          <a:xfrm>
            <a:off x="838200" y="955343"/>
            <a:ext cx="10515600" cy="5221620"/>
          </a:xfrm>
        </p:spPr>
        <p:txBody>
          <a:bodyPr/>
          <a:lstStyle/>
          <a:p>
            <a:pPr lvl="0"/>
            <a:r>
              <a:rPr lang="en-US" dirty="0" smtClean="0">
                <a:solidFill>
                  <a:srgbClr val="7030A0"/>
                </a:solidFill>
              </a:rPr>
              <a:t>(c) Breathing: Some plants that grow in swamps have branched roots that grow upwards through the soil into the air. The exposed parts of the roots absorb air. Such roots are called pneumatophores, e.g. Mangrove. </a:t>
            </a:r>
          </a:p>
          <a:p>
            <a:pPr lvl="0"/>
            <a:r>
              <a:rPr lang="en-US" dirty="0" smtClean="0">
                <a:solidFill>
                  <a:srgbClr val="FF0000"/>
                </a:solidFill>
              </a:rPr>
              <a:t>(d) Nitrogen Fixation: Some plants have swollen structures called Nodules on their roots. Bacteria in these root nodules convert atmospheric nitrogen into compounds that the plant can use. e.g. Pea, Bean etc. </a:t>
            </a:r>
          </a:p>
          <a:p>
            <a:pPr lvl="0"/>
            <a:r>
              <a:rPr lang="en-US" dirty="0" smtClean="0">
                <a:solidFill>
                  <a:srgbClr val="002060"/>
                </a:solidFill>
              </a:rPr>
              <a:t>(e) Reproduction: In some plants, roots send out shoots called Suckers, which can grow into new plants. e.g. cherry, Plum etc.</a:t>
            </a:r>
          </a:p>
        </p:txBody>
      </p:sp>
    </p:spTree>
    <p:extLst>
      <p:ext uri="{BB962C8B-B14F-4D97-AF65-F5344CB8AC3E}">
        <p14:creationId xmlns:p14="http://schemas.microsoft.com/office/powerpoint/2010/main" val="1326935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1175"/>
          </a:xfrm>
        </p:spPr>
        <p:txBody>
          <a:bodyPr>
            <a:noAutofit/>
          </a:bodyPr>
          <a:lstStyle/>
          <a:p>
            <a:r>
              <a:rPr lang="en-US" sz="3600" dirty="0" smtClean="0">
                <a:solidFill>
                  <a:srgbClr val="7030A0"/>
                </a:solidFill>
              </a:rPr>
              <a:t>Breathing, </a:t>
            </a:r>
            <a:r>
              <a:rPr lang="en-US" sz="3600" dirty="0" smtClean="0">
                <a:solidFill>
                  <a:srgbClr val="FF0000"/>
                </a:solidFill>
              </a:rPr>
              <a:t>Nitrogen Fixation &amp; </a:t>
            </a:r>
            <a:r>
              <a:rPr lang="en-US" sz="3600" dirty="0" smtClean="0">
                <a:solidFill>
                  <a:srgbClr val="002060"/>
                </a:solidFill>
              </a:rPr>
              <a:t>Reproduction by roots</a:t>
            </a:r>
            <a:r>
              <a:rPr lang="en-US" sz="3600" dirty="0" smtClean="0">
                <a:solidFill>
                  <a:srgbClr val="7030A0"/>
                </a:solidFill>
              </a:rPr>
              <a:t> </a:t>
            </a:r>
            <a:endParaRPr lang="en-US" sz="3600" dirty="0"/>
          </a:p>
        </p:txBody>
      </p:sp>
      <p:pic>
        <p:nvPicPr>
          <p:cNvPr id="3074" name="Picture 2" descr="Pneumatophore | root system | Britannic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4900" y="990600"/>
            <a:ext cx="47244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ngrove Roots Photograph by Martin Riet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990600"/>
            <a:ext cx="52832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104900" y="3695700"/>
            <a:ext cx="4724400" cy="2717800"/>
          </a:xfrm>
          <a:prstGeom prst="rect">
            <a:avLst/>
          </a:prstGeom>
        </p:spPr>
      </p:pic>
      <p:pic>
        <p:nvPicPr>
          <p:cNvPr id="7" name="Picture 6"/>
          <p:cNvPicPr>
            <a:picLocks noChangeAspect="1"/>
          </p:cNvPicPr>
          <p:nvPr/>
        </p:nvPicPr>
        <p:blipFill>
          <a:blip r:embed="rId5"/>
          <a:stretch>
            <a:fillRect/>
          </a:stretch>
        </p:blipFill>
        <p:spPr>
          <a:xfrm>
            <a:off x="5829300" y="3695700"/>
            <a:ext cx="5283200" cy="2717800"/>
          </a:xfrm>
          <a:prstGeom prst="rect">
            <a:avLst/>
          </a:prstGeom>
        </p:spPr>
      </p:pic>
    </p:spTree>
    <p:extLst>
      <p:ext uri="{BB962C8B-B14F-4D97-AF65-F5344CB8AC3E}">
        <p14:creationId xmlns:p14="http://schemas.microsoft.com/office/powerpoint/2010/main" val="4013492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3365"/>
          </a:xfrm>
        </p:spPr>
        <p:txBody>
          <a:bodyPr>
            <a:normAutofit fontScale="90000"/>
          </a:bodyPr>
          <a:lstStyle/>
          <a:p>
            <a:r>
              <a:rPr lang="en-US" dirty="0" smtClean="0">
                <a:solidFill>
                  <a:schemeClr val="accent5">
                    <a:lumMod val="75000"/>
                  </a:schemeClr>
                </a:solidFill>
              </a:rPr>
              <a:t>The Shoot System</a:t>
            </a:r>
            <a:endParaRPr lang="en-US" dirty="0">
              <a:solidFill>
                <a:schemeClr val="accent5">
                  <a:lumMod val="75000"/>
                </a:schemeClr>
              </a:solidFill>
            </a:endParaRPr>
          </a:p>
        </p:txBody>
      </p:sp>
      <p:sp>
        <p:nvSpPr>
          <p:cNvPr id="3" name="Content Placeholder 2"/>
          <p:cNvSpPr>
            <a:spLocks noGrp="1"/>
          </p:cNvSpPr>
          <p:nvPr>
            <p:ph idx="1"/>
          </p:nvPr>
        </p:nvSpPr>
        <p:spPr>
          <a:xfrm>
            <a:off x="838200" y="798490"/>
            <a:ext cx="10515600" cy="5872766"/>
          </a:xfrm>
        </p:spPr>
        <p:txBody>
          <a:bodyPr>
            <a:normAutofit lnSpcReduction="10000"/>
          </a:bodyPr>
          <a:lstStyle/>
          <a:p>
            <a:r>
              <a:rPr lang="en-US" dirty="0">
                <a:solidFill>
                  <a:srgbClr val="0070C0"/>
                </a:solidFill>
              </a:rPr>
              <a:t>The Shoot System: The parts of the plant that grow above the soil form the Shoot System. The shoot system include the Stem, Branches, Leaves, Flowers, Fruits and Seeds. </a:t>
            </a:r>
            <a:endParaRPr lang="en-US" dirty="0" smtClean="0">
              <a:solidFill>
                <a:srgbClr val="0070C0"/>
              </a:solidFill>
            </a:endParaRPr>
          </a:p>
          <a:p>
            <a:r>
              <a:rPr lang="en-US" dirty="0" smtClean="0">
                <a:solidFill>
                  <a:schemeClr val="accent6"/>
                </a:solidFill>
              </a:rPr>
              <a:t>(</a:t>
            </a:r>
            <a:r>
              <a:rPr lang="en-US" dirty="0">
                <a:solidFill>
                  <a:schemeClr val="accent6"/>
                </a:solidFill>
              </a:rPr>
              <a:t>a) The Stem: The </a:t>
            </a:r>
            <a:r>
              <a:rPr lang="en-US" dirty="0" err="1" smtClean="0">
                <a:solidFill>
                  <a:schemeClr val="accent6"/>
                </a:solidFill>
              </a:rPr>
              <a:t>Plumule</a:t>
            </a:r>
            <a:r>
              <a:rPr lang="en-US" dirty="0" smtClean="0">
                <a:solidFill>
                  <a:schemeClr val="accent6"/>
                </a:solidFill>
              </a:rPr>
              <a:t> is the second part </a:t>
            </a:r>
            <a:r>
              <a:rPr lang="en-US" dirty="0">
                <a:solidFill>
                  <a:schemeClr val="accent6"/>
                </a:solidFill>
              </a:rPr>
              <a:t>that develops from the germinating seed and grows upwards is termed as Stem. </a:t>
            </a:r>
            <a:endParaRPr lang="en-US" dirty="0" smtClean="0">
              <a:solidFill>
                <a:schemeClr val="accent6"/>
              </a:solidFill>
            </a:endParaRPr>
          </a:p>
          <a:p>
            <a:r>
              <a:rPr lang="en-US" b="1" u="sng" dirty="0" smtClean="0">
                <a:solidFill>
                  <a:srgbClr val="FF0000"/>
                </a:solidFill>
              </a:rPr>
              <a:t>(</a:t>
            </a:r>
            <a:r>
              <a:rPr lang="en-US" b="1" u="sng" dirty="0">
                <a:solidFill>
                  <a:srgbClr val="FF0000"/>
                </a:solidFill>
              </a:rPr>
              <a:t>I) Functions of the Stem: </a:t>
            </a:r>
            <a:endParaRPr lang="en-US" b="1" u="sng" dirty="0" smtClean="0">
              <a:solidFill>
                <a:srgbClr val="FF0000"/>
              </a:solidFill>
            </a:endParaRPr>
          </a:p>
          <a:p>
            <a:r>
              <a:rPr lang="en-US" dirty="0" smtClean="0">
                <a:solidFill>
                  <a:srgbClr val="00B050"/>
                </a:solidFill>
              </a:rPr>
              <a:t>(</a:t>
            </a:r>
            <a:r>
              <a:rPr lang="en-US" dirty="0" err="1">
                <a:solidFill>
                  <a:srgbClr val="00B050"/>
                </a:solidFill>
              </a:rPr>
              <a:t>i</a:t>
            </a:r>
            <a:r>
              <a:rPr lang="en-US" dirty="0">
                <a:solidFill>
                  <a:srgbClr val="00B050"/>
                </a:solidFill>
              </a:rPr>
              <a:t>) The stem stands straight and bears the other parts of the shoot. </a:t>
            </a:r>
            <a:endParaRPr lang="en-US" dirty="0" smtClean="0">
              <a:solidFill>
                <a:srgbClr val="00B050"/>
              </a:solidFill>
            </a:endParaRPr>
          </a:p>
          <a:p>
            <a:r>
              <a:rPr lang="en-US" dirty="0" smtClean="0">
                <a:solidFill>
                  <a:srgbClr val="002060"/>
                </a:solidFill>
              </a:rPr>
              <a:t>(</a:t>
            </a:r>
            <a:r>
              <a:rPr lang="en-US" dirty="0">
                <a:solidFill>
                  <a:srgbClr val="002060"/>
                </a:solidFill>
              </a:rPr>
              <a:t>ii)Stem holds the leaves up to the light. It holds the flowers and fruits in positions suitable for pollination and Seed Dispersal. </a:t>
            </a:r>
            <a:endParaRPr lang="en-US" dirty="0" smtClean="0">
              <a:solidFill>
                <a:srgbClr val="002060"/>
              </a:solidFill>
            </a:endParaRPr>
          </a:p>
          <a:p>
            <a:r>
              <a:rPr lang="en-US" dirty="0" smtClean="0">
                <a:solidFill>
                  <a:srgbClr val="7030A0"/>
                </a:solidFill>
              </a:rPr>
              <a:t>(</a:t>
            </a:r>
            <a:r>
              <a:rPr lang="en-US" dirty="0">
                <a:solidFill>
                  <a:srgbClr val="7030A0"/>
                </a:solidFill>
              </a:rPr>
              <a:t>iii)The stem transports water and food between the roots and the rest of the plant. </a:t>
            </a:r>
            <a:endParaRPr lang="en-US" dirty="0" smtClean="0">
              <a:solidFill>
                <a:srgbClr val="7030A0"/>
              </a:solidFill>
            </a:endParaRPr>
          </a:p>
          <a:p>
            <a:r>
              <a:rPr lang="en-US" dirty="0" smtClean="0">
                <a:solidFill>
                  <a:schemeClr val="accent6">
                    <a:lumMod val="50000"/>
                  </a:schemeClr>
                </a:solidFill>
              </a:rPr>
              <a:t>(</a:t>
            </a:r>
            <a:r>
              <a:rPr lang="en-US" dirty="0">
                <a:solidFill>
                  <a:schemeClr val="accent6">
                    <a:lumMod val="50000"/>
                  </a:schemeClr>
                </a:solidFill>
              </a:rPr>
              <a:t>iv) Some plants store food in the stem. </a:t>
            </a:r>
            <a:endParaRPr lang="en-US" dirty="0" smtClean="0">
              <a:solidFill>
                <a:schemeClr val="accent6">
                  <a:lumMod val="50000"/>
                </a:schemeClr>
              </a:solidFill>
            </a:endParaRPr>
          </a:p>
          <a:p>
            <a:r>
              <a:rPr lang="en-US" dirty="0" smtClean="0">
                <a:solidFill>
                  <a:schemeClr val="accent5">
                    <a:lumMod val="75000"/>
                  </a:schemeClr>
                </a:solidFill>
              </a:rPr>
              <a:t>(</a:t>
            </a:r>
            <a:r>
              <a:rPr lang="en-US" dirty="0">
                <a:solidFill>
                  <a:schemeClr val="accent5">
                    <a:lumMod val="75000"/>
                  </a:schemeClr>
                </a:solidFill>
              </a:rPr>
              <a:t>v)Some plants reproduce through their stem. </a:t>
            </a:r>
          </a:p>
        </p:txBody>
      </p:sp>
    </p:spTree>
    <p:extLst>
      <p:ext uri="{BB962C8B-B14F-4D97-AF65-F5344CB8AC3E}">
        <p14:creationId xmlns:p14="http://schemas.microsoft.com/office/powerpoint/2010/main" val="3045496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84881"/>
          </a:xfrm>
        </p:spPr>
        <p:txBody>
          <a:bodyPr>
            <a:normAutofit fontScale="90000"/>
          </a:bodyPr>
          <a:lstStyle/>
          <a:p>
            <a:r>
              <a:rPr lang="en-US" dirty="0" smtClean="0">
                <a:solidFill>
                  <a:schemeClr val="accent5">
                    <a:lumMod val="75000"/>
                  </a:schemeClr>
                </a:solidFill>
              </a:rPr>
              <a:t>Stem Modifications</a:t>
            </a:r>
            <a:endParaRPr lang="en-US" dirty="0">
              <a:solidFill>
                <a:schemeClr val="accent5">
                  <a:lumMod val="75000"/>
                </a:schemeClr>
              </a:solidFill>
            </a:endParaRPr>
          </a:p>
        </p:txBody>
      </p:sp>
      <p:sp>
        <p:nvSpPr>
          <p:cNvPr id="3" name="Content Placeholder 2"/>
          <p:cNvSpPr>
            <a:spLocks noGrp="1"/>
          </p:cNvSpPr>
          <p:nvPr>
            <p:ph idx="1"/>
          </p:nvPr>
        </p:nvSpPr>
        <p:spPr>
          <a:xfrm>
            <a:off x="838200" y="940158"/>
            <a:ext cx="10515600" cy="5615188"/>
          </a:xfrm>
        </p:spPr>
        <p:txBody>
          <a:bodyPr/>
          <a:lstStyle/>
          <a:p>
            <a:r>
              <a:rPr lang="en-US" dirty="0">
                <a:solidFill>
                  <a:srgbClr val="FF0000"/>
                </a:solidFill>
              </a:rPr>
              <a:t>(b) Stem Modifications: </a:t>
            </a:r>
            <a:endParaRPr lang="en-US" dirty="0" smtClean="0">
              <a:solidFill>
                <a:srgbClr val="FF0000"/>
              </a:solidFill>
            </a:endParaRPr>
          </a:p>
          <a:p>
            <a:r>
              <a:rPr lang="en-US" dirty="0" smtClean="0">
                <a:solidFill>
                  <a:srgbClr val="7030A0"/>
                </a:solidFill>
              </a:rPr>
              <a:t>(</a:t>
            </a:r>
            <a:r>
              <a:rPr lang="en-US" dirty="0">
                <a:solidFill>
                  <a:srgbClr val="7030A0"/>
                </a:solidFill>
              </a:rPr>
              <a:t>I) Storing Food: Underground stems of some plants can store food. The buds of these underground stems can grow using the stored food. e.g. Ginger, Potato, Turmeric etc. </a:t>
            </a:r>
            <a:endParaRPr lang="en-US" dirty="0" smtClean="0">
              <a:solidFill>
                <a:srgbClr val="7030A0"/>
              </a:solidFill>
            </a:endParaRPr>
          </a:p>
          <a:p>
            <a:r>
              <a:rPr lang="en-US" dirty="0" smtClean="0">
                <a:solidFill>
                  <a:srgbClr val="C00000"/>
                </a:solidFill>
              </a:rPr>
              <a:t>(</a:t>
            </a:r>
            <a:r>
              <a:rPr lang="en-US" dirty="0">
                <a:solidFill>
                  <a:srgbClr val="C00000"/>
                </a:solidFill>
              </a:rPr>
              <a:t>II) Support: Some stems develop spirally coiled structures called Tendrils that help the plant to climb. e.g. Cucumber, </a:t>
            </a:r>
            <a:r>
              <a:rPr lang="en-US" dirty="0" smtClean="0">
                <a:solidFill>
                  <a:srgbClr val="C00000"/>
                </a:solidFill>
              </a:rPr>
              <a:t>Grape, </a:t>
            </a:r>
            <a:r>
              <a:rPr lang="en-US" dirty="0">
                <a:solidFill>
                  <a:srgbClr val="C00000"/>
                </a:solidFill>
              </a:rPr>
              <a:t>Vine etc. </a:t>
            </a:r>
            <a:endParaRPr lang="en-US" dirty="0" smtClean="0">
              <a:solidFill>
                <a:srgbClr val="C00000"/>
              </a:solidFill>
            </a:endParaRPr>
          </a:p>
          <a:p>
            <a:r>
              <a:rPr lang="en-US" dirty="0" smtClean="0">
                <a:solidFill>
                  <a:srgbClr val="002060"/>
                </a:solidFill>
              </a:rPr>
              <a:t>(</a:t>
            </a:r>
            <a:r>
              <a:rPr lang="en-US" dirty="0">
                <a:solidFill>
                  <a:srgbClr val="002060"/>
                </a:solidFill>
              </a:rPr>
              <a:t>Ill) Photosynthesis: Some stems contain </a:t>
            </a:r>
            <a:r>
              <a:rPr lang="en-US" dirty="0" smtClean="0">
                <a:solidFill>
                  <a:srgbClr val="002060"/>
                </a:solidFill>
              </a:rPr>
              <a:t>Chlorophyll </a:t>
            </a:r>
            <a:r>
              <a:rPr lang="en-US" dirty="0">
                <a:solidFill>
                  <a:srgbClr val="002060"/>
                </a:solidFill>
              </a:rPr>
              <a:t>and carries out Photosynthesis. e.g. Cactus. </a:t>
            </a:r>
            <a:endParaRPr lang="en-US" dirty="0" smtClean="0">
              <a:solidFill>
                <a:srgbClr val="002060"/>
              </a:solidFill>
            </a:endParaRPr>
          </a:p>
          <a:p>
            <a:r>
              <a:rPr lang="en-US" dirty="0" smtClean="0">
                <a:solidFill>
                  <a:srgbClr val="C00000"/>
                </a:solidFill>
              </a:rPr>
              <a:t>(</a:t>
            </a:r>
            <a:r>
              <a:rPr lang="en-US" dirty="0">
                <a:solidFill>
                  <a:srgbClr val="C00000"/>
                </a:solidFill>
              </a:rPr>
              <a:t>IV) Reproduction: Some plants have thin, long, weak stems called Runners that creep on the ground. They produce new shoots  and roots from points on the stem called Nodes. E.g. Grass, strawberry etc. </a:t>
            </a:r>
          </a:p>
          <a:p>
            <a:endParaRPr lang="en-US" dirty="0"/>
          </a:p>
        </p:txBody>
      </p:sp>
    </p:spTree>
    <p:extLst>
      <p:ext uri="{BB962C8B-B14F-4D97-AF65-F5344CB8AC3E}">
        <p14:creationId xmlns:p14="http://schemas.microsoft.com/office/powerpoint/2010/main" val="3766336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269" y="250996"/>
            <a:ext cx="10515600" cy="484881"/>
          </a:xfrm>
        </p:spPr>
        <p:txBody>
          <a:bodyPr>
            <a:noAutofit/>
          </a:bodyPr>
          <a:lstStyle/>
          <a:p>
            <a:r>
              <a:rPr lang="en-US" sz="2400" dirty="0" err="1" smtClean="0"/>
              <a:t>Plumule</a:t>
            </a:r>
            <a:r>
              <a:rPr lang="en-US" sz="2400" dirty="0" smtClean="0"/>
              <a:t>, reproduction through Stem, Support and Photosynthesis</a:t>
            </a:r>
            <a:endParaRPr lang="en-US" sz="2400" dirty="0"/>
          </a:p>
        </p:txBody>
      </p:sp>
      <p:pic>
        <p:nvPicPr>
          <p:cNvPr id="1026" name="Picture 2" descr="plumule | PMG Bi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134" y="978318"/>
            <a:ext cx="4551075" cy="23959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stretch>
            <a:fillRect/>
          </a:stretch>
        </p:blipFill>
        <p:spPr>
          <a:xfrm>
            <a:off x="4758209" y="978318"/>
            <a:ext cx="3580327" cy="2395948"/>
          </a:xfrm>
          <a:prstGeom prst="rect">
            <a:avLst/>
          </a:prstGeom>
        </p:spPr>
      </p:pic>
      <p:pic>
        <p:nvPicPr>
          <p:cNvPr id="1028" name="Picture 4" descr="30.2D: Stem Modifications - Biology LibreTex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2" y="3374265"/>
            <a:ext cx="3189938" cy="3245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8286620" y="735877"/>
            <a:ext cx="3298060" cy="2820710"/>
          </a:xfrm>
          <a:prstGeom prst="rect">
            <a:avLst/>
          </a:prstGeom>
        </p:spPr>
      </p:pic>
      <p:pic>
        <p:nvPicPr>
          <p:cNvPr id="3" name="Picture 2"/>
          <p:cNvPicPr>
            <a:picLocks noChangeAspect="1"/>
          </p:cNvPicPr>
          <p:nvPr/>
        </p:nvPicPr>
        <p:blipFill>
          <a:blip r:embed="rId6"/>
          <a:stretch>
            <a:fillRect/>
          </a:stretch>
        </p:blipFill>
        <p:spPr>
          <a:xfrm>
            <a:off x="5722315" y="3465426"/>
            <a:ext cx="4621835" cy="3245476"/>
          </a:xfrm>
          <a:prstGeom prst="rect">
            <a:avLst/>
          </a:prstGeom>
        </p:spPr>
      </p:pic>
      <p:pic>
        <p:nvPicPr>
          <p:cNvPr id="6" name="Picture 5"/>
          <p:cNvPicPr>
            <a:picLocks noChangeAspect="1"/>
          </p:cNvPicPr>
          <p:nvPr/>
        </p:nvPicPr>
        <p:blipFill>
          <a:blip r:embed="rId7"/>
          <a:stretch>
            <a:fillRect/>
          </a:stretch>
        </p:blipFill>
        <p:spPr>
          <a:xfrm>
            <a:off x="10344150" y="3556587"/>
            <a:ext cx="1847850" cy="3063154"/>
          </a:xfrm>
          <a:prstGeom prst="rect">
            <a:avLst/>
          </a:prstGeom>
        </p:spPr>
      </p:pic>
      <p:pic>
        <p:nvPicPr>
          <p:cNvPr id="7" name="Picture 6"/>
          <p:cNvPicPr>
            <a:picLocks noChangeAspect="1"/>
          </p:cNvPicPr>
          <p:nvPr/>
        </p:nvPicPr>
        <p:blipFill>
          <a:blip r:embed="rId8"/>
          <a:stretch>
            <a:fillRect/>
          </a:stretch>
        </p:blipFill>
        <p:spPr>
          <a:xfrm>
            <a:off x="2948524" y="3465427"/>
            <a:ext cx="2714625" cy="2858100"/>
          </a:xfrm>
          <a:prstGeom prst="rect">
            <a:avLst/>
          </a:prstGeom>
        </p:spPr>
      </p:pic>
    </p:spTree>
    <p:extLst>
      <p:ext uri="{BB962C8B-B14F-4D97-AF65-F5344CB8AC3E}">
        <p14:creationId xmlns:p14="http://schemas.microsoft.com/office/powerpoint/2010/main" val="2997799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7760"/>
          </a:xfrm>
        </p:spPr>
        <p:txBody>
          <a:bodyPr>
            <a:normAutofit fontScale="90000"/>
          </a:bodyPr>
          <a:lstStyle/>
          <a:p>
            <a:r>
              <a:rPr lang="en-US" dirty="0" smtClean="0"/>
              <a:t>Reproduction by Stem, Storing Food by stems</a:t>
            </a:r>
            <a:endParaRPr lang="en-US" dirty="0"/>
          </a:p>
        </p:txBody>
      </p:sp>
      <p:pic>
        <p:nvPicPr>
          <p:cNvPr id="9" name="Content Placeholder 8"/>
          <p:cNvPicPr>
            <a:picLocks noGrp="1" noChangeAspect="1"/>
          </p:cNvPicPr>
          <p:nvPr>
            <p:ph idx="1"/>
          </p:nvPr>
        </p:nvPicPr>
        <p:blipFill>
          <a:blip r:embed="rId2"/>
          <a:stretch>
            <a:fillRect/>
          </a:stretch>
        </p:blipFill>
        <p:spPr>
          <a:xfrm>
            <a:off x="1294101" y="862887"/>
            <a:ext cx="5122877" cy="2318196"/>
          </a:xfrm>
          <a:prstGeom prst="rect">
            <a:avLst/>
          </a:prstGeom>
        </p:spPr>
      </p:pic>
      <p:pic>
        <p:nvPicPr>
          <p:cNvPr id="10" name="Picture 9"/>
          <p:cNvPicPr>
            <a:picLocks noChangeAspect="1"/>
          </p:cNvPicPr>
          <p:nvPr/>
        </p:nvPicPr>
        <p:blipFill>
          <a:blip r:embed="rId3"/>
          <a:stretch>
            <a:fillRect/>
          </a:stretch>
        </p:blipFill>
        <p:spPr>
          <a:xfrm>
            <a:off x="6542469" y="862886"/>
            <a:ext cx="4917236" cy="2444367"/>
          </a:xfrm>
          <a:prstGeom prst="rect">
            <a:avLst/>
          </a:prstGeom>
        </p:spPr>
      </p:pic>
      <p:pic>
        <p:nvPicPr>
          <p:cNvPr id="3" name="Picture 2"/>
          <p:cNvPicPr>
            <a:picLocks noChangeAspect="1"/>
          </p:cNvPicPr>
          <p:nvPr/>
        </p:nvPicPr>
        <p:blipFill>
          <a:blip r:embed="rId4"/>
          <a:stretch>
            <a:fillRect/>
          </a:stretch>
        </p:blipFill>
        <p:spPr>
          <a:xfrm>
            <a:off x="6542469" y="3307253"/>
            <a:ext cx="4917236" cy="2642786"/>
          </a:xfrm>
          <a:prstGeom prst="rect">
            <a:avLst/>
          </a:prstGeom>
        </p:spPr>
      </p:pic>
      <p:pic>
        <p:nvPicPr>
          <p:cNvPr id="4" name="Picture 3"/>
          <p:cNvPicPr>
            <a:picLocks noChangeAspect="1"/>
          </p:cNvPicPr>
          <p:nvPr/>
        </p:nvPicPr>
        <p:blipFill>
          <a:blip r:embed="rId5"/>
          <a:stretch>
            <a:fillRect/>
          </a:stretch>
        </p:blipFill>
        <p:spPr>
          <a:xfrm>
            <a:off x="1294102" y="3307253"/>
            <a:ext cx="5122877" cy="2642786"/>
          </a:xfrm>
          <a:prstGeom prst="rect">
            <a:avLst/>
          </a:prstGeom>
        </p:spPr>
      </p:pic>
    </p:spTree>
    <p:extLst>
      <p:ext uri="{BB962C8B-B14F-4D97-AF65-F5344CB8AC3E}">
        <p14:creationId xmlns:p14="http://schemas.microsoft.com/office/powerpoint/2010/main" val="3830778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7760"/>
          </a:xfrm>
        </p:spPr>
        <p:txBody>
          <a:bodyPr>
            <a:normAutofit/>
          </a:bodyPr>
          <a:lstStyle/>
          <a:p>
            <a:r>
              <a:rPr lang="en-US" sz="2800" dirty="0" smtClean="0"/>
              <a:t>Canna lily. Morning glory, Suckers, Runners, Tendrils, Rhizome</a:t>
            </a:r>
            <a:endParaRPr lang="en-US" sz="2800" dirty="0"/>
          </a:p>
        </p:txBody>
      </p:sp>
      <p:pic>
        <p:nvPicPr>
          <p:cNvPr id="4" name="Content Placeholder 3"/>
          <p:cNvPicPr>
            <a:picLocks noGrp="1" noChangeAspect="1"/>
          </p:cNvPicPr>
          <p:nvPr>
            <p:ph idx="1"/>
          </p:nvPr>
        </p:nvPicPr>
        <p:blipFill>
          <a:blip r:embed="rId2"/>
          <a:stretch>
            <a:fillRect/>
          </a:stretch>
        </p:blipFill>
        <p:spPr>
          <a:xfrm>
            <a:off x="946932" y="862886"/>
            <a:ext cx="3322748" cy="2987896"/>
          </a:xfrm>
          <a:prstGeom prst="rect">
            <a:avLst/>
          </a:prstGeom>
        </p:spPr>
      </p:pic>
      <p:pic>
        <p:nvPicPr>
          <p:cNvPr id="5" name="Picture 4"/>
          <p:cNvPicPr>
            <a:picLocks noChangeAspect="1"/>
          </p:cNvPicPr>
          <p:nvPr/>
        </p:nvPicPr>
        <p:blipFill>
          <a:blip r:embed="rId3"/>
          <a:stretch>
            <a:fillRect/>
          </a:stretch>
        </p:blipFill>
        <p:spPr>
          <a:xfrm>
            <a:off x="4269680" y="862885"/>
            <a:ext cx="2533650" cy="2987897"/>
          </a:xfrm>
          <a:prstGeom prst="rect">
            <a:avLst/>
          </a:prstGeom>
        </p:spPr>
      </p:pic>
      <p:pic>
        <p:nvPicPr>
          <p:cNvPr id="6" name="Picture 5"/>
          <p:cNvPicPr>
            <a:picLocks noChangeAspect="1"/>
          </p:cNvPicPr>
          <p:nvPr/>
        </p:nvPicPr>
        <p:blipFill>
          <a:blip r:embed="rId4"/>
          <a:stretch>
            <a:fillRect/>
          </a:stretch>
        </p:blipFill>
        <p:spPr>
          <a:xfrm>
            <a:off x="946931" y="3850782"/>
            <a:ext cx="3322749" cy="2638425"/>
          </a:xfrm>
          <a:prstGeom prst="rect">
            <a:avLst/>
          </a:prstGeom>
        </p:spPr>
      </p:pic>
      <p:pic>
        <p:nvPicPr>
          <p:cNvPr id="3" name="Picture 2"/>
          <p:cNvPicPr>
            <a:picLocks noChangeAspect="1"/>
          </p:cNvPicPr>
          <p:nvPr/>
        </p:nvPicPr>
        <p:blipFill>
          <a:blip r:embed="rId5"/>
          <a:stretch>
            <a:fillRect/>
          </a:stretch>
        </p:blipFill>
        <p:spPr>
          <a:xfrm>
            <a:off x="6903075" y="862884"/>
            <a:ext cx="3241049" cy="2833353"/>
          </a:xfrm>
          <a:prstGeom prst="rect">
            <a:avLst/>
          </a:prstGeom>
        </p:spPr>
      </p:pic>
      <p:pic>
        <p:nvPicPr>
          <p:cNvPr id="7" name="Picture 6"/>
          <p:cNvPicPr>
            <a:picLocks noChangeAspect="1"/>
          </p:cNvPicPr>
          <p:nvPr/>
        </p:nvPicPr>
        <p:blipFill>
          <a:blip r:embed="rId6"/>
          <a:stretch>
            <a:fillRect/>
          </a:stretch>
        </p:blipFill>
        <p:spPr>
          <a:xfrm>
            <a:off x="4269681" y="3850782"/>
            <a:ext cx="2533650" cy="2667000"/>
          </a:xfrm>
          <a:prstGeom prst="rect">
            <a:avLst/>
          </a:prstGeom>
        </p:spPr>
      </p:pic>
      <p:pic>
        <p:nvPicPr>
          <p:cNvPr id="8" name="Picture 7"/>
          <p:cNvPicPr>
            <a:picLocks noChangeAspect="1"/>
          </p:cNvPicPr>
          <p:nvPr/>
        </p:nvPicPr>
        <p:blipFill>
          <a:blip r:embed="rId7" cstate="print"/>
          <a:stretch>
            <a:fillRect/>
          </a:stretch>
        </p:blipFill>
        <p:spPr>
          <a:xfrm>
            <a:off x="6803330" y="3753384"/>
            <a:ext cx="2855825" cy="2735823"/>
          </a:xfrm>
          <a:prstGeom prst="rect">
            <a:avLst/>
          </a:prstGeom>
        </p:spPr>
      </p:pic>
      <p:pic>
        <p:nvPicPr>
          <p:cNvPr id="10" name="Picture 9"/>
          <p:cNvPicPr>
            <a:picLocks noChangeAspect="1"/>
          </p:cNvPicPr>
          <p:nvPr/>
        </p:nvPicPr>
        <p:blipFill>
          <a:blip r:embed="rId8"/>
          <a:stretch>
            <a:fillRect/>
          </a:stretch>
        </p:blipFill>
        <p:spPr>
          <a:xfrm>
            <a:off x="9945472" y="4144982"/>
            <a:ext cx="1993244" cy="1952625"/>
          </a:xfrm>
          <a:prstGeom prst="rect">
            <a:avLst/>
          </a:prstGeom>
        </p:spPr>
      </p:pic>
    </p:spTree>
    <p:extLst>
      <p:ext uri="{BB962C8B-B14F-4D97-AF65-F5344CB8AC3E}">
        <p14:creationId xmlns:p14="http://schemas.microsoft.com/office/powerpoint/2010/main" val="358888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7760"/>
          </a:xfrm>
        </p:spPr>
        <p:txBody>
          <a:bodyPr>
            <a:normAutofit fontScale="90000"/>
          </a:bodyPr>
          <a:lstStyle/>
          <a:p>
            <a:r>
              <a:rPr lang="en-US" dirty="0" smtClean="0">
                <a:solidFill>
                  <a:srgbClr val="0070C0"/>
                </a:solidFill>
              </a:rPr>
              <a:t>The Leaves</a:t>
            </a:r>
            <a:endParaRPr lang="en-US" dirty="0">
              <a:solidFill>
                <a:srgbClr val="0070C0"/>
              </a:solidFill>
            </a:endParaRPr>
          </a:p>
        </p:txBody>
      </p:sp>
      <p:sp>
        <p:nvSpPr>
          <p:cNvPr id="3" name="Content Placeholder 2"/>
          <p:cNvSpPr>
            <a:spLocks noGrp="1"/>
          </p:cNvSpPr>
          <p:nvPr>
            <p:ph idx="1"/>
          </p:nvPr>
        </p:nvSpPr>
        <p:spPr>
          <a:xfrm>
            <a:off x="838200" y="862886"/>
            <a:ext cx="10515600" cy="5314077"/>
          </a:xfrm>
        </p:spPr>
        <p:txBody>
          <a:bodyPr>
            <a:normAutofit/>
          </a:bodyPr>
          <a:lstStyle/>
          <a:p>
            <a:pPr lvl="0"/>
            <a:r>
              <a:rPr lang="en-US" dirty="0">
                <a:solidFill>
                  <a:srgbClr val="92D050"/>
                </a:solidFill>
              </a:rPr>
              <a:t>The Leaves: </a:t>
            </a:r>
            <a:endParaRPr lang="en-US" dirty="0" smtClean="0">
              <a:solidFill>
                <a:srgbClr val="92D050"/>
              </a:solidFill>
            </a:endParaRPr>
          </a:p>
          <a:p>
            <a:pPr lvl="0"/>
            <a:r>
              <a:rPr lang="en-US" dirty="0" smtClean="0">
                <a:solidFill>
                  <a:srgbClr val="7030A0"/>
                </a:solidFill>
              </a:rPr>
              <a:t>The </a:t>
            </a:r>
            <a:r>
              <a:rPr lang="en-US" dirty="0">
                <a:solidFill>
                  <a:srgbClr val="7030A0"/>
                </a:solidFill>
              </a:rPr>
              <a:t>parts of the plant that arise from the stem at points called nodes and prepares food for the plants are called leaves</a:t>
            </a:r>
            <a:r>
              <a:rPr lang="en-US" dirty="0" smtClean="0">
                <a:solidFill>
                  <a:srgbClr val="7030A0"/>
                </a:solidFill>
              </a:rPr>
              <a:t>.</a:t>
            </a:r>
          </a:p>
          <a:p>
            <a:pPr lvl="0"/>
            <a:r>
              <a:rPr lang="en-US" dirty="0" smtClean="0"/>
              <a:t> </a:t>
            </a:r>
            <a:r>
              <a:rPr lang="en-US" dirty="0" smtClean="0">
                <a:solidFill>
                  <a:srgbClr val="C00000"/>
                </a:solidFill>
              </a:rPr>
              <a:t>The </a:t>
            </a:r>
            <a:r>
              <a:rPr lang="en-US" dirty="0">
                <a:solidFill>
                  <a:srgbClr val="C00000"/>
                </a:solidFill>
              </a:rPr>
              <a:t>Structure of a Leaf</a:t>
            </a:r>
            <a:r>
              <a:rPr lang="en-US" dirty="0" smtClean="0">
                <a:solidFill>
                  <a:srgbClr val="C00000"/>
                </a:solidFill>
              </a:rPr>
              <a:t>:</a:t>
            </a:r>
          </a:p>
          <a:p>
            <a:pPr lvl="0"/>
            <a:r>
              <a:rPr lang="en-US" dirty="0" smtClean="0"/>
              <a:t> </a:t>
            </a:r>
            <a:r>
              <a:rPr lang="en-US" dirty="0">
                <a:solidFill>
                  <a:srgbClr val="00B050"/>
                </a:solidFill>
              </a:rPr>
              <a:t>The broad, flat portion of the leaf is the lamina or leaf Blade. </a:t>
            </a:r>
            <a:endParaRPr lang="en-US" dirty="0" smtClean="0">
              <a:solidFill>
                <a:srgbClr val="00B050"/>
              </a:solidFill>
            </a:endParaRPr>
          </a:p>
          <a:p>
            <a:pPr lvl="0"/>
            <a:r>
              <a:rPr lang="en-US" dirty="0" smtClean="0">
                <a:solidFill>
                  <a:srgbClr val="FF0000"/>
                </a:solidFill>
              </a:rPr>
              <a:t>The </a:t>
            </a:r>
            <a:r>
              <a:rPr lang="en-US" dirty="0">
                <a:solidFill>
                  <a:srgbClr val="FF0000"/>
                </a:solidFill>
              </a:rPr>
              <a:t>lamina is attached to the stem by the Petiole or Leaf Stalk. </a:t>
            </a:r>
            <a:r>
              <a:rPr lang="en-US" dirty="0" smtClean="0">
                <a:solidFill>
                  <a:srgbClr val="FF0000"/>
                </a:solidFill>
              </a:rPr>
              <a:t>A </a:t>
            </a:r>
            <a:r>
              <a:rPr lang="en-US" dirty="0">
                <a:solidFill>
                  <a:srgbClr val="FF0000"/>
                </a:solidFill>
              </a:rPr>
              <a:t>Leaf Bud is present where the swollen end of the leaf stalk joins the stem. </a:t>
            </a:r>
            <a:endParaRPr lang="en-US" dirty="0" smtClean="0">
              <a:solidFill>
                <a:srgbClr val="FF0000"/>
              </a:solidFill>
            </a:endParaRPr>
          </a:p>
          <a:p>
            <a:pPr lvl="0"/>
            <a:r>
              <a:rPr lang="en-US" dirty="0" smtClean="0">
                <a:solidFill>
                  <a:srgbClr val="92D050"/>
                </a:solidFill>
              </a:rPr>
              <a:t>The </a:t>
            </a:r>
            <a:r>
              <a:rPr lang="en-US" dirty="0">
                <a:solidFill>
                  <a:srgbClr val="92D050"/>
                </a:solidFill>
              </a:rPr>
              <a:t>leaf tip is known as Apex and the edge of the lamina is called the leaf Margin. </a:t>
            </a:r>
            <a:endParaRPr lang="en-US" dirty="0" smtClean="0">
              <a:solidFill>
                <a:srgbClr val="92D050"/>
              </a:solidFill>
            </a:endParaRPr>
          </a:p>
          <a:p>
            <a:pPr lvl="0"/>
            <a:r>
              <a:rPr lang="en-US" dirty="0" smtClean="0">
                <a:solidFill>
                  <a:srgbClr val="0070C0"/>
                </a:solidFill>
              </a:rPr>
              <a:t>The </a:t>
            </a:r>
            <a:r>
              <a:rPr lang="en-US" dirty="0">
                <a:solidFill>
                  <a:srgbClr val="0070C0"/>
                </a:solidFill>
              </a:rPr>
              <a:t>petiole extends into the leaf passing through the </a:t>
            </a:r>
            <a:r>
              <a:rPr lang="en-US" dirty="0" smtClean="0">
                <a:solidFill>
                  <a:srgbClr val="0070C0"/>
                </a:solidFill>
              </a:rPr>
              <a:t>center </a:t>
            </a:r>
            <a:r>
              <a:rPr lang="en-US" dirty="0">
                <a:solidFill>
                  <a:srgbClr val="0070C0"/>
                </a:solidFill>
              </a:rPr>
              <a:t>of the lamina as the Midrib or the Main Vein. </a:t>
            </a:r>
          </a:p>
          <a:p>
            <a:pPr marL="0" indent="0">
              <a:buNone/>
            </a:pPr>
            <a:endParaRPr lang="en-US" dirty="0"/>
          </a:p>
        </p:txBody>
      </p:sp>
    </p:spTree>
    <p:extLst>
      <p:ext uri="{BB962C8B-B14F-4D97-AF65-F5344CB8AC3E}">
        <p14:creationId xmlns:p14="http://schemas.microsoft.com/office/powerpoint/2010/main" val="6621881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548350" y="868727"/>
            <a:ext cx="4784035" cy="55562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365" y="1254815"/>
            <a:ext cx="5459896" cy="4784035"/>
          </a:xfrm>
          <a:prstGeom prst="rect">
            <a:avLst/>
          </a:prstGeom>
        </p:spPr>
      </p:pic>
    </p:spTree>
    <p:extLst>
      <p:ext uri="{BB962C8B-B14F-4D97-AF65-F5344CB8AC3E}">
        <p14:creationId xmlns:p14="http://schemas.microsoft.com/office/powerpoint/2010/main" val="4228330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6396"/>
          </a:xfrm>
        </p:spPr>
        <p:txBody>
          <a:bodyPr>
            <a:normAutofit fontScale="90000"/>
          </a:bodyPr>
          <a:lstStyle/>
          <a:p>
            <a:r>
              <a:rPr lang="en-US" dirty="0" smtClean="0">
                <a:solidFill>
                  <a:srgbClr val="0070C0"/>
                </a:solidFill>
              </a:rPr>
              <a:t>The Leaves</a:t>
            </a:r>
            <a:endParaRPr lang="en-US" dirty="0">
              <a:solidFill>
                <a:srgbClr val="0070C0"/>
              </a:solidFill>
            </a:endParaRPr>
          </a:p>
        </p:txBody>
      </p:sp>
      <p:sp>
        <p:nvSpPr>
          <p:cNvPr id="3" name="Content Placeholder 2"/>
          <p:cNvSpPr>
            <a:spLocks noGrp="1"/>
          </p:cNvSpPr>
          <p:nvPr>
            <p:ph idx="1"/>
          </p:nvPr>
        </p:nvSpPr>
        <p:spPr>
          <a:xfrm>
            <a:off x="838200" y="901522"/>
            <a:ext cx="10515600" cy="5275441"/>
          </a:xfrm>
        </p:spPr>
        <p:txBody>
          <a:bodyPr>
            <a:normAutofit fontScale="92500"/>
          </a:bodyPr>
          <a:lstStyle/>
          <a:p>
            <a:pPr lvl="0"/>
            <a:r>
              <a:rPr lang="en-US" dirty="0">
                <a:solidFill>
                  <a:srgbClr val="FF0000"/>
                </a:solidFill>
              </a:rPr>
              <a:t>Venation: </a:t>
            </a:r>
            <a:endParaRPr lang="en-US" dirty="0" smtClean="0">
              <a:solidFill>
                <a:srgbClr val="FF0000"/>
              </a:solidFill>
            </a:endParaRPr>
          </a:p>
          <a:p>
            <a:pPr lvl="0"/>
            <a:r>
              <a:rPr lang="en-US" dirty="0" smtClean="0">
                <a:solidFill>
                  <a:srgbClr val="0070C0"/>
                </a:solidFill>
              </a:rPr>
              <a:t>The </a:t>
            </a:r>
            <a:r>
              <a:rPr lang="en-US" dirty="0">
                <a:solidFill>
                  <a:srgbClr val="0070C0"/>
                </a:solidFill>
              </a:rPr>
              <a:t>arrangement of veins in the leaf is known as the venation of the leaf. </a:t>
            </a:r>
            <a:endParaRPr lang="en-US" dirty="0" smtClean="0">
              <a:solidFill>
                <a:srgbClr val="0070C0"/>
              </a:solidFill>
            </a:endParaRPr>
          </a:p>
          <a:p>
            <a:pPr lvl="0"/>
            <a:r>
              <a:rPr lang="en-US" dirty="0" smtClean="0">
                <a:solidFill>
                  <a:srgbClr val="FF0000"/>
                </a:solidFill>
              </a:rPr>
              <a:t>(</a:t>
            </a:r>
            <a:r>
              <a:rPr lang="en-US" dirty="0" err="1" smtClean="0">
                <a:solidFill>
                  <a:srgbClr val="FF0000"/>
                </a:solidFill>
              </a:rPr>
              <a:t>i</a:t>
            </a:r>
            <a:r>
              <a:rPr lang="en-US" dirty="0" smtClean="0">
                <a:solidFill>
                  <a:srgbClr val="FF0000"/>
                </a:solidFill>
              </a:rPr>
              <a:t>) Reticulate </a:t>
            </a:r>
            <a:r>
              <a:rPr lang="en-US" dirty="0">
                <a:solidFill>
                  <a:srgbClr val="FF0000"/>
                </a:solidFill>
              </a:rPr>
              <a:t>venation: The network of veins in a leaf where all the veins are connected to the midrib at different points is known as Reticulate venation. </a:t>
            </a:r>
            <a:r>
              <a:rPr lang="en-US" dirty="0" err="1">
                <a:solidFill>
                  <a:srgbClr val="FF0000"/>
                </a:solidFill>
              </a:rPr>
              <a:t>e.g</a:t>
            </a:r>
            <a:r>
              <a:rPr lang="en-US" dirty="0">
                <a:solidFill>
                  <a:srgbClr val="FF0000"/>
                </a:solidFill>
              </a:rPr>
              <a:t> Mango, Jackfruit etc.  </a:t>
            </a:r>
            <a:endParaRPr lang="en-US" dirty="0" smtClean="0">
              <a:solidFill>
                <a:srgbClr val="FF0000"/>
              </a:solidFill>
            </a:endParaRPr>
          </a:p>
          <a:p>
            <a:pPr lvl="0"/>
            <a:r>
              <a:rPr lang="en-US" dirty="0" smtClean="0">
                <a:solidFill>
                  <a:srgbClr val="7030A0"/>
                </a:solidFill>
              </a:rPr>
              <a:t>(</a:t>
            </a:r>
            <a:r>
              <a:rPr lang="en-US" dirty="0">
                <a:solidFill>
                  <a:srgbClr val="7030A0"/>
                </a:solidFill>
              </a:rPr>
              <a:t>ii) Parallel Venation: The network of veins in a leaf where all the veins run parallel to each other is known as Parallel Venation. e.g. Banana, Grass, Maize etc. </a:t>
            </a:r>
            <a:endParaRPr lang="en-US" dirty="0" smtClean="0">
              <a:solidFill>
                <a:srgbClr val="7030A0"/>
              </a:solidFill>
            </a:endParaRPr>
          </a:p>
          <a:p>
            <a:pPr lvl="0"/>
            <a:r>
              <a:rPr lang="en-US" dirty="0" smtClean="0">
                <a:solidFill>
                  <a:srgbClr val="0070C0"/>
                </a:solidFill>
              </a:rPr>
              <a:t>Note</a:t>
            </a:r>
            <a:r>
              <a:rPr lang="en-US" dirty="0">
                <a:solidFill>
                  <a:srgbClr val="0070C0"/>
                </a:solidFill>
              </a:rPr>
              <a:t>: </a:t>
            </a:r>
            <a:endParaRPr lang="en-US" dirty="0" smtClean="0">
              <a:solidFill>
                <a:srgbClr val="0070C0"/>
              </a:solidFill>
            </a:endParaRPr>
          </a:p>
          <a:p>
            <a:pPr lvl="0"/>
            <a:r>
              <a:rPr lang="en-US" dirty="0" smtClean="0">
                <a:solidFill>
                  <a:srgbClr val="0070C0"/>
                </a:solidFill>
              </a:rPr>
              <a:t>(</a:t>
            </a:r>
            <a:r>
              <a:rPr lang="en-US" dirty="0" err="1" smtClean="0">
                <a:solidFill>
                  <a:srgbClr val="0070C0"/>
                </a:solidFill>
              </a:rPr>
              <a:t>i</a:t>
            </a:r>
            <a:r>
              <a:rPr lang="en-US" dirty="0" smtClean="0">
                <a:solidFill>
                  <a:srgbClr val="0070C0"/>
                </a:solidFill>
              </a:rPr>
              <a:t>) </a:t>
            </a:r>
            <a:r>
              <a:rPr lang="en-US" dirty="0" smtClean="0">
                <a:solidFill>
                  <a:srgbClr val="00B050"/>
                </a:solidFill>
              </a:rPr>
              <a:t>Reticulate </a:t>
            </a:r>
            <a:r>
              <a:rPr lang="en-US" dirty="0">
                <a:solidFill>
                  <a:srgbClr val="00B050"/>
                </a:solidFill>
              </a:rPr>
              <a:t>venation is seen in the leaves of plants that have Taproot</a:t>
            </a:r>
            <a:r>
              <a:rPr lang="en-US" dirty="0">
                <a:solidFill>
                  <a:srgbClr val="0070C0"/>
                </a:solidFill>
              </a:rPr>
              <a:t>. </a:t>
            </a:r>
            <a:endParaRPr lang="en-US" dirty="0" smtClean="0">
              <a:solidFill>
                <a:srgbClr val="0070C0"/>
              </a:solidFill>
            </a:endParaRPr>
          </a:p>
          <a:p>
            <a:pPr lvl="0"/>
            <a:r>
              <a:rPr lang="en-US" dirty="0" smtClean="0">
                <a:solidFill>
                  <a:srgbClr val="0070C0"/>
                </a:solidFill>
              </a:rPr>
              <a:t>(</a:t>
            </a:r>
            <a:r>
              <a:rPr lang="en-US" dirty="0">
                <a:solidFill>
                  <a:srgbClr val="0070C0"/>
                </a:solidFill>
              </a:rPr>
              <a:t>ii) Parallel venation is seen in the leaves of plants that have Fibrous root</a:t>
            </a:r>
            <a:r>
              <a:rPr lang="en-US" dirty="0"/>
              <a:t>.</a:t>
            </a:r>
          </a:p>
          <a:p>
            <a:endParaRPr lang="en-US" dirty="0"/>
          </a:p>
        </p:txBody>
      </p:sp>
    </p:spTree>
    <p:extLst>
      <p:ext uri="{BB962C8B-B14F-4D97-AF65-F5344CB8AC3E}">
        <p14:creationId xmlns:p14="http://schemas.microsoft.com/office/powerpoint/2010/main" val="3919672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1975"/>
          </a:xfrm>
        </p:spPr>
        <p:txBody>
          <a:bodyPr>
            <a:normAutofit fontScale="90000"/>
          </a:bodyPr>
          <a:lstStyle/>
          <a:p>
            <a:r>
              <a:rPr lang="en-US" dirty="0" smtClean="0"/>
              <a:t>Herbs, Shrubs, Trees, Climbers &amp; Creepers</a:t>
            </a:r>
            <a:endParaRPr lang="en-US" dirty="0"/>
          </a:p>
        </p:txBody>
      </p:sp>
      <p:pic>
        <p:nvPicPr>
          <p:cNvPr id="1026" name="Picture 2" descr="Plant classification trees, herbs, shrubs.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927100"/>
            <a:ext cx="4712594" cy="25373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550794" y="927100"/>
            <a:ext cx="5257800" cy="2933700"/>
          </a:xfrm>
          <a:prstGeom prst="rect">
            <a:avLst/>
          </a:prstGeom>
        </p:spPr>
      </p:pic>
      <p:pic>
        <p:nvPicPr>
          <p:cNvPr id="6" name="Picture 5"/>
          <p:cNvPicPr>
            <a:picLocks noChangeAspect="1"/>
          </p:cNvPicPr>
          <p:nvPr/>
        </p:nvPicPr>
        <p:blipFill>
          <a:blip r:embed="rId4"/>
          <a:stretch>
            <a:fillRect/>
          </a:stretch>
        </p:blipFill>
        <p:spPr>
          <a:xfrm>
            <a:off x="838200" y="3860800"/>
            <a:ext cx="3553496" cy="2686050"/>
          </a:xfrm>
          <a:prstGeom prst="rect">
            <a:avLst/>
          </a:prstGeom>
        </p:spPr>
      </p:pic>
      <p:pic>
        <p:nvPicPr>
          <p:cNvPr id="3" name="Picture 2"/>
          <p:cNvPicPr>
            <a:picLocks noChangeAspect="1"/>
          </p:cNvPicPr>
          <p:nvPr/>
        </p:nvPicPr>
        <p:blipFill>
          <a:blip r:embed="rId5"/>
          <a:stretch>
            <a:fillRect/>
          </a:stretch>
        </p:blipFill>
        <p:spPr>
          <a:xfrm>
            <a:off x="4574480" y="3860800"/>
            <a:ext cx="2946781" cy="2686050"/>
          </a:xfrm>
          <a:prstGeom prst="rect">
            <a:avLst/>
          </a:prstGeom>
        </p:spPr>
      </p:pic>
      <p:pic>
        <p:nvPicPr>
          <p:cNvPr id="5" name="Picture 4"/>
          <p:cNvPicPr>
            <a:picLocks noChangeAspect="1"/>
          </p:cNvPicPr>
          <p:nvPr/>
        </p:nvPicPr>
        <p:blipFill>
          <a:blip r:embed="rId6"/>
          <a:stretch>
            <a:fillRect/>
          </a:stretch>
        </p:blipFill>
        <p:spPr>
          <a:xfrm>
            <a:off x="7521261" y="3860800"/>
            <a:ext cx="3287333" cy="2686050"/>
          </a:xfrm>
          <a:prstGeom prst="rect">
            <a:avLst/>
          </a:prstGeom>
        </p:spPr>
      </p:pic>
    </p:spTree>
    <p:extLst>
      <p:ext uri="{BB962C8B-B14F-4D97-AF65-F5344CB8AC3E}">
        <p14:creationId xmlns:p14="http://schemas.microsoft.com/office/powerpoint/2010/main" val="369218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6244"/>
          </a:xfrm>
        </p:spPr>
        <p:txBody>
          <a:bodyPr>
            <a:normAutofit fontScale="90000"/>
          </a:bodyPr>
          <a:lstStyle/>
          <a:p>
            <a:r>
              <a:rPr lang="en-US" dirty="0">
                <a:solidFill>
                  <a:srgbClr val="00B050"/>
                </a:solidFill>
              </a:rPr>
              <a:t>Functions of Leaves:</a:t>
            </a:r>
            <a:endParaRPr lang="en-US" dirty="0"/>
          </a:p>
        </p:txBody>
      </p:sp>
      <p:sp>
        <p:nvSpPr>
          <p:cNvPr id="3" name="Content Placeholder 2"/>
          <p:cNvSpPr>
            <a:spLocks noGrp="1"/>
          </p:cNvSpPr>
          <p:nvPr>
            <p:ph idx="1"/>
          </p:nvPr>
        </p:nvSpPr>
        <p:spPr>
          <a:xfrm>
            <a:off x="838200" y="811370"/>
            <a:ext cx="10515600" cy="5821250"/>
          </a:xfrm>
        </p:spPr>
        <p:txBody>
          <a:bodyPr>
            <a:normAutofit fontScale="92500" lnSpcReduction="20000"/>
          </a:bodyPr>
          <a:lstStyle/>
          <a:p>
            <a:pPr lvl="0"/>
            <a:r>
              <a:rPr lang="en-US" dirty="0" smtClean="0">
                <a:solidFill>
                  <a:srgbClr val="00B050"/>
                </a:solidFill>
              </a:rPr>
              <a:t>Functions </a:t>
            </a:r>
            <a:r>
              <a:rPr lang="en-US" dirty="0">
                <a:solidFill>
                  <a:srgbClr val="00B050"/>
                </a:solidFill>
              </a:rPr>
              <a:t>of Leaves: The leaves carry out three main functions; (</a:t>
            </a:r>
            <a:r>
              <a:rPr lang="en-US" dirty="0" err="1">
                <a:solidFill>
                  <a:srgbClr val="00B050"/>
                </a:solidFill>
              </a:rPr>
              <a:t>i</a:t>
            </a:r>
            <a:r>
              <a:rPr lang="en-US" dirty="0">
                <a:solidFill>
                  <a:srgbClr val="00B050"/>
                </a:solidFill>
              </a:rPr>
              <a:t>) Photosynthesis (ii) Respiration and (iii) Transpiration</a:t>
            </a:r>
            <a:r>
              <a:rPr lang="en-US" dirty="0"/>
              <a:t>. </a:t>
            </a:r>
            <a:endParaRPr lang="en-US" dirty="0" smtClean="0"/>
          </a:p>
          <a:p>
            <a:pPr lvl="0"/>
            <a:r>
              <a:rPr lang="en-US" dirty="0" smtClean="0">
                <a:solidFill>
                  <a:srgbClr val="C00000"/>
                </a:solidFill>
              </a:rPr>
              <a:t>(</a:t>
            </a:r>
            <a:r>
              <a:rPr lang="en-US" dirty="0" err="1" smtClean="0">
                <a:solidFill>
                  <a:srgbClr val="C00000"/>
                </a:solidFill>
              </a:rPr>
              <a:t>i</a:t>
            </a:r>
            <a:r>
              <a:rPr lang="en-US" dirty="0">
                <a:solidFill>
                  <a:srgbClr val="C00000"/>
                </a:solidFill>
              </a:rPr>
              <a:t>) Photosynthesis: The process in which plants make their food from Carbon-di-Oxide and Water in the presence of Sunlight using Chlorophyll is called Photosynthesis. </a:t>
            </a:r>
            <a:endParaRPr lang="en-US" dirty="0" smtClean="0">
              <a:solidFill>
                <a:srgbClr val="C00000"/>
              </a:solidFill>
            </a:endParaRPr>
          </a:p>
          <a:p>
            <a:pPr lvl="0"/>
            <a:r>
              <a:rPr lang="en-US" dirty="0" smtClean="0">
                <a:solidFill>
                  <a:srgbClr val="C00000"/>
                </a:solidFill>
              </a:rPr>
              <a:t>Carbon-di-Oxide </a:t>
            </a:r>
            <a:r>
              <a:rPr lang="en-US" dirty="0">
                <a:solidFill>
                  <a:srgbClr val="C00000"/>
                </a:solidFill>
              </a:rPr>
              <a:t>+ </a:t>
            </a:r>
            <a:r>
              <a:rPr lang="en-US" dirty="0" smtClean="0">
                <a:solidFill>
                  <a:srgbClr val="C00000"/>
                </a:solidFill>
              </a:rPr>
              <a:t>Water--------- </a:t>
            </a:r>
            <a:r>
              <a:rPr lang="en-US" dirty="0">
                <a:solidFill>
                  <a:srgbClr val="C00000"/>
                </a:solidFill>
              </a:rPr>
              <a:t>Food ( Chemical Energy) + </a:t>
            </a:r>
            <a:r>
              <a:rPr lang="en-US" dirty="0" smtClean="0">
                <a:solidFill>
                  <a:srgbClr val="C00000"/>
                </a:solidFill>
              </a:rPr>
              <a:t>Oxygen</a:t>
            </a:r>
          </a:p>
          <a:p>
            <a:pPr lvl="0"/>
            <a:r>
              <a:rPr lang="en-US" dirty="0" smtClean="0">
                <a:solidFill>
                  <a:srgbClr val="7030A0"/>
                </a:solidFill>
              </a:rPr>
              <a:t>(ii</a:t>
            </a:r>
            <a:r>
              <a:rPr lang="en-US" dirty="0">
                <a:solidFill>
                  <a:srgbClr val="7030A0"/>
                </a:solidFill>
              </a:rPr>
              <a:t>) Respiration: The process in which plant cells produce energy from the food prepared by the leaves is known as Respiration. </a:t>
            </a:r>
            <a:endParaRPr lang="en-US" dirty="0" smtClean="0">
              <a:solidFill>
                <a:srgbClr val="7030A0"/>
              </a:solidFill>
            </a:endParaRPr>
          </a:p>
          <a:p>
            <a:pPr lvl="0"/>
            <a:r>
              <a:rPr lang="en-US" dirty="0" smtClean="0">
                <a:solidFill>
                  <a:srgbClr val="7030A0"/>
                </a:solidFill>
              </a:rPr>
              <a:t>Food </a:t>
            </a:r>
            <a:r>
              <a:rPr lang="en-US" dirty="0">
                <a:solidFill>
                  <a:srgbClr val="7030A0"/>
                </a:solidFill>
              </a:rPr>
              <a:t>+ </a:t>
            </a:r>
            <a:r>
              <a:rPr lang="en-US" dirty="0" smtClean="0">
                <a:solidFill>
                  <a:srgbClr val="7030A0"/>
                </a:solidFill>
              </a:rPr>
              <a:t>Oxygen------------------→   </a:t>
            </a:r>
            <a:r>
              <a:rPr lang="en-US" dirty="0">
                <a:solidFill>
                  <a:srgbClr val="7030A0"/>
                </a:solidFill>
              </a:rPr>
              <a:t>Carbon-di-Oxide + Energy + Water </a:t>
            </a:r>
          </a:p>
          <a:p>
            <a:pPr lvl="0"/>
            <a:r>
              <a:rPr lang="en-US" dirty="0">
                <a:solidFill>
                  <a:srgbClr val="FF0000"/>
                </a:solidFill>
              </a:rPr>
              <a:t>Note:</a:t>
            </a:r>
            <a:r>
              <a:rPr lang="en-US" dirty="0">
                <a:solidFill>
                  <a:srgbClr val="00B050"/>
                </a:solidFill>
              </a:rPr>
              <a:t> Respiration takes throughout the day in every part of the plant. Photosynthesis takes place only during the day and only in the parts of the plants that have </a:t>
            </a:r>
            <a:r>
              <a:rPr lang="en-US" dirty="0" smtClean="0">
                <a:solidFill>
                  <a:srgbClr val="00B050"/>
                </a:solidFill>
              </a:rPr>
              <a:t>Chlorophyll</a:t>
            </a:r>
            <a:endParaRPr lang="en-US" dirty="0">
              <a:solidFill>
                <a:srgbClr val="00B050"/>
              </a:solidFill>
            </a:endParaRPr>
          </a:p>
          <a:p>
            <a:pPr lvl="0"/>
            <a:r>
              <a:rPr lang="en-US" dirty="0">
                <a:solidFill>
                  <a:srgbClr val="0070C0"/>
                </a:solidFill>
              </a:rPr>
              <a:t>(iii) Transpiration: The process by which plants get rid of excess water in the form of water </a:t>
            </a:r>
            <a:r>
              <a:rPr lang="en-US" dirty="0" err="1">
                <a:solidFill>
                  <a:srgbClr val="0070C0"/>
                </a:solidFill>
              </a:rPr>
              <a:t>vapour</a:t>
            </a:r>
            <a:r>
              <a:rPr lang="en-US" dirty="0">
                <a:solidFill>
                  <a:srgbClr val="0070C0"/>
                </a:solidFill>
              </a:rPr>
              <a:t> through the stomata in leaves is called transpiration. </a:t>
            </a:r>
            <a:r>
              <a:rPr lang="en-US" dirty="0">
                <a:solidFill>
                  <a:srgbClr val="FF0000"/>
                </a:solidFill>
              </a:rPr>
              <a:t>Note:</a:t>
            </a:r>
            <a:r>
              <a:rPr lang="en-US" dirty="0">
                <a:solidFill>
                  <a:srgbClr val="0070C0"/>
                </a:solidFill>
              </a:rPr>
              <a:t> </a:t>
            </a:r>
            <a:r>
              <a:rPr lang="en-US" dirty="0">
                <a:solidFill>
                  <a:srgbClr val="00B050"/>
                </a:solidFill>
              </a:rPr>
              <a:t>Transpiration helps in the absorption and movement of water through the plant. It keeps the plant cool. Transpiration also </a:t>
            </a:r>
            <a:r>
              <a:rPr lang="en-US" dirty="0" smtClean="0">
                <a:solidFill>
                  <a:srgbClr val="00B050"/>
                </a:solidFill>
              </a:rPr>
              <a:t>helps in </a:t>
            </a:r>
            <a:r>
              <a:rPr lang="en-US" dirty="0">
                <a:solidFill>
                  <a:srgbClr val="00B050"/>
                </a:solidFill>
              </a:rPr>
              <a:t>the formation of clouds.</a:t>
            </a:r>
          </a:p>
          <a:p>
            <a:endParaRPr lang="en-US" dirty="0"/>
          </a:p>
        </p:txBody>
      </p:sp>
      <p:sp>
        <p:nvSpPr>
          <p:cNvPr id="4" name="TextBox 3"/>
          <p:cNvSpPr txBox="1"/>
          <p:nvPr/>
        </p:nvSpPr>
        <p:spPr>
          <a:xfrm>
            <a:off x="5640946" y="2975019"/>
            <a:ext cx="65" cy="276999"/>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2320047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20486"/>
          </a:xfrm>
        </p:spPr>
        <p:txBody>
          <a:bodyPr>
            <a:normAutofit fontScale="90000"/>
          </a:bodyPr>
          <a:lstStyle/>
          <a:p>
            <a:r>
              <a:rPr lang="en-US" dirty="0"/>
              <a:t>Modification of Leaves.</a:t>
            </a:r>
          </a:p>
        </p:txBody>
      </p:sp>
      <p:sp>
        <p:nvSpPr>
          <p:cNvPr id="3" name="Content Placeholder 2"/>
          <p:cNvSpPr>
            <a:spLocks noGrp="1"/>
          </p:cNvSpPr>
          <p:nvPr>
            <p:ph idx="1"/>
          </p:nvPr>
        </p:nvSpPr>
        <p:spPr>
          <a:xfrm>
            <a:off x="838200" y="785612"/>
            <a:ext cx="10515600" cy="5692461"/>
          </a:xfrm>
        </p:spPr>
        <p:txBody>
          <a:bodyPr>
            <a:normAutofit lnSpcReduction="10000"/>
          </a:bodyPr>
          <a:lstStyle/>
          <a:p>
            <a:pPr lvl="0"/>
            <a:r>
              <a:rPr lang="en-US" dirty="0">
                <a:solidFill>
                  <a:srgbClr val="C00000"/>
                </a:solidFill>
              </a:rPr>
              <a:t>The leaves in some plants are modified to give support, store food, trap food, reproduce or defend the plant. </a:t>
            </a:r>
          </a:p>
          <a:p>
            <a:pPr lvl="0"/>
            <a:r>
              <a:rPr lang="en-US" dirty="0" smtClean="0">
                <a:solidFill>
                  <a:srgbClr val="0070C0"/>
                </a:solidFill>
              </a:rPr>
              <a:t>(</a:t>
            </a:r>
            <a:r>
              <a:rPr lang="en-US" dirty="0" err="1" smtClean="0">
                <a:solidFill>
                  <a:srgbClr val="0070C0"/>
                </a:solidFill>
              </a:rPr>
              <a:t>i</a:t>
            </a:r>
            <a:r>
              <a:rPr lang="en-US" dirty="0" smtClean="0">
                <a:solidFill>
                  <a:srgbClr val="0070C0"/>
                </a:solidFill>
              </a:rPr>
              <a:t>) </a:t>
            </a:r>
            <a:r>
              <a:rPr lang="en-US" b="1" u="sng" dirty="0" smtClean="0">
                <a:solidFill>
                  <a:srgbClr val="0070C0"/>
                </a:solidFill>
              </a:rPr>
              <a:t>Support</a:t>
            </a:r>
            <a:r>
              <a:rPr lang="en-US" b="1" u="sng" dirty="0">
                <a:solidFill>
                  <a:srgbClr val="0070C0"/>
                </a:solidFill>
              </a:rPr>
              <a:t>:</a:t>
            </a:r>
            <a:r>
              <a:rPr lang="en-US" dirty="0">
                <a:solidFill>
                  <a:srgbClr val="0070C0"/>
                </a:solidFill>
              </a:rPr>
              <a:t> In some plants, either the entire leaf or a part of the leaf is modified into thin, delicate, closely coiled structures called tendrils that help the plant to climb. e.g. </a:t>
            </a:r>
            <a:r>
              <a:rPr lang="en-US" dirty="0" err="1">
                <a:solidFill>
                  <a:srgbClr val="0070C0"/>
                </a:solidFill>
              </a:rPr>
              <a:t>Gloriosa</a:t>
            </a:r>
            <a:r>
              <a:rPr lang="en-US" dirty="0">
                <a:solidFill>
                  <a:srgbClr val="0070C0"/>
                </a:solidFill>
              </a:rPr>
              <a:t> Lily, Wild Pea. </a:t>
            </a:r>
            <a:endParaRPr lang="en-US" dirty="0" smtClean="0">
              <a:solidFill>
                <a:srgbClr val="0070C0"/>
              </a:solidFill>
            </a:endParaRPr>
          </a:p>
          <a:p>
            <a:pPr lvl="0"/>
            <a:r>
              <a:rPr lang="en-US" dirty="0" smtClean="0">
                <a:solidFill>
                  <a:srgbClr val="00B050"/>
                </a:solidFill>
              </a:rPr>
              <a:t>(</a:t>
            </a:r>
            <a:r>
              <a:rPr lang="en-US" dirty="0">
                <a:solidFill>
                  <a:srgbClr val="00B050"/>
                </a:solidFill>
              </a:rPr>
              <a:t>ii) </a:t>
            </a:r>
            <a:r>
              <a:rPr lang="en-US" b="1" u="sng" dirty="0">
                <a:solidFill>
                  <a:srgbClr val="00B050"/>
                </a:solidFill>
              </a:rPr>
              <a:t>Storing Food: </a:t>
            </a:r>
            <a:r>
              <a:rPr lang="en-US" dirty="0">
                <a:solidFill>
                  <a:srgbClr val="00B050"/>
                </a:solidFill>
              </a:rPr>
              <a:t>Leaves of some plants store food and water. e.g. Onion, </a:t>
            </a:r>
            <a:r>
              <a:rPr lang="en-US" dirty="0" err="1">
                <a:solidFill>
                  <a:srgbClr val="00B050"/>
                </a:solidFill>
              </a:rPr>
              <a:t>Bryophyllum</a:t>
            </a:r>
            <a:r>
              <a:rPr lang="en-US" dirty="0">
                <a:solidFill>
                  <a:srgbClr val="00B050"/>
                </a:solidFill>
              </a:rPr>
              <a:t>, Aloe Vera etc</a:t>
            </a:r>
            <a:r>
              <a:rPr lang="en-US" dirty="0"/>
              <a:t>. </a:t>
            </a:r>
            <a:endParaRPr lang="en-US" dirty="0" smtClean="0"/>
          </a:p>
          <a:p>
            <a:pPr lvl="0"/>
            <a:r>
              <a:rPr lang="en-US" dirty="0" smtClean="0">
                <a:solidFill>
                  <a:srgbClr val="7030A0"/>
                </a:solidFill>
              </a:rPr>
              <a:t>(</a:t>
            </a:r>
            <a:r>
              <a:rPr lang="en-US" dirty="0">
                <a:solidFill>
                  <a:srgbClr val="7030A0"/>
                </a:solidFill>
              </a:rPr>
              <a:t>iii) </a:t>
            </a:r>
            <a:r>
              <a:rPr lang="en-US" b="1" u="sng" dirty="0">
                <a:solidFill>
                  <a:srgbClr val="7030A0"/>
                </a:solidFill>
              </a:rPr>
              <a:t>Trapping Food: </a:t>
            </a:r>
            <a:r>
              <a:rPr lang="en-US" dirty="0">
                <a:solidFill>
                  <a:srgbClr val="7030A0"/>
                </a:solidFill>
              </a:rPr>
              <a:t>Some insectivorous plants have leaves modified to catch insects. e.g. The Pitcher of the Pitcher plant is a modified leaf. </a:t>
            </a:r>
            <a:endParaRPr lang="en-US" dirty="0" smtClean="0">
              <a:solidFill>
                <a:srgbClr val="7030A0"/>
              </a:solidFill>
            </a:endParaRPr>
          </a:p>
          <a:p>
            <a:pPr lvl="0"/>
            <a:r>
              <a:rPr lang="en-US" dirty="0" smtClean="0">
                <a:solidFill>
                  <a:srgbClr val="00B050"/>
                </a:solidFill>
              </a:rPr>
              <a:t>(</a:t>
            </a:r>
            <a:r>
              <a:rPr lang="en-US" dirty="0">
                <a:solidFill>
                  <a:srgbClr val="00B050"/>
                </a:solidFill>
              </a:rPr>
              <a:t>iv) </a:t>
            </a:r>
            <a:r>
              <a:rPr lang="en-US" b="1" u="sng" dirty="0">
                <a:solidFill>
                  <a:srgbClr val="00B050"/>
                </a:solidFill>
              </a:rPr>
              <a:t>Reproduction:</a:t>
            </a:r>
            <a:r>
              <a:rPr lang="en-US" dirty="0">
                <a:solidFill>
                  <a:srgbClr val="00B050"/>
                </a:solidFill>
              </a:rPr>
              <a:t> Some plants reproduce using their leaves. Small plants develop at the leaf margins, fall to the ground and grow into new plants. e.g. </a:t>
            </a:r>
            <a:r>
              <a:rPr lang="en-US" dirty="0" err="1">
                <a:solidFill>
                  <a:srgbClr val="00B050"/>
                </a:solidFill>
              </a:rPr>
              <a:t>Bryophyllum</a:t>
            </a:r>
            <a:r>
              <a:rPr lang="en-US" dirty="0">
                <a:solidFill>
                  <a:srgbClr val="00B050"/>
                </a:solidFill>
              </a:rPr>
              <a:t>. </a:t>
            </a:r>
            <a:endParaRPr lang="en-US" dirty="0" smtClean="0">
              <a:solidFill>
                <a:srgbClr val="00B050"/>
              </a:solidFill>
            </a:endParaRPr>
          </a:p>
          <a:p>
            <a:pPr lvl="0"/>
            <a:r>
              <a:rPr lang="en-US" dirty="0" smtClean="0">
                <a:solidFill>
                  <a:srgbClr val="C00000"/>
                </a:solidFill>
              </a:rPr>
              <a:t>(</a:t>
            </a:r>
            <a:r>
              <a:rPr lang="en-US" dirty="0">
                <a:solidFill>
                  <a:srgbClr val="C00000"/>
                </a:solidFill>
              </a:rPr>
              <a:t>v) </a:t>
            </a:r>
            <a:r>
              <a:rPr lang="en-US" b="1" u="sng" dirty="0">
                <a:solidFill>
                  <a:srgbClr val="C00000"/>
                </a:solidFill>
              </a:rPr>
              <a:t>Self-</a:t>
            </a:r>
            <a:r>
              <a:rPr lang="en-US" b="1" u="sng" dirty="0" err="1">
                <a:solidFill>
                  <a:srgbClr val="C00000"/>
                </a:solidFill>
              </a:rPr>
              <a:t>Defence</a:t>
            </a:r>
            <a:r>
              <a:rPr lang="en-US" b="1" u="sng" dirty="0">
                <a:solidFill>
                  <a:srgbClr val="C00000"/>
                </a:solidFill>
              </a:rPr>
              <a:t>:</a:t>
            </a:r>
            <a:r>
              <a:rPr lang="en-US" dirty="0">
                <a:solidFill>
                  <a:srgbClr val="C00000"/>
                </a:solidFill>
              </a:rPr>
              <a:t> The leaves of some plants are modified into spines. The spines protect the plant from being eaten by animals. e.g. Cactus</a:t>
            </a:r>
            <a:r>
              <a:rPr lang="en-US" dirty="0"/>
              <a:t>.</a:t>
            </a:r>
          </a:p>
          <a:p>
            <a:endParaRPr lang="en-US" dirty="0"/>
          </a:p>
        </p:txBody>
      </p:sp>
    </p:spTree>
    <p:extLst>
      <p:ext uri="{BB962C8B-B14F-4D97-AF65-F5344CB8AC3E}">
        <p14:creationId xmlns:p14="http://schemas.microsoft.com/office/powerpoint/2010/main" val="2707907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2158" y="628984"/>
            <a:ext cx="5048788" cy="2766645"/>
          </a:xfrm>
          <a:prstGeom prst="rect">
            <a:avLst/>
          </a:prstGeom>
        </p:spPr>
      </p:pic>
      <p:pic>
        <p:nvPicPr>
          <p:cNvPr id="3" name="Picture 2"/>
          <p:cNvPicPr>
            <a:picLocks noChangeAspect="1"/>
          </p:cNvPicPr>
          <p:nvPr/>
        </p:nvPicPr>
        <p:blipFill>
          <a:blip r:embed="rId3"/>
          <a:stretch>
            <a:fillRect/>
          </a:stretch>
        </p:blipFill>
        <p:spPr>
          <a:xfrm>
            <a:off x="5640946" y="628983"/>
            <a:ext cx="4308653" cy="2766645"/>
          </a:xfrm>
          <a:prstGeom prst="rect">
            <a:avLst/>
          </a:prstGeom>
        </p:spPr>
      </p:pic>
      <p:pic>
        <p:nvPicPr>
          <p:cNvPr id="4" name="Picture 3"/>
          <p:cNvPicPr>
            <a:picLocks noChangeAspect="1"/>
          </p:cNvPicPr>
          <p:nvPr/>
        </p:nvPicPr>
        <p:blipFill>
          <a:blip r:embed="rId4"/>
          <a:stretch>
            <a:fillRect/>
          </a:stretch>
        </p:blipFill>
        <p:spPr>
          <a:xfrm>
            <a:off x="708338" y="3395628"/>
            <a:ext cx="4932607" cy="2644563"/>
          </a:xfrm>
          <a:prstGeom prst="rect">
            <a:avLst/>
          </a:prstGeom>
        </p:spPr>
      </p:pic>
    </p:spTree>
    <p:extLst>
      <p:ext uri="{BB962C8B-B14F-4D97-AF65-F5344CB8AC3E}">
        <p14:creationId xmlns:p14="http://schemas.microsoft.com/office/powerpoint/2010/main" val="903679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81850"/>
          </a:xfrm>
        </p:spPr>
        <p:txBody>
          <a:bodyPr>
            <a:normAutofit fontScale="90000"/>
          </a:bodyPr>
          <a:lstStyle/>
          <a:p>
            <a:r>
              <a:rPr lang="en-US" dirty="0">
                <a:solidFill>
                  <a:srgbClr val="C00000"/>
                </a:solidFill>
              </a:rPr>
              <a:t>The flower</a:t>
            </a:r>
            <a:endParaRPr lang="en-US" dirty="0"/>
          </a:p>
        </p:txBody>
      </p:sp>
      <p:sp>
        <p:nvSpPr>
          <p:cNvPr id="3" name="Content Placeholder 2"/>
          <p:cNvSpPr>
            <a:spLocks noGrp="1"/>
          </p:cNvSpPr>
          <p:nvPr>
            <p:ph idx="1"/>
          </p:nvPr>
        </p:nvSpPr>
        <p:spPr>
          <a:xfrm>
            <a:off x="838200" y="862885"/>
            <a:ext cx="10515600" cy="5795492"/>
          </a:xfrm>
        </p:spPr>
        <p:txBody>
          <a:bodyPr>
            <a:normAutofit/>
          </a:bodyPr>
          <a:lstStyle/>
          <a:p>
            <a:r>
              <a:rPr lang="en-US" dirty="0" smtClean="0">
                <a:solidFill>
                  <a:srgbClr val="C00000"/>
                </a:solidFill>
              </a:rPr>
              <a:t>The </a:t>
            </a:r>
            <a:r>
              <a:rPr lang="en-US" dirty="0">
                <a:solidFill>
                  <a:srgbClr val="C00000"/>
                </a:solidFill>
              </a:rPr>
              <a:t>flower is often the most attractive part of a plant. Some flowers have pleasant smell. The </a:t>
            </a:r>
            <a:r>
              <a:rPr lang="en-US" dirty="0" err="1">
                <a:solidFill>
                  <a:srgbClr val="C00000"/>
                </a:solidFill>
              </a:rPr>
              <a:t>Colours</a:t>
            </a:r>
            <a:r>
              <a:rPr lang="en-US" dirty="0">
                <a:solidFill>
                  <a:srgbClr val="C00000"/>
                </a:solidFill>
              </a:rPr>
              <a:t> and Scent of a flower help it to carry out its main function, namely, reproduction. </a:t>
            </a:r>
          </a:p>
          <a:p>
            <a:r>
              <a:rPr lang="en-US" dirty="0">
                <a:solidFill>
                  <a:srgbClr val="FF0000"/>
                </a:solidFill>
              </a:rPr>
              <a:t>(</a:t>
            </a:r>
            <a:r>
              <a:rPr lang="en-US" dirty="0" err="1">
                <a:solidFill>
                  <a:srgbClr val="FF0000"/>
                </a:solidFill>
              </a:rPr>
              <a:t>i</a:t>
            </a:r>
            <a:r>
              <a:rPr lang="en-US" dirty="0">
                <a:solidFill>
                  <a:srgbClr val="FF0000"/>
                </a:solidFill>
              </a:rPr>
              <a:t>) </a:t>
            </a:r>
            <a:r>
              <a:rPr lang="en-US" b="1" u="sng" dirty="0">
                <a:solidFill>
                  <a:srgbClr val="FF0000"/>
                </a:solidFill>
              </a:rPr>
              <a:t>Pedicel:</a:t>
            </a:r>
            <a:r>
              <a:rPr lang="en-US" dirty="0">
                <a:solidFill>
                  <a:srgbClr val="FF0000"/>
                </a:solidFill>
              </a:rPr>
              <a:t> The stalk of a flower is called pedicel. It has a swollen end to which the other parts of the flower are attached in </a:t>
            </a:r>
            <a:r>
              <a:rPr lang="en-US" dirty="0" smtClean="0">
                <a:solidFill>
                  <a:srgbClr val="FF0000"/>
                </a:solidFill>
              </a:rPr>
              <a:t>layers. </a:t>
            </a:r>
            <a:endParaRPr lang="en-US" dirty="0">
              <a:solidFill>
                <a:srgbClr val="FF0000"/>
              </a:solidFill>
            </a:endParaRPr>
          </a:p>
          <a:p>
            <a:r>
              <a:rPr lang="en-US" dirty="0">
                <a:solidFill>
                  <a:srgbClr val="00B050"/>
                </a:solidFill>
              </a:rPr>
              <a:t>(ii) </a:t>
            </a:r>
            <a:r>
              <a:rPr lang="en-US" b="1" u="sng" dirty="0">
                <a:solidFill>
                  <a:srgbClr val="00B050"/>
                </a:solidFill>
              </a:rPr>
              <a:t>Sepals:</a:t>
            </a:r>
            <a:r>
              <a:rPr lang="en-US" dirty="0">
                <a:solidFill>
                  <a:srgbClr val="00B050"/>
                </a:solidFill>
              </a:rPr>
              <a:t> The outermost layer consists of small, green, leaf-like structures called Sepals. The sepals cover and protect the flower when it is a bud</a:t>
            </a:r>
            <a:r>
              <a:rPr lang="en-US" dirty="0" smtClean="0">
                <a:solidFill>
                  <a:srgbClr val="00B050"/>
                </a:solidFill>
              </a:rPr>
              <a:t>. </a:t>
            </a:r>
          </a:p>
          <a:p>
            <a:r>
              <a:rPr lang="en-US" dirty="0" smtClean="0">
                <a:solidFill>
                  <a:srgbClr val="0070C0"/>
                </a:solidFill>
              </a:rPr>
              <a:t>(</a:t>
            </a:r>
            <a:r>
              <a:rPr lang="en-US" dirty="0">
                <a:solidFill>
                  <a:srgbClr val="0070C0"/>
                </a:solidFill>
              </a:rPr>
              <a:t>iii) </a:t>
            </a:r>
            <a:r>
              <a:rPr lang="en-US" b="1" u="sng" dirty="0">
                <a:solidFill>
                  <a:srgbClr val="0070C0"/>
                </a:solidFill>
              </a:rPr>
              <a:t>Petals:</a:t>
            </a:r>
            <a:r>
              <a:rPr lang="en-US" dirty="0">
                <a:solidFill>
                  <a:srgbClr val="0070C0"/>
                </a:solidFill>
              </a:rPr>
              <a:t> The </a:t>
            </a:r>
            <a:r>
              <a:rPr lang="en-US" dirty="0" err="1">
                <a:solidFill>
                  <a:srgbClr val="0070C0"/>
                </a:solidFill>
              </a:rPr>
              <a:t>colourful</a:t>
            </a:r>
            <a:r>
              <a:rPr lang="en-US" dirty="0">
                <a:solidFill>
                  <a:srgbClr val="0070C0"/>
                </a:solidFill>
              </a:rPr>
              <a:t> parts of a flower are called Petals. Petals are present inside the sepals</a:t>
            </a:r>
            <a:r>
              <a:rPr lang="en-US" dirty="0" smtClean="0">
                <a:solidFill>
                  <a:srgbClr val="0070C0"/>
                </a:solidFill>
              </a:rPr>
              <a:t>.</a:t>
            </a:r>
          </a:p>
          <a:p>
            <a:endParaRPr lang="en-US" dirty="0"/>
          </a:p>
        </p:txBody>
      </p:sp>
    </p:spTree>
    <p:extLst>
      <p:ext uri="{BB962C8B-B14F-4D97-AF65-F5344CB8AC3E}">
        <p14:creationId xmlns:p14="http://schemas.microsoft.com/office/powerpoint/2010/main" val="1607162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7" y="457200"/>
            <a:ext cx="6168981" cy="508715"/>
          </a:xfrm>
        </p:spPr>
        <p:txBody>
          <a:bodyPr>
            <a:noAutofit/>
          </a:bodyPr>
          <a:lstStyle/>
          <a:p>
            <a:r>
              <a:rPr lang="en-US" sz="3600" b="1" dirty="0">
                <a:solidFill>
                  <a:srgbClr val="C00000"/>
                </a:solidFill>
              </a:rPr>
              <a:t>The flower</a:t>
            </a:r>
            <a:endParaRPr lang="en-US" sz="3600" b="1" dirty="0"/>
          </a:p>
        </p:txBody>
      </p:sp>
      <p:pic>
        <p:nvPicPr>
          <p:cNvPr id="5" name="Content Placeholder 4"/>
          <p:cNvPicPr>
            <a:picLocks noGrp="1" noChangeAspect="1"/>
          </p:cNvPicPr>
          <p:nvPr>
            <p:ph idx="1"/>
          </p:nvPr>
        </p:nvPicPr>
        <p:blipFill>
          <a:blip r:embed="rId2"/>
          <a:stretch>
            <a:fillRect/>
          </a:stretch>
        </p:blipFill>
        <p:spPr>
          <a:xfrm>
            <a:off x="6542469" y="703683"/>
            <a:ext cx="5447762" cy="4910884"/>
          </a:xfrm>
          <a:prstGeom prst="rect">
            <a:avLst/>
          </a:prstGeom>
        </p:spPr>
      </p:pic>
      <p:sp>
        <p:nvSpPr>
          <p:cNvPr id="4" name="Text Placeholder 3"/>
          <p:cNvSpPr>
            <a:spLocks noGrp="1"/>
          </p:cNvSpPr>
          <p:nvPr>
            <p:ph type="body" sz="half" idx="2"/>
          </p:nvPr>
        </p:nvSpPr>
        <p:spPr>
          <a:xfrm>
            <a:off x="373487" y="1081825"/>
            <a:ext cx="6168981" cy="5615189"/>
          </a:xfrm>
        </p:spPr>
        <p:txBody>
          <a:bodyPr/>
          <a:lstStyle/>
          <a:p>
            <a:r>
              <a:rPr lang="en-US" sz="2400" dirty="0">
                <a:solidFill>
                  <a:srgbClr val="C00000"/>
                </a:solidFill>
              </a:rPr>
              <a:t>The flower is often the most attractive part of a plant. Some flowers have pleasant smell. The </a:t>
            </a:r>
            <a:r>
              <a:rPr lang="en-US" sz="2400" dirty="0" err="1">
                <a:solidFill>
                  <a:srgbClr val="C00000"/>
                </a:solidFill>
              </a:rPr>
              <a:t>Colours</a:t>
            </a:r>
            <a:r>
              <a:rPr lang="en-US" sz="2400" dirty="0">
                <a:solidFill>
                  <a:srgbClr val="C00000"/>
                </a:solidFill>
              </a:rPr>
              <a:t> and Scent of a flower help it to carry out its main function, namely, reproduction. </a:t>
            </a:r>
          </a:p>
          <a:p>
            <a:r>
              <a:rPr lang="en-US" sz="2400" dirty="0">
                <a:solidFill>
                  <a:srgbClr val="FF0000"/>
                </a:solidFill>
              </a:rPr>
              <a:t>(</a:t>
            </a:r>
            <a:r>
              <a:rPr lang="en-US" sz="2400" dirty="0" err="1">
                <a:solidFill>
                  <a:srgbClr val="FF0000"/>
                </a:solidFill>
              </a:rPr>
              <a:t>i</a:t>
            </a:r>
            <a:r>
              <a:rPr lang="en-US" sz="2400" dirty="0">
                <a:solidFill>
                  <a:srgbClr val="FF0000"/>
                </a:solidFill>
              </a:rPr>
              <a:t>) </a:t>
            </a:r>
            <a:r>
              <a:rPr lang="en-US" sz="2400" b="1" u="sng" dirty="0">
                <a:solidFill>
                  <a:srgbClr val="FF0000"/>
                </a:solidFill>
              </a:rPr>
              <a:t>Pedicel:</a:t>
            </a:r>
            <a:r>
              <a:rPr lang="en-US" sz="2400" dirty="0">
                <a:solidFill>
                  <a:srgbClr val="FF0000"/>
                </a:solidFill>
              </a:rPr>
              <a:t> The stalk of a flower is called pedicel. It has a swollen end to which the other parts of the flower are attached in layers. </a:t>
            </a:r>
          </a:p>
          <a:p>
            <a:r>
              <a:rPr lang="en-US" sz="2400" dirty="0">
                <a:solidFill>
                  <a:srgbClr val="00B050"/>
                </a:solidFill>
              </a:rPr>
              <a:t>(ii) </a:t>
            </a:r>
            <a:r>
              <a:rPr lang="en-US" sz="2400" b="1" u="sng" dirty="0">
                <a:solidFill>
                  <a:srgbClr val="00B050"/>
                </a:solidFill>
              </a:rPr>
              <a:t>Sepals:</a:t>
            </a:r>
            <a:r>
              <a:rPr lang="en-US" sz="2400" dirty="0">
                <a:solidFill>
                  <a:srgbClr val="00B050"/>
                </a:solidFill>
              </a:rPr>
              <a:t> The outermost layer consists of small, green, leaf-like structures called Sepals. The sepals cover and protect the flower when it is a bud. </a:t>
            </a:r>
          </a:p>
          <a:p>
            <a:r>
              <a:rPr lang="en-US" sz="2400" dirty="0">
                <a:solidFill>
                  <a:srgbClr val="0070C0"/>
                </a:solidFill>
              </a:rPr>
              <a:t>(iii) </a:t>
            </a:r>
            <a:r>
              <a:rPr lang="en-US" sz="2400" b="1" u="sng" dirty="0">
                <a:solidFill>
                  <a:srgbClr val="0070C0"/>
                </a:solidFill>
              </a:rPr>
              <a:t>Petals:</a:t>
            </a:r>
            <a:r>
              <a:rPr lang="en-US" sz="2400" dirty="0">
                <a:solidFill>
                  <a:srgbClr val="0070C0"/>
                </a:solidFill>
              </a:rPr>
              <a:t> The </a:t>
            </a:r>
            <a:r>
              <a:rPr lang="en-US" sz="2400" dirty="0" err="1">
                <a:solidFill>
                  <a:srgbClr val="0070C0"/>
                </a:solidFill>
              </a:rPr>
              <a:t>colourful</a:t>
            </a:r>
            <a:r>
              <a:rPr lang="en-US" sz="2400" dirty="0">
                <a:solidFill>
                  <a:srgbClr val="0070C0"/>
                </a:solidFill>
              </a:rPr>
              <a:t> parts of a flower are called Petals. Petals are present inside the sepals.</a:t>
            </a:r>
          </a:p>
          <a:p>
            <a:endParaRPr lang="en-US" dirty="0"/>
          </a:p>
          <a:p>
            <a:endParaRPr lang="en-US" dirty="0"/>
          </a:p>
        </p:txBody>
      </p:sp>
    </p:spTree>
    <p:extLst>
      <p:ext uri="{BB962C8B-B14F-4D97-AF65-F5344CB8AC3E}">
        <p14:creationId xmlns:p14="http://schemas.microsoft.com/office/powerpoint/2010/main" val="3984068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04" y="457200"/>
            <a:ext cx="5957595" cy="482958"/>
          </a:xfrm>
        </p:spPr>
        <p:txBody>
          <a:bodyPr>
            <a:normAutofit fontScale="90000"/>
          </a:bodyPr>
          <a:lstStyle/>
          <a:p>
            <a:r>
              <a:rPr lang="en-US" dirty="0" smtClean="0"/>
              <a:t>Parts of Flower</a:t>
            </a:r>
            <a:endParaRPr lang="en-US" dirty="0"/>
          </a:p>
        </p:txBody>
      </p:sp>
      <p:pic>
        <p:nvPicPr>
          <p:cNvPr id="5" name="Content Placeholder 4"/>
          <p:cNvPicPr>
            <a:picLocks noGrp="1" noChangeAspect="1"/>
          </p:cNvPicPr>
          <p:nvPr>
            <p:ph idx="1"/>
          </p:nvPr>
        </p:nvPicPr>
        <p:blipFill>
          <a:blip r:embed="rId2"/>
          <a:stretch>
            <a:fillRect/>
          </a:stretch>
        </p:blipFill>
        <p:spPr>
          <a:xfrm>
            <a:off x="6246254" y="457201"/>
            <a:ext cx="5847008" cy="5209504"/>
          </a:xfrm>
          <a:prstGeom prst="rect">
            <a:avLst/>
          </a:prstGeom>
        </p:spPr>
      </p:pic>
      <p:sp>
        <p:nvSpPr>
          <p:cNvPr id="4" name="Text Placeholder 3"/>
          <p:cNvSpPr>
            <a:spLocks noGrp="1"/>
          </p:cNvSpPr>
          <p:nvPr>
            <p:ph type="body" sz="half" idx="2"/>
          </p:nvPr>
        </p:nvSpPr>
        <p:spPr>
          <a:xfrm>
            <a:off x="427665" y="940157"/>
            <a:ext cx="5973135" cy="5743977"/>
          </a:xfrm>
        </p:spPr>
        <p:txBody>
          <a:bodyPr/>
          <a:lstStyle/>
          <a:p>
            <a:pPr marL="228600" lvl="0" indent="-228600">
              <a:buFont typeface="Arial" panose="020B0604020202020204" pitchFamily="34" charset="0"/>
              <a:buChar char="•"/>
            </a:pPr>
            <a:r>
              <a:rPr lang="en-US" sz="2600" dirty="0">
                <a:solidFill>
                  <a:srgbClr val="7030A0"/>
                </a:solidFill>
              </a:rPr>
              <a:t>(iv) </a:t>
            </a:r>
            <a:r>
              <a:rPr lang="en-US" sz="2600" b="1" u="sng" dirty="0">
                <a:solidFill>
                  <a:srgbClr val="7030A0"/>
                </a:solidFill>
              </a:rPr>
              <a:t>Stamens:</a:t>
            </a:r>
            <a:r>
              <a:rPr lang="en-US" sz="2600" dirty="0">
                <a:solidFill>
                  <a:srgbClr val="7030A0"/>
                </a:solidFill>
              </a:rPr>
              <a:t> The male parts of a flower are called Stamens. Each stamen has a stalk called the Filament, with a box —like structure on top called the Anther. The anther contains powdery particles called pollen Grains</a:t>
            </a:r>
            <a:r>
              <a:rPr lang="en-US" sz="2600" dirty="0">
                <a:solidFill>
                  <a:prstClr val="black"/>
                </a:solidFill>
              </a:rPr>
              <a:t>. </a:t>
            </a:r>
          </a:p>
          <a:p>
            <a:pPr marL="228600" lvl="0" indent="-228600">
              <a:buFont typeface="Arial" panose="020B0604020202020204" pitchFamily="34" charset="0"/>
              <a:buChar char="•"/>
            </a:pPr>
            <a:r>
              <a:rPr lang="en-US" sz="2600" dirty="0">
                <a:solidFill>
                  <a:srgbClr val="C00000"/>
                </a:solidFill>
              </a:rPr>
              <a:t>(v) </a:t>
            </a:r>
            <a:r>
              <a:rPr lang="en-US" sz="2600" b="1" u="sng" dirty="0">
                <a:solidFill>
                  <a:srgbClr val="C00000"/>
                </a:solidFill>
              </a:rPr>
              <a:t>Pistil:</a:t>
            </a:r>
            <a:r>
              <a:rPr lang="en-US" sz="2600" dirty="0">
                <a:solidFill>
                  <a:srgbClr val="C00000"/>
                </a:solidFill>
              </a:rPr>
              <a:t> The female part of the flower is called Pistil. The pistil has three parts. The Ovary is attached to the base of the flower and contains the Egg Cells or Ovules. The top of the pistil is the Stigma, which is sticky. The ovary and the stigma are connected through a tube-like structure called the Style.  </a:t>
            </a:r>
          </a:p>
          <a:p>
            <a:endParaRPr lang="en-US" dirty="0"/>
          </a:p>
        </p:txBody>
      </p:sp>
    </p:spTree>
    <p:extLst>
      <p:ext uri="{BB962C8B-B14F-4D97-AF65-F5344CB8AC3E}">
        <p14:creationId xmlns:p14="http://schemas.microsoft.com/office/powerpoint/2010/main" val="3970024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9701"/>
            <a:ext cx="5228823" cy="356744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155" y="669701"/>
            <a:ext cx="4391696" cy="3567448"/>
          </a:xfrm>
          <a:prstGeom prst="rect">
            <a:avLst/>
          </a:prstGeom>
        </p:spPr>
      </p:pic>
      <p:pic>
        <p:nvPicPr>
          <p:cNvPr id="4" name="Picture 3"/>
          <p:cNvPicPr>
            <a:picLocks noChangeAspect="1"/>
          </p:cNvPicPr>
          <p:nvPr/>
        </p:nvPicPr>
        <p:blipFill>
          <a:blip r:embed="rId4"/>
          <a:stretch>
            <a:fillRect/>
          </a:stretch>
        </p:blipFill>
        <p:spPr>
          <a:xfrm>
            <a:off x="249460" y="4453808"/>
            <a:ext cx="4659015" cy="2307600"/>
          </a:xfrm>
          <a:prstGeom prst="rect">
            <a:avLst/>
          </a:prstGeom>
        </p:spPr>
      </p:pic>
    </p:spTree>
    <p:extLst>
      <p:ext uri="{BB962C8B-B14F-4D97-AF65-F5344CB8AC3E}">
        <p14:creationId xmlns:p14="http://schemas.microsoft.com/office/powerpoint/2010/main" val="899589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401" y="218941"/>
            <a:ext cx="8735695" cy="6091708"/>
          </a:xfrm>
          <a:prstGeom prst="rect">
            <a:avLst/>
          </a:prstGeom>
        </p:spPr>
      </p:pic>
    </p:spTree>
    <p:extLst>
      <p:ext uri="{BB962C8B-B14F-4D97-AF65-F5344CB8AC3E}">
        <p14:creationId xmlns:p14="http://schemas.microsoft.com/office/powerpoint/2010/main" val="40055216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59123"/>
          </a:xfrm>
        </p:spPr>
        <p:txBody>
          <a:bodyPr>
            <a:normAutofit fontScale="90000"/>
          </a:bodyPr>
          <a:lstStyle/>
          <a:p>
            <a:r>
              <a:rPr lang="en-US" b="1" u="sng" dirty="0">
                <a:solidFill>
                  <a:srgbClr val="002060"/>
                </a:solidFill>
              </a:rPr>
              <a:t>Pollination:</a:t>
            </a:r>
            <a:endParaRPr lang="en-US" dirty="0">
              <a:solidFill>
                <a:srgbClr val="002060"/>
              </a:solidFill>
            </a:endParaRPr>
          </a:p>
        </p:txBody>
      </p:sp>
      <p:sp>
        <p:nvSpPr>
          <p:cNvPr id="3" name="Content Placeholder 2"/>
          <p:cNvSpPr>
            <a:spLocks noGrp="1"/>
          </p:cNvSpPr>
          <p:nvPr>
            <p:ph idx="1"/>
          </p:nvPr>
        </p:nvSpPr>
        <p:spPr>
          <a:xfrm>
            <a:off x="838200" y="824248"/>
            <a:ext cx="10515600" cy="5821251"/>
          </a:xfrm>
        </p:spPr>
        <p:txBody>
          <a:bodyPr>
            <a:normAutofit lnSpcReduction="10000"/>
          </a:bodyPr>
          <a:lstStyle/>
          <a:p>
            <a:r>
              <a:rPr lang="en-US" b="1" u="sng" dirty="0">
                <a:solidFill>
                  <a:srgbClr val="00B050"/>
                </a:solidFill>
              </a:rPr>
              <a:t>Pollination:</a:t>
            </a:r>
            <a:r>
              <a:rPr lang="en-US" dirty="0">
                <a:solidFill>
                  <a:srgbClr val="00B050"/>
                </a:solidFill>
              </a:rPr>
              <a:t> The transfer of pollen grains from the anther to the stigma is called Pollination. </a:t>
            </a:r>
          </a:p>
          <a:p>
            <a:r>
              <a:rPr lang="en-US" b="1" u="sng" dirty="0">
                <a:solidFill>
                  <a:srgbClr val="00B050"/>
                </a:solidFill>
              </a:rPr>
              <a:t>(I) Self-Pollination: </a:t>
            </a:r>
            <a:r>
              <a:rPr lang="en-US" dirty="0">
                <a:solidFill>
                  <a:srgbClr val="00B050"/>
                </a:solidFill>
              </a:rPr>
              <a:t>The pollination in which the pollen grains are transferred from the anther to the stigma of the same flower or another flower of the same plant is known as self-pollination. </a:t>
            </a:r>
          </a:p>
          <a:p>
            <a:r>
              <a:rPr lang="en-US" dirty="0">
                <a:solidFill>
                  <a:srgbClr val="00B050"/>
                </a:solidFill>
              </a:rPr>
              <a:t> </a:t>
            </a:r>
            <a:r>
              <a:rPr lang="en-US" b="1" u="sng" dirty="0" smtClean="0">
                <a:solidFill>
                  <a:srgbClr val="00B050"/>
                </a:solidFill>
              </a:rPr>
              <a:t>(</a:t>
            </a:r>
            <a:r>
              <a:rPr lang="en-US" b="1" u="sng" dirty="0">
                <a:solidFill>
                  <a:srgbClr val="00B050"/>
                </a:solidFill>
              </a:rPr>
              <a:t>ii) Cross-Pollination</a:t>
            </a:r>
            <a:r>
              <a:rPr lang="en-US" dirty="0">
                <a:solidFill>
                  <a:srgbClr val="00B050"/>
                </a:solidFill>
              </a:rPr>
              <a:t>: The pollination in which the pollen grains are transferred from the anther of one flower in one plant to the stigma of another flower in another plant of same kind is known as Cross-Pollination. </a:t>
            </a:r>
            <a:endParaRPr lang="en-US" dirty="0" smtClean="0">
              <a:solidFill>
                <a:srgbClr val="00B050"/>
              </a:solidFill>
            </a:endParaRPr>
          </a:p>
          <a:p>
            <a:r>
              <a:rPr lang="en-US" b="1" u="sng" dirty="0" smtClean="0">
                <a:solidFill>
                  <a:srgbClr val="00B050"/>
                </a:solidFill>
              </a:rPr>
              <a:t>Fruit </a:t>
            </a:r>
            <a:r>
              <a:rPr lang="en-US" b="1" u="sng" dirty="0">
                <a:solidFill>
                  <a:srgbClr val="00B050"/>
                </a:solidFill>
              </a:rPr>
              <a:t>Formation:</a:t>
            </a:r>
            <a:r>
              <a:rPr lang="en-US" dirty="0">
                <a:solidFill>
                  <a:srgbClr val="00B050"/>
                </a:solidFill>
              </a:rPr>
              <a:t> After pollination, the ovules develop and become seeds. The sepals, petals and stamens fall off. The ovary starts to store food and swells up to form the fruit. The </a:t>
            </a:r>
            <a:r>
              <a:rPr lang="en-US" dirty="0" smtClean="0">
                <a:solidFill>
                  <a:srgbClr val="00B050"/>
                </a:solidFill>
              </a:rPr>
              <a:t>fruit </a:t>
            </a:r>
            <a:r>
              <a:rPr lang="en-US" dirty="0">
                <a:solidFill>
                  <a:srgbClr val="00B050"/>
                </a:solidFill>
              </a:rPr>
              <a:t>protects the seeds and helps in their dispersal. Fruits may be fleshy or dry, they may have one seed or many seeds. Under favorable conditions, the seed germinates into a seedling.</a:t>
            </a:r>
          </a:p>
          <a:p>
            <a:endParaRPr lang="en-US" dirty="0"/>
          </a:p>
        </p:txBody>
      </p:sp>
    </p:spTree>
    <p:extLst>
      <p:ext uri="{BB962C8B-B14F-4D97-AF65-F5344CB8AC3E}">
        <p14:creationId xmlns:p14="http://schemas.microsoft.com/office/powerpoint/2010/main" val="4145823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6629958" cy="598868"/>
          </a:xfrm>
        </p:spPr>
        <p:txBody>
          <a:bodyPr/>
          <a:lstStyle/>
          <a:p>
            <a:r>
              <a:rPr lang="en-US" dirty="0" smtClean="0"/>
              <a:t>Self Pollination &amp; Cross Pollination</a:t>
            </a:r>
            <a:endParaRPr lang="en-US" dirty="0"/>
          </a:p>
        </p:txBody>
      </p:sp>
      <p:pic>
        <p:nvPicPr>
          <p:cNvPr id="5" name="Content Placeholder 4"/>
          <p:cNvPicPr>
            <a:picLocks noGrp="1" noChangeAspect="1"/>
          </p:cNvPicPr>
          <p:nvPr>
            <p:ph idx="1"/>
          </p:nvPr>
        </p:nvPicPr>
        <p:blipFill>
          <a:blip r:embed="rId2"/>
          <a:stretch>
            <a:fillRect/>
          </a:stretch>
        </p:blipFill>
        <p:spPr>
          <a:xfrm>
            <a:off x="8023539" y="180304"/>
            <a:ext cx="3490174" cy="2949262"/>
          </a:xfrm>
          <a:prstGeom prst="rect">
            <a:avLst/>
          </a:prstGeom>
        </p:spPr>
      </p:pic>
      <p:sp>
        <p:nvSpPr>
          <p:cNvPr id="4" name="Text Placeholder 3"/>
          <p:cNvSpPr>
            <a:spLocks noGrp="1"/>
          </p:cNvSpPr>
          <p:nvPr>
            <p:ph type="body" sz="half" idx="2"/>
          </p:nvPr>
        </p:nvSpPr>
        <p:spPr>
          <a:xfrm>
            <a:off x="839788" y="1056069"/>
            <a:ext cx="6629958" cy="5422004"/>
          </a:xfrm>
        </p:spPr>
        <p:txBody>
          <a:bodyPr/>
          <a:lstStyle/>
          <a:p>
            <a:pPr marL="228600" lvl="0" indent="-228600">
              <a:buFont typeface="Arial" panose="020B0604020202020204" pitchFamily="34" charset="0"/>
              <a:buChar char="•"/>
            </a:pPr>
            <a:r>
              <a:rPr lang="en-US" sz="2800" b="1" u="sng" dirty="0">
                <a:solidFill>
                  <a:srgbClr val="00B050"/>
                </a:solidFill>
              </a:rPr>
              <a:t>(I) Self-Pollination: </a:t>
            </a:r>
            <a:r>
              <a:rPr lang="en-US" sz="2800" dirty="0">
                <a:solidFill>
                  <a:srgbClr val="00B050"/>
                </a:solidFill>
              </a:rPr>
              <a:t>The pollination in which the pollen grains are transferred from the anther to the stigma of the same flower or another flower of the same plant is known as self-pollination</a:t>
            </a:r>
            <a:r>
              <a:rPr lang="en-US" sz="2800" dirty="0" smtClean="0">
                <a:solidFill>
                  <a:srgbClr val="00B050"/>
                </a:solidFill>
              </a:rPr>
              <a:t>.</a:t>
            </a:r>
          </a:p>
          <a:p>
            <a:pPr marL="228600" indent="-228600">
              <a:buFont typeface="Arial" panose="020B0604020202020204" pitchFamily="34" charset="0"/>
              <a:buChar char="•"/>
            </a:pPr>
            <a:r>
              <a:rPr lang="en-US" sz="2800" b="1" u="sng" dirty="0">
                <a:solidFill>
                  <a:srgbClr val="00B050"/>
                </a:solidFill>
              </a:rPr>
              <a:t>(ii) Cross-Pollination</a:t>
            </a:r>
            <a:r>
              <a:rPr lang="en-US" sz="2800" dirty="0">
                <a:solidFill>
                  <a:srgbClr val="00B050"/>
                </a:solidFill>
              </a:rPr>
              <a:t>: The pollination in which the pollen grains are transferred from the anther of one flower </a:t>
            </a:r>
            <a:r>
              <a:rPr lang="en-US" sz="2800" dirty="0" smtClean="0">
                <a:solidFill>
                  <a:srgbClr val="00B050"/>
                </a:solidFill>
              </a:rPr>
              <a:t>from </a:t>
            </a:r>
            <a:r>
              <a:rPr lang="en-US" sz="2800" dirty="0">
                <a:solidFill>
                  <a:srgbClr val="00B050"/>
                </a:solidFill>
              </a:rPr>
              <a:t>one plant to the stigma of another flower in another plant of same kind is known as Cross-Pollination. </a:t>
            </a:r>
            <a:r>
              <a:rPr lang="en-US" sz="2800" dirty="0" smtClean="0">
                <a:solidFill>
                  <a:srgbClr val="00B050"/>
                </a:solidFill>
              </a:rPr>
              <a:t> </a:t>
            </a:r>
            <a:endParaRPr lang="en-US" sz="2800" dirty="0">
              <a:solidFill>
                <a:srgbClr val="00B050"/>
              </a:solidFill>
            </a:endParaRPr>
          </a:p>
          <a:p>
            <a:endParaRPr lang="en-US" dirty="0"/>
          </a:p>
        </p:txBody>
      </p:sp>
      <p:pic>
        <p:nvPicPr>
          <p:cNvPr id="6" name="Picture 5"/>
          <p:cNvPicPr>
            <a:picLocks noChangeAspect="1"/>
          </p:cNvPicPr>
          <p:nvPr/>
        </p:nvPicPr>
        <p:blipFill>
          <a:blip r:embed="rId3"/>
          <a:stretch>
            <a:fillRect/>
          </a:stretch>
        </p:blipFill>
        <p:spPr>
          <a:xfrm>
            <a:off x="8023539" y="3425781"/>
            <a:ext cx="3850781" cy="3052292"/>
          </a:xfrm>
          <a:prstGeom prst="rect">
            <a:avLst/>
          </a:prstGeom>
        </p:spPr>
      </p:pic>
    </p:spTree>
    <p:extLst>
      <p:ext uri="{BB962C8B-B14F-4D97-AF65-F5344CB8AC3E}">
        <p14:creationId xmlns:p14="http://schemas.microsoft.com/office/powerpoint/2010/main" val="710770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1979"/>
          </a:xfrm>
        </p:spPr>
        <p:txBody>
          <a:bodyPr>
            <a:normAutofit fontScale="90000"/>
          </a:bodyPr>
          <a:lstStyle/>
          <a:p>
            <a:r>
              <a:rPr lang="en-US" dirty="0" smtClean="0"/>
              <a:t>Root System</a:t>
            </a:r>
            <a:endParaRPr lang="en-US" dirty="0"/>
          </a:p>
        </p:txBody>
      </p:sp>
      <p:sp>
        <p:nvSpPr>
          <p:cNvPr id="3" name="Content Placeholder 2"/>
          <p:cNvSpPr>
            <a:spLocks noGrp="1"/>
          </p:cNvSpPr>
          <p:nvPr>
            <p:ph idx="1"/>
          </p:nvPr>
        </p:nvSpPr>
        <p:spPr>
          <a:xfrm>
            <a:off x="838200" y="887104"/>
            <a:ext cx="10515600" cy="5691117"/>
          </a:xfrm>
        </p:spPr>
        <p:txBody>
          <a:bodyPr/>
          <a:lstStyle/>
          <a:p>
            <a:r>
              <a:rPr lang="en-US" dirty="0">
                <a:solidFill>
                  <a:srgbClr val="002060"/>
                </a:solidFill>
              </a:rPr>
              <a:t>The parts of the plant that are present under the ground are known as root system. </a:t>
            </a:r>
            <a:endParaRPr lang="en-US" dirty="0" smtClean="0">
              <a:solidFill>
                <a:srgbClr val="002060"/>
              </a:solidFill>
            </a:endParaRPr>
          </a:p>
          <a:p>
            <a:pPr marL="0" indent="0">
              <a:buNone/>
            </a:pPr>
            <a:r>
              <a:rPr lang="en-US" dirty="0" smtClean="0"/>
              <a:t>• </a:t>
            </a:r>
            <a:r>
              <a:rPr lang="en-US" dirty="0">
                <a:solidFill>
                  <a:srgbClr val="FF0000"/>
                </a:solidFill>
              </a:rPr>
              <a:t>When a seed germinates, the root grows first. The small root that develops from a seed is called the Radicle. </a:t>
            </a:r>
            <a:endParaRPr lang="en-US" dirty="0" smtClean="0">
              <a:solidFill>
                <a:srgbClr val="FF0000"/>
              </a:solidFill>
            </a:endParaRPr>
          </a:p>
          <a:p>
            <a:pPr marL="0" indent="0">
              <a:buNone/>
            </a:pPr>
            <a:r>
              <a:rPr lang="en-US" dirty="0" smtClean="0">
                <a:solidFill>
                  <a:srgbClr val="7030A0"/>
                </a:solidFill>
              </a:rPr>
              <a:t>• </a:t>
            </a:r>
            <a:r>
              <a:rPr lang="en-US" dirty="0">
                <a:solidFill>
                  <a:srgbClr val="7030A0"/>
                </a:solidFill>
              </a:rPr>
              <a:t>The Radicle forms the Primary root. As the seedling develops, other roots grow forming the root system. </a:t>
            </a:r>
            <a:endParaRPr lang="en-US" dirty="0" smtClean="0">
              <a:solidFill>
                <a:srgbClr val="7030A0"/>
              </a:solidFill>
            </a:endParaRPr>
          </a:p>
          <a:p>
            <a:pPr marL="0" indent="0">
              <a:buNone/>
            </a:pPr>
            <a:r>
              <a:rPr lang="en-US" dirty="0" smtClean="0">
                <a:solidFill>
                  <a:srgbClr val="7030A0"/>
                </a:solidFill>
              </a:rPr>
              <a:t>• </a:t>
            </a:r>
            <a:r>
              <a:rPr lang="en-US" dirty="0">
                <a:solidFill>
                  <a:srgbClr val="7030A0"/>
                </a:solidFill>
              </a:rPr>
              <a:t>There are two types of Root Systems </a:t>
            </a:r>
            <a:endParaRPr lang="en-US" dirty="0" smtClean="0">
              <a:solidFill>
                <a:srgbClr val="7030A0"/>
              </a:solidFill>
            </a:endParaRPr>
          </a:p>
          <a:p>
            <a:pPr marL="571500" indent="-571500">
              <a:buAutoNum type="romanLcParenBoth"/>
            </a:pPr>
            <a:r>
              <a:rPr lang="en-US" dirty="0" smtClean="0">
                <a:solidFill>
                  <a:srgbClr val="7030A0"/>
                </a:solidFill>
              </a:rPr>
              <a:t>The </a:t>
            </a:r>
            <a:r>
              <a:rPr lang="en-US" dirty="0">
                <a:solidFill>
                  <a:srgbClr val="7030A0"/>
                </a:solidFill>
              </a:rPr>
              <a:t>Taproot System </a:t>
            </a:r>
          </a:p>
          <a:p>
            <a:pPr marL="571500" indent="-571500">
              <a:buAutoNum type="romanLcParenBoth"/>
            </a:pPr>
            <a:r>
              <a:rPr lang="en-US" dirty="0" smtClean="0">
                <a:solidFill>
                  <a:srgbClr val="7030A0"/>
                </a:solidFill>
              </a:rPr>
              <a:t>The </a:t>
            </a:r>
            <a:r>
              <a:rPr lang="en-US" dirty="0">
                <a:solidFill>
                  <a:srgbClr val="7030A0"/>
                </a:solidFill>
              </a:rPr>
              <a:t>Fibrous Root System </a:t>
            </a:r>
          </a:p>
          <a:p>
            <a:pPr marL="0" indent="0">
              <a:buNone/>
            </a:pPr>
            <a:endParaRPr lang="en-US" dirty="0"/>
          </a:p>
        </p:txBody>
      </p:sp>
      <p:pic>
        <p:nvPicPr>
          <p:cNvPr id="4" name="Picture 3"/>
          <p:cNvPicPr>
            <a:picLocks noChangeAspect="1"/>
          </p:cNvPicPr>
          <p:nvPr/>
        </p:nvPicPr>
        <p:blipFill>
          <a:blip r:embed="rId3"/>
          <a:stretch>
            <a:fillRect/>
          </a:stretch>
        </p:blipFill>
        <p:spPr>
          <a:xfrm>
            <a:off x="6604000" y="3187699"/>
            <a:ext cx="5193048" cy="3390521"/>
          </a:xfrm>
          <a:prstGeom prst="rect">
            <a:avLst/>
          </a:prstGeom>
        </p:spPr>
      </p:pic>
    </p:spTree>
    <p:extLst>
      <p:ext uri="{BB962C8B-B14F-4D97-AF65-F5344CB8AC3E}">
        <p14:creationId xmlns:p14="http://schemas.microsoft.com/office/powerpoint/2010/main" val="18426391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5457981" cy="495837"/>
          </a:xfrm>
        </p:spPr>
        <p:txBody>
          <a:bodyPr>
            <a:normAutofit fontScale="90000"/>
          </a:bodyPr>
          <a:lstStyle/>
          <a:p>
            <a:r>
              <a:rPr lang="en-US" dirty="0" smtClean="0">
                <a:solidFill>
                  <a:srgbClr val="FF0000"/>
                </a:solidFill>
              </a:rPr>
              <a:t>Fruit Formation</a:t>
            </a:r>
            <a:endParaRPr lang="en-US" dirty="0">
              <a:solidFill>
                <a:srgbClr val="FF0000"/>
              </a:solidFill>
            </a:endParaRPr>
          </a:p>
        </p:txBody>
      </p:sp>
      <p:pic>
        <p:nvPicPr>
          <p:cNvPr id="5" name="Content Placeholder 4"/>
          <p:cNvPicPr>
            <a:picLocks noGrp="1" noChangeAspect="1"/>
          </p:cNvPicPr>
          <p:nvPr>
            <p:ph idx="1"/>
          </p:nvPr>
        </p:nvPicPr>
        <p:blipFill>
          <a:blip r:embed="rId2"/>
          <a:stretch>
            <a:fillRect/>
          </a:stretch>
        </p:blipFill>
        <p:spPr>
          <a:xfrm>
            <a:off x="6761408" y="631065"/>
            <a:ext cx="4726547" cy="4069724"/>
          </a:xfrm>
          <a:prstGeom prst="rect">
            <a:avLst/>
          </a:prstGeom>
        </p:spPr>
      </p:pic>
      <p:sp>
        <p:nvSpPr>
          <p:cNvPr id="4" name="Text Placeholder 3"/>
          <p:cNvSpPr>
            <a:spLocks noGrp="1"/>
          </p:cNvSpPr>
          <p:nvPr>
            <p:ph type="body" sz="half" idx="2"/>
          </p:nvPr>
        </p:nvSpPr>
        <p:spPr>
          <a:xfrm>
            <a:off x="839788" y="1146220"/>
            <a:ext cx="5457981" cy="4722768"/>
          </a:xfrm>
        </p:spPr>
        <p:txBody>
          <a:bodyPr/>
          <a:lstStyle/>
          <a:p>
            <a:pPr marL="228600" lvl="0" indent="-228600">
              <a:buFont typeface="Arial" panose="020B0604020202020204" pitchFamily="34" charset="0"/>
              <a:buChar char="•"/>
            </a:pPr>
            <a:r>
              <a:rPr lang="en-US" sz="2800" b="1" u="sng" dirty="0">
                <a:solidFill>
                  <a:srgbClr val="00B050"/>
                </a:solidFill>
              </a:rPr>
              <a:t>Fruit Formation:</a:t>
            </a:r>
            <a:r>
              <a:rPr lang="en-US" sz="2800" dirty="0">
                <a:solidFill>
                  <a:srgbClr val="00B050"/>
                </a:solidFill>
              </a:rPr>
              <a:t> After pollination, the ovules develop and become seeds. The sepals, petals and stamens fall off. The ovary starts to store food and swells up to form the fruit. The fruit protects the seeds and helps in their dispersal. Fruits may be fleshy or dry, they may have one seed or many seeds. Under favorable conditions, the seed germinates into a seedling.</a:t>
            </a:r>
          </a:p>
          <a:p>
            <a:endParaRPr lang="en-US" dirty="0"/>
          </a:p>
        </p:txBody>
      </p:sp>
    </p:spTree>
    <p:extLst>
      <p:ext uri="{BB962C8B-B14F-4D97-AF65-F5344CB8AC3E}">
        <p14:creationId xmlns:p14="http://schemas.microsoft.com/office/powerpoint/2010/main" val="8135408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3223" y="452907"/>
            <a:ext cx="5218427" cy="2753932"/>
          </a:xfrm>
          <a:prstGeom prst="rect">
            <a:avLst/>
          </a:prstGeom>
        </p:spPr>
      </p:pic>
      <p:pic>
        <p:nvPicPr>
          <p:cNvPr id="3" name="Picture 2"/>
          <p:cNvPicPr>
            <a:picLocks noChangeAspect="1"/>
          </p:cNvPicPr>
          <p:nvPr/>
        </p:nvPicPr>
        <p:blipFill>
          <a:blip r:embed="rId3"/>
          <a:stretch>
            <a:fillRect/>
          </a:stretch>
        </p:blipFill>
        <p:spPr>
          <a:xfrm>
            <a:off x="5581650" y="452907"/>
            <a:ext cx="5060516" cy="2833889"/>
          </a:xfrm>
          <a:prstGeom prst="rect">
            <a:avLst/>
          </a:prstGeom>
        </p:spPr>
      </p:pic>
      <p:pic>
        <p:nvPicPr>
          <p:cNvPr id="4" name="Picture 3"/>
          <p:cNvPicPr>
            <a:picLocks noChangeAspect="1"/>
          </p:cNvPicPr>
          <p:nvPr/>
        </p:nvPicPr>
        <p:blipFill>
          <a:blip r:embed="rId4"/>
          <a:stretch>
            <a:fillRect/>
          </a:stretch>
        </p:blipFill>
        <p:spPr>
          <a:xfrm>
            <a:off x="1" y="3373460"/>
            <a:ext cx="6194738" cy="3484540"/>
          </a:xfrm>
          <a:prstGeom prst="rect">
            <a:avLst/>
          </a:prstGeom>
        </p:spPr>
      </p:pic>
    </p:spTree>
    <p:extLst>
      <p:ext uri="{BB962C8B-B14F-4D97-AF65-F5344CB8AC3E}">
        <p14:creationId xmlns:p14="http://schemas.microsoft.com/office/powerpoint/2010/main" val="3240125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031"/>
            <a:ext cx="12192000" cy="6606862"/>
          </a:xfrm>
          <a:prstGeom prst="rect">
            <a:avLst/>
          </a:prstGeom>
        </p:spPr>
      </p:pic>
    </p:spTree>
    <p:extLst>
      <p:ext uri="{BB962C8B-B14F-4D97-AF65-F5344CB8AC3E}">
        <p14:creationId xmlns:p14="http://schemas.microsoft.com/office/powerpoint/2010/main" val="3363132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791" y="393235"/>
            <a:ext cx="10637949" cy="6168074"/>
          </a:xfrm>
          <a:prstGeom prst="rect">
            <a:avLst/>
          </a:prstGeom>
        </p:spPr>
      </p:pic>
    </p:spTree>
    <p:extLst>
      <p:ext uri="{BB962C8B-B14F-4D97-AF65-F5344CB8AC3E}">
        <p14:creationId xmlns:p14="http://schemas.microsoft.com/office/powerpoint/2010/main" val="2170761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17708717"/>
              </p:ext>
            </p:extLst>
          </p:nvPr>
        </p:nvGraphicFramePr>
        <p:xfrm>
          <a:off x="708338" y="4494726"/>
          <a:ext cx="10586434" cy="2047741"/>
        </p:xfrm>
        <a:graphic>
          <a:graphicData uri="http://schemas.openxmlformats.org/drawingml/2006/table">
            <a:tbl>
              <a:tblPr firstRow="1" firstCol="1" bandRow="1"/>
              <a:tblGrid>
                <a:gridCol w="3547560"/>
                <a:gridCol w="3547560"/>
                <a:gridCol w="3491314"/>
              </a:tblGrid>
              <a:tr h="438999">
                <a:tc>
                  <a:txBody>
                    <a:bodyPr/>
                    <a:lstStyle/>
                    <a:p>
                      <a:pPr>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Process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What is needed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What is formed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4371">
                <a:tc>
                  <a:txBody>
                    <a:bodyPr/>
                    <a:lstStyle/>
                    <a:p>
                      <a:pPr>
                        <a:lnSpc>
                          <a:spcPct val="115000"/>
                        </a:lnSpc>
                        <a:spcAft>
                          <a:spcPts val="10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Photosynthesis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4371">
                <a:tc>
                  <a:txBody>
                    <a:bodyPr/>
                    <a:lstStyle/>
                    <a:p>
                      <a:pPr>
                        <a:lnSpc>
                          <a:spcPct val="115000"/>
                        </a:lnSpc>
                        <a:spcAft>
                          <a:spcPts val="10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Respiration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1352282" y="1421173"/>
            <a:ext cx="9580043"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 Very Short answer Questions</a:t>
            </a:r>
            <a:endParaRPr kumimoji="0" 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  Fill in the blanks</a:t>
            </a:r>
            <a:endParaRPr kumimoji="0" 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a:t>
            </a:r>
            <a:r>
              <a:rPr kumimoji="0" lang="en-U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The ------------------- of the germinating seed develops into the root.</a:t>
            </a:r>
            <a:endParaRPr kumimoji="0" 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(ii) The ------------------ is a coiled structure that helps a plant to climb.</a:t>
            </a:r>
            <a:endParaRPr kumimoji="0" 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(iii) The process by which leaves send out water through the stomata is called -------------</a:t>
            </a:r>
            <a:endParaRPr kumimoji="0" 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(iv) The ------------ protect the bud</a:t>
            </a:r>
            <a:endParaRPr kumimoji="0" 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(v) The -------------- swells into the fruit after pollination.</a:t>
            </a:r>
            <a:endParaRPr kumimoji="0" 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Place the words in the correct column.</a:t>
            </a:r>
            <a:endParaRPr kumimoji="0" 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Water, Carbon-di-oxide, Energy, Oxygen, Food, Sunlight</a:t>
            </a:r>
            <a:endParaRPr kumimoji="0" lang="en-US"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24153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277" y="399245"/>
            <a:ext cx="11140224" cy="6038576"/>
          </a:xfrm>
          <a:prstGeom prst="rect">
            <a:avLst/>
          </a:prstGeom>
        </p:spPr>
        <p:txBody>
          <a:bodyPr wrap="square">
            <a:spAutoFit/>
          </a:bodyPr>
          <a:lstStyle/>
          <a:p>
            <a:pPr marL="228600" indent="-48260">
              <a:lnSpc>
                <a:spcPct val="115000"/>
              </a:lnSpc>
              <a:spcAft>
                <a:spcPts val="0"/>
              </a:spcAft>
            </a:pPr>
            <a:r>
              <a:rPr lang="en-US" sz="2400" b="1" dirty="0">
                <a:latin typeface="Calibri" panose="020F0502020204030204" pitchFamily="34" charset="0"/>
                <a:ea typeface="Times New Roman" panose="02020603050405020304" pitchFamily="18" charset="0"/>
                <a:cs typeface="Times New Roman" panose="02020603050405020304" pitchFamily="18" charset="0"/>
              </a:rPr>
              <a:t>C. Short answer Questions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228600">
              <a:lnSpc>
                <a:spcPct val="115000"/>
              </a:lnSpc>
              <a:spcAft>
                <a:spcPts val="0"/>
              </a:spcAft>
            </a:pPr>
            <a:r>
              <a:rPr lang="en-US" sz="2400" b="1" dirty="0">
                <a:latin typeface="Calibri" panose="020F0502020204030204" pitchFamily="34" charset="0"/>
                <a:ea typeface="Times New Roman" panose="02020603050405020304" pitchFamily="18" charset="0"/>
                <a:cs typeface="Times New Roman" panose="02020603050405020304" pitchFamily="18" charset="0"/>
              </a:rPr>
              <a:t> </a:t>
            </a:r>
            <a:r>
              <a:rPr lang="en-US" sz="2400" b="1" dirty="0" smtClean="0">
                <a:latin typeface="Calibri" panose="020F0502020204030204" pitchFamily="34" charset="0"/>
                <a:ea typeface="Times New Roman" panose="02020603050405020304" pitchFamily="18" charset="0"/>
                <a:cs typeface="Times New Roman" panose="02020603050405020304" pitchFamily="18" charset="0"/>
              </a:rPr>
              <a:t> </a:t>
            </a:r>
            <a:r>
              <a:rPr lang="en-US" sz="2400" dirty="0">
                <a:latin typeface="Calibri" panose="020F0502020204030204" pitchFamily="34" charset="0"/>
                <a:ea typeface="Times New Roman" panose="02020603050405020304" pitchFamily="18" charset="0"/>
                <a:cs typeface="Times New Roman" panose="02020603050405020304" pitchFamily="18" charset="0"/>
              </a:rPr>
              <a:t>1. Pick the odd one out in each case. Give reasons for your answers.</a:t>
            </a:r>
          </a:p>
          <a:p>
            <a:pPr marL="22860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latin typeface="Calibri" panose="020F0502020204030204" pitchFamily="34" charset="0"/>
                <a:ea typeface="Times New Roman" panose="02020603050405020304" pitchFamily="18" charset="0"/>
                <a:cs typeface="Times New Roman" panose="02020603050405020304" pitchFamily="18" charset="0"/>
              </a:rPr>
              <a:t>i</a:t>
            </a:r>
            <a:r>
              <a:rPr lang="en-US" sz="2400" dirty="0">
                <a:latin typeface="Calibri" panose="020F0502020204030204" pitchFamily="34" charset="0"/>
                <a:ea typeface="Times New Roman" panose="02020603050405020304" pitchFamily="18" charset="0"/>
                <a:cs typeface="Times New Roman" panose="02020603050405020304" pitchFamily="18" charset="0"/>
              </a:rPr>
              <a:t>)  Turnip, Ginger, Radish, Sweet Potato</a:t>
            </a:r>
          </a:p>
          <a:p>
            <a:pPr marL="22860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         (ii) Spines, Suckers, Pneumatophores, Nodules</a:t>
            </a:r>
          </a:p>
          <a:p>
            <a:pPr marL="22860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         (iii) </a:t>
            </a:r>
            <a:r>
              <a:rPr lang="en-US" sz="2400" dirty="0" smtClean="0">
                <a:latin typeface="Calibri" panose="020F0502020204030204" pitchFamily="34" charset="0"/>
                <a:ea typeface="Times New Roman" panose="02020603050405020304" pitchFamily="18" charset="0"/>
                <a:cs typeface="Times New Roman" panose="02020603050405020304" pitchFamily="18" charset="0"/>
              </a:rPr>
              <a:t>petals, sepals, </a:t>
            </a:r>
            <a:r>
              <a:rPr lang="en-US" sz="2400" dirty="0">
                <a:latin typeface="Calibri" panose="020F0502020204030204" pitchFamily="34" charset="0"/>
                <a:ea typeface="Times New Roman" panose="02020603050405020304" pitchFamily="18" charset="0"/>
                <a:cs typeface="Times New Roman" panose="02020603050405020304" pitchFamily="18" charset="0"/>
              </a:rPr>
              <a:t>Chlorophyll, Pistil         </a:t>
            </a:r>
          </a:p>
          <a:p>
            <a:pPr marL="22860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2.  Give the definitions of the following:</a:t>
            </a:r>
          </a:p>
          <a:p>
            <a:pPr marL="22860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latin typeface="Calibri" panose="020F0502020204030204" pitchFamily="34" charset="0"/>
                <a:ea typeface="Times New Roman" panose="02020603050405020304" pitchFamily="18" charset="0"/>
                <a:cs typeface="Times New Roman" panose="02020603050405020304" pitchFamily="18" charset="0"/>
              </a:rPr>
              <a:t>i</a:t>
            </a:r>
            <a:r>
              <a:rPr lang="en-US" sz="2400" dirty="0">
                <a:latin typeface="Calibri" panose="020F0502020204030204" pitchFamily="34" charset="0"/>
                <a:ea typeface="Times New Roman" panose="02020603050405020304" pitchFamily="18" charset="0"/>
                <a:cs typeface="Times New Roman" panose="02020603050405020304" pitchFamily="18" charset="0"/>
              </a:rPr>
              <a:t>) Shrubs                                             (ii) Climbers                  (iii) Radicle</a:t>
            </a:r>
          </a:p>
          <a:p>
            <a:pPr marL="22860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     (iv) Taproot system                           (v) Shoot system          (vi) Fibrous root system</a:t>
            </a:r>
          </a:p>
          <a:p>
            <a:pPr marL="22860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     (vii) Prop root                                    (viii) Clasping roots       (ix) Pneumatophores</a:t>
            </a:r>
          </a:p>
          <a:p>
            <a:pPr marL="22860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     (x) </a:t>
            </a:r>
            <a:r>
              <a:rPr lang="en-US" sz="2400" dirty="0" smtClean="0">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smtClean="0">
                <a:latin typeface="Calibri" panose="020F0502020204030204" pitchFamily="34" charset="0"/>
                <a:ea typeface="Times New Roman" panose="02020603050405020304" pitchFamily="18" charset="0"/>
                <a:cs typeface="Times New Roman" panose="02020603050405020304" pitchFamily="18" charset="0"/>
              </a:rPr>
              <a:t>Plumule</a:t>
            </a:r>
            <a:r>
              <a:rPr lang="en-US" sz="2400" dirty="0" smtClean="0">
                <a:latin typeface="Calibri" panose="020F0502020204030204" pitchFamily="34" charset="0"/>
                <a:ea typeface="Times New Roman" panose="02020603050405020304" pitchFamily="18" charset="0"/>
                <a:cs typeface="Times New Roman" panose="02020603050405020304" pitchFamily="18" charset="0"/>
              </a:rPr>
              <a:t>                                         </a:t>
            </a:r>
            <a:r>
              <a:rPr lang="en-US" sz="2400" dirty="0">
                <a:latin typeface="Calibri" panose="020F0502020204030204" pitchFamily="34" charset="0"/>
                <a:ea typeface="Times New Roman" panose="02020603050405020304" pitchFamily="18" charset="0"/>
                <a:cs typeface="Times New Roman" panose="02020603050405020304" pitchFamily="18" charset="0"/>
              </a:rPr>
              <a:t>(xi) Tendrils                    (xii) Venation</a:t>
            </a:r>
          </a:p>
          <a:p>
            <a:pPr marL="22860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     (xiii) Reticulate venation                 (xiv) Photosynthesis      (xv) Parallel venation</a:t>
            </a:r>
          </a:p>
          <a:p>
            <a:pPr marL="22860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     (xvi) Respiration                                (xvii) Pollination            (xviii) Transpiration</a:t>
            </a:r>
          </a:p>
          <a:p>
            <a:pPr marL="22860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     (xix) Self Pollination                          (xx) Cross </a:t>
            </a:r>
            <a:r>
              <a:rPr lang="en-US" sz="2400" dirty="0" smtClean="0">
                <a:latin typeface="Calibri" panose="020F0502020204030204" pitchFamily="34" charset="0"/>
                <a:ea typeface="Times New Roman" panose="02020603050405020304" pitchFamily="18" charset="0"/>
                <a:cs typeface="Times New Roman" panose="02020603050405020304" pitchFamily="18" charset="0"/>
              </a:rPr>
              <a:t>Pollination    (xxi) Herbs</a:t>
            </a:r>
          </a:p>
          <a:p>
            <a:pPr marL="228600">
              <a:lnSpc>
                <a:spcPct val="115000"/>
              </a:lnSpc>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smtClean="0">
                <a:effectLst/>
                <a:latin typeface="Calibri" panose="020F0502020204030204" pitchFamily="34" charset="0"/>
                <a:ea typeface="Times New Roman" panose="02020603050405020304" pitchFamily="18" charset="0"/>
                <a:cs typeface="Times New Roman" panose="02020603050405020304" pitchFamily="18" charset="0"/>
              </a:rPr>
              <a:t>    (xxii) Trees                                          (xxiii) Creepers.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1631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3037" y="334852"/>
            <a:ext cx="10419008" cy="6279283"/>
          </a:xfrm>
          <a:prstGeom prst="rect">
            <a:avLst/>
          </a:prstGeom>
        </p:spPr>
        <p:txBody>
          <a:bodyPr wrap="square">
            <a:spAutoFit/>
          </a:bodyPr>
          <a:lstStyle/>
          <a:p>
            <a:pPr marL="228600">
              <a:lnSpc>
                <a:spcPct val="115000"/>
              </a:lnSpc>
              <a:spcAft>
                <a:spcPts val="1000"/>
              </a:spcAft>
            </a:pPr>
            <a:r>
              <a:rPr lang="en-US" sz="3600" b="1" dirty="0">
                <a:latin typeface="Calibri" panose="020F0502020204030204" pitchFamily="34" charset="0"/>
                <a:ea typeface="Times New Roman" panose="02020603050405020304" pitchFamily="18" charset="0"/>
                <a:cs typeface="Times New Roman" panose="02020603050405020304" pitchFamily="18" charset="0"/>
              </a:rPr>
              <a:t>Two marks questions</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1. Give reasons as to why the Banyan tree has Prop roots?</a:t>
            </a:r>
          </a:p>
          <a:p>
            <a:pPr>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2. Give reasons as to why the Cucumber tree has Clasping roots?</a:t>
            </a:r>
          </a:p>
          <a:p>
            <a:pPr>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3. State the function of Prop roots.</a:t>
            </a:r>
          </a:p>
          <a:p>
            <a:pPr>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4. State the function of clasping roots.</a:t>
            </a:r>
          </a:p>
          <a:p>
            <a:pPr>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5. What is a Tendril? </a:t>
            </a:r>
          </a:p>
          <a:p>
            <a:pPr>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6. Why Transpiration is useful?</a:t>
            </a:r>
          </a:p>
          <a:p>
            <a:pPr>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7. What is the importance of Photosynthesis?</a:t>
            </a:r>
          </a:p>
          <a:p>
            <a:pPr>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8. Why do plants respire?</a:t>
            </a:r>
          </a:p>
          <a:p>
            <a:pPr>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9. What are Sepals? </a:t>
            </a:r>
          </a:p>
          <a:p>
            <a:pPr>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10. What is the function of sepals?</a:t>
            </a:r>
          </a:p>
          <a:p>
            <a:pPr>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11. From which part of the plant can a Tendril arise?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0462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609" y="334851"/>
            <a:ext cx="11449318" cy="6733125"/>
          </a:xfrm>
          <a:prstGeom prst="rect">
            <a:avLst/>
          </a:prstGeom>
        </p:spPr>
        <p:txBody>
          <a:bodyPr wrap="square">
            <a:spAutoFit/>
          </a:bodyPr>
          <a:lstStyle/>
          <a:p>
            <a:pPr marL="228600">
              <a:lnSpc>
                <a:spcPct val="115000"/>
              </a:lnSpc>
              <a:spcAft>
                <a:spcPts val="1000"/>
              </a:spcAft>
            </a:pPr>
            <a:r>
              <a:rPr lang="en-US" sz="2800" b="1" dirty="0">
                <a:latin typeface="Calibri" panose="020F0502020204030204" pitchFamily="34" charset="0"/>
                <a:ea typeface="Times New Roman" panose="02020603050405020304" pitchFamily="18" charset="0"/>
                <a:cs typeface="Times New Roman" panose="02020603050405020304" pitchFamily="18" charset="0"/>
              </a:rPr>
              <a:t>Three marks questions</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marL="228600" indent="-48260">
              <a:lnSpc>
                <a:spcPct val="115000"/>
              </a:lnSpc>
              <a:spcAft>
                <a:spcPts val="0"/>
              </a:spcAft>
            </a:pPr>
            <a:r>
              <a:rPr lang="en-US" sz="2400" dirty="0" smtClean="0">
                <a:latin typeface="Calibri" panose="020F0502020204030204" pitchFamily="34" charset="0"/>
                <a:ea typeface="Times New Roman" panose="02020603050405020304" pitchFamily="18" charset="0"/>
                <a:cs typeface="Times New Roman" panose="02020603050405020304" pitchFamily="18" charset="0"/>
              </a:rPr>
              <a:t>1</a:t>
            </a:r>
            <a:r>
              <a:rPr lang="en-US" sz="2400" dirty="0">
                <a:latin typeface="Calibri" panose="020F0502020204030204" pitchFamily="34" charset="0"/>
                <a:ea typeface="Times New Roman" panose="02020603050405020304" pitchFamily="18" charset="0"/>
                <a:cs typeface="Times New Roman" panose="02020603050405020304" pitchFamily="18" charset="0"/>
              </a:rPr>
              <a:t>. Describe the structure of the male part of the flower.</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2. Describe the structure of the female part of the flower.</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3. What is Pollination? Mention the role of Insects in the process of Pollination.</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4. Differentiate between </a:t>
            </a:r>
            <a:r>
              <a:rPr lang="en-US" sz="2400" b="1" dirty="0">
                <a:latin typeface="Calibri" panose="020F0502020204030204" pitchFamily="34" charset="0"/>
                <a:ea typeface="Times New Roman" panose="02020603050405020304" pitchFamily="18" charset="0"/>
                <a:cs typeface="Times New Roman" panose="02020603050405020304" pitchFamily="18" charset="0"/>
              </a:rPr>
              <a:t>Self Pollination </a:t>
            </a:r>
            <a:r>
              <a:rPr lang="en-US" sz="2400" dirty="0">
                <a:latin typeface="Calibri" panose="020F0502020204030204" pitchFamily="34" charset="0"/>
                <a:ea typeface="Times New Roman" panose="02020603050405020304" pitchFamily="18" charset="0"/>
                <a:cs typeface="Times New Roman" panose="02020603050405020304" pitchFamily="18" charset="0"/>
              </a:rPr>
              <a:t>and</a:t>
            </a:r>
            <a:r>
              <a:rPr lang="en-US" sz="2400" b="1" dirty="0">
                <a:latin typeface="Calibri" panose="020F0502020204030204" pitchFamily="34" charset="0"/>
                <a:ea typeface="Times New Roman" panose="02020603050405020304" pitchFamily="18" charset="0"/>
                <a:cs typeface="Times New Roman" panose="02020603050405020304" pitchFamily="18" charset="0"/>
              </a:rPr>
              <a:t> Cross Pollination</a:t>
            </a:r>
            <a:r>
              <a:rPr lang="en-US" sz="2400" dirty="0">
                <a:latin typeface="Calibri" panose="020F0502020204030204" pitchFamily="34" charset="0"/>
                <a:ea typeface="Times New Roman" panose="02020603050405020304" pitchFamily="18" charset="0"/>
                <a:cs typeface="Times New Roman" panose="02020603050405020304" pitchFamily="18" charset="0"/>
              </a:rPr>
              <a:t>.</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5. Differentiate between Respiration and Transpiration.</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6. Describe the process of formation of a fruit.</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7. Describe the self </a:t>
            </a:r>
            <a:r>
              <a:rPr lang="en-US" sz="2400" dirty="0" err="1">
                <a:latin typeface="Calibri" panose="020F0502020204030204" pitchFamily="34" charset="0"/>
                <a:ea typeface="Times New Roman" panose="02020603050405020304" pitchFamily="18" charset="0"/>
                <a:cs typeface="Times New Roman" panose="02020603050405020304" pitchFamily="18" charset="0"/>
              </a:rPr>
              <a:t>defence</a:t>
            </a:r>
            <a:r>
              <a:rPr lang="en-US" sz="2400" dirty="0">
                <a:latin typeface="Calibri" panose="020F0502020204030204" pitchFamily="34" charset="0"/>
                <a:ea typeface="Times New Roman" panose="02020603050405020304" pitchFamily="18" charset="0"/>
                <a:cs typeface="Times New Roman" panose="02020603050405020304" pitchFamily="18" charset="0"/>
              </a:rPr>
              <a:t> system in Cactus.</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8. What do you mean by Leaf modification? Mention two leaf modifications.</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9. What is Photosynthesis? Write its chemical equation.</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10. What is respiration? Give its Chemical equation.</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11. Differentiate between Parallel venation and reticulate venation.</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12. Differentiate between Taproot system and Fibrous root system.</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13. State three functions of stem.</a:t>
            </a:r>
          </a:p>
          <a:p>
            <a:pPr marL="228600" indent="-48260">
              <a:lnSpc>
                <a:spcPct val="115000"/>
              </a:lnSpc>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14. What are Roots? State two functions of Root system.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182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426" y="296215"/>
            <a:ext cx="11359167" cy="4821833"/>
          </a:xfrm>
          <a:prstGeom prst="rect">
            <a:avLst/>
          </a:prstGeom>
        </p:spPr>
        <p:txBody>
          <a:bodyPr wrap="square">
            <a:spAutoFit/>
          </a:bodyPr>
          <a:lstStyle/>
          <a:p>
            <a:pPr marL="228600">
              <a:lnSpc>
                <a:spcPct val="115000"/>
              </a:lnSpc>
              <a:spcAft>
                <a:spcPts val="1000"/>
              </a:spcAft>
            </a:pPr>
            <a:r>
              <a:rPr lang="en-US" sz="3600" b="1" dirty="0">
                <a:latin typeface="Calibri" panose="020F0502020204030204" pitchFamily="34" charset="0"/>
                <a:ea typeface="Times New Roman" panose="02020603050405020304" pitchFamily="18" charset="0"/>
                <a:cs typeface="Times New Roman" panose="02020603050405020304" pitchFamily="18" charset="0"/>
              </a:rPr>
              <a:t>Five marks questions</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marL="228600">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1. Describe two different kinds of root systems.</a:t>
            </a:r>
          </a:p>
          <a:p>
            <a:pPr marL="228600">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2. How will you show that roots absorb water and transport it up the stem?</a:t>
            </a:r>
          </a:p>
          <a:p>
            <a:pPr marL="228600">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3. Describe different stem modifications seen in plants.</a:t>
            </a:r>
          </a:p>
          <a:p>
            <a:pPr marL="228600" indent="-48260">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smtClean="0">
                <a:latin typeface="Calibri" panose="020F0502020204030204" pitchFamily="34" charset="0"/>
                <a:ea typeface="Times New Roman" panose="02020603050405020304" pitchFamily="18" charset="0"/>
                <a:cs typeface="Times New Roman" panose="02020603050405020304" pitchFamily="18" charset="0"/>
              </a:rPr>
              <a:t>4</a:t>
            </a:r>
            <a:r>
              <a:rPr lang="en-US" sz="2800" dirty="0">
                <a:latin typeface="Calibri" panose="020F0502020204030204" pitchFamily="34" charset="0"/>
                <a:ea typeface="Times New Roman" panose="02020603050405020304" pitchFamily="18" charset="0"/>
                <a:cs typeface="Times New Roman" panose="02020603050405020304" pitchFamily="18" charset="0"/>
              </a:rPr>
              <a:t>. Explain the functions of leaf.</a:t>
            </a:r>
          </a:p>
          <a:p>
            <a:pPr marL="228600" indent="-48260">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smtClean="0">
                <a:latin typeface="Calibri" panose="020F0502020204030204" pitchFamily="34" charset="0"/>
                <a:ea typeface="Times New Roman" panose="02020603050405020304" pitchFamily="18" charset="0"/>
                <a:cs typeface="Times New Roman" panose="02020603050405020304" pitchFamily="18" charset="0"/>
              </a:rPr>
              <a:t>5</a:t>
            </a:r>
            <a:r>
              <a:rPr lang="en-US" sz="2800" dirty="0">
                <a:latin typeface="Calibri" panose="020F0502020204030204" pitchFamily="34" charset="0"/>
                <a:ea typeface="Times New Roman" panose="02020603050405020304" pitchFamily="18" charset="0"/>
                <a:cs typeface="Times New Roman" panose="02020603050405020304" pitchFamily="18" charset="0"/>
              </a:rPr>
              <a:t>. Describe the structure of a flower with a neatly labeled diagram.</a:t>
            </a:r>
          </a:p>
          <a:p>
            <a:pPr marL="228600" indent="-48260">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smtClean="0">
                <a:latin typeface="Calibri" panose="020F0502020204030204" pitchFamily="34" charset="0"/>
                <a:ea typeface="Times New Roman" panose="02020603050405020304" pitchFamily="18" charset="0"/>
                <a:cs typeface="Times New Roman" panose="02020603050405020304" pitchFamily="18" charset="0"/>
              </a:rPr>
              <a:t>6</a:t>
            </a:r>
            <a:r>
              <a:rPr lang="en-US" sz="2800" dirty="0">
                <a:latin typeface="Calibri" panose="020F0502020204030204" pitchFamily="34" charset="0"/>
                <a:ea typeface="Times New Roman" panose="02020603050405020304" pitchFamily="18" charset="0"/>
                <a:cs typeface="Times New Roman" panose="02020603050405020304" pitchFamily="18" charset="0"/>
              </a:rPr>
              <a:t>. Draw a neatly labeled diagram of a leaf.</a:t>
            </a:r>
          </a:p>
          <a:p>
            <a:pPr marL="228600" indent="-48260">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smtClean="0">
                <a:latin typeface="Calibri" panose="020F0502020204030204" pitchFamily="34" charset="0"/>
                <a:ea typeface="Times New Roman" panose="02020603050405020304" pitchFamily="18" charset="0"/>
                <a:cs typeface="Times New Roman" panose="02020603050405020304" pitchFamily="18" charset="0"/>
              </a:rPr>
              <a:t>7</a:t>
            </a:r>
            <a:r>
              <a:rPr lang="en-US" sz="2800" dirty="0">
                <a:latin typeface="Calibri" panose="020F0502020204030204" pitchFamily="34" charset="0"/>
                <a:ea typeface="Times New Roman" panose="02020603050405020304" pitchFamily="18" charset="0"/>
                <a:cs typeface="Times New Roman" panose="02020603050405020304" pitchFamily="18" charset="0"/>
              </a:rPr>
              <a:t>. What is pollination? Why is it necessary?</a:t>
            </a:r>
          </a:p>
          <a:p>
            <a:pPr marL="228600" indent="-48260">
              <a:lnSpc>
                <a:spcPct val="115000"/>
              </a:lnSpc>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smtClean="0">
                <a:latin typeface="Calibri" panose="020F0502020204030204" pitchFamily="34" charset="0"/>
                <a:ea typeface="Times New Roman" panose="02020603050405020304" pitchFamily="18" charset="0"/>
                <a:cs typeface="Times New Roman" panose="02020603050405020304" pitchFamily="18" charset="0"/>
              </a:rPr>
              <a:t>8</a:t>
            </a:r>
            <a:r>
              <a:rPr lang="en-US" sz="2800" dirty="0">
                <a:latin typeface="Calibri" panose="020F0502020204030204" pitchFamily="34" charset="0"/>
                <a:ea typeface="Times New Roman" panose="02020603050405020304" pitchFamily="18" charset="0"/>
                <a:cs typeface="Times New Roman" panose="02020603050405020304" pitchFamily="18" charset="0"/>
              </a:rPr>
              <a:t>. What is Pollination? What are Self Pollination and Cross pollination?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496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335" y="0"/>
            <a:ext cx="10844011" cy="6858000"/>
          </a:xfrm>
          <a:prstGeom prst="rect">
            <a:avLst/>
          </a:prstGeom>
        </p:spPr>
      </p:pic>
    </p:spTree>
    <p:extLst>
      <p:ext uri="{BB962C8B-B14F-4D97-AF65-F5344CB8AC3E}">
        <p14:creationId xmlns:p14="http://schemas.microsoft.com/office/powerpoint/2010/main" val="1160237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1375"/>
          </a:xfrm>
        </p:spPr>
        <p:txBody>
          <a:bodyPr>
            <a:normAutofit fontScale="90000"/>
          </a:bodyPr>
          <a:lstStyle/>
          <a:p>
            <a:r>
              <a:rPr lang="en-US" dirty="0" smtClean="0"/>
              <a:t>The Taproot system and The Fibrous Root system.</a:t>
            </a:r>
            <a:endParaRPr lang="en-US" dirty="0"/>
          </a:p>
        </p:txBody>
      </p:sp>
      <p:pic>
        <p:nvPicPr>
          <p:cNvPr id="4" name="Content Placeholder 3"/>
          <p:cNvPicPr>
            <a:picLocks noGrp="1" noChangeAspect="1"/>
          </p:cNvPicPr>
          <p:nvPr>
            <p:ph idx="1"/>
          </p:nvPr>
        </p:nvPicPr>
        <p:blipFill>
          <a:blip r:embed="rId2"/>
          <a:stretch>
            <a:fillRect/>
          </a:stretch>
        </p:blipFill>
        <p:spPr>
          <a:xfrm>
            <a:off x="6096000" y="1690688"/>
            <a:ext cx="5892800" cy="4955381"/>
          </a:xfrm>
          <a:prstGeom prst="rect">
            <a:avLst/>
          </a:prstGeom>
        </p:spPr>
      </p:pic>
      <p:pic>
        <p:nvPicPr>
          <p:cNvPr id="5" name="Picture 4"/>
          <p:cNvPicPr>
            <a:picLocks noChangeAspect="1"/>
          </p:cNvPicPr>
          <p:nvPr/>
        </p:nvPicPr>
        <p:blipFill>
          <a:blip r:embed="rId3"/>
          <a:stretch>
            <a:fillRect/>
          </a:stretch>
        </p:blipFill>
        <p:spPr>
          <a:xfrm>
            <a:off x="378155" y="1690688"/>
            <a:ext cx="5717845" cy="4989512"/>
          </a:xfrm>
          <a:prstGeom prst="rect">
            <a:avLst/>
          </a:prstGeom>
        </p:spPr>
      </p:pic>
    </p:spTree>
    <p:extLst>
      <p:ext uri="{BB962C8B-B14F-4D97-AF65-F5344CB8AC3E}">
        <p14:creationId xmlns:p14="http://schemas.microsoft.com/office/powerpoint/2010/main" val="3940925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456" y="0"/>
            <a:ext cx="10766738" cy="6858000"/>
          </a:xfrm>
          <a:prstGeom prst="rect">
            <a:avLst/>
          </a:prstGeom>
        </p:spPr>
      </p:pic>
    </p:spTree>
    <p:extLst>
      <p:ext uri="{BB962C8B-B14F-4D97-AF65-F5344CB8AC3E}">
        <p14:creationId xmlns:p14="http://schemas.microsoft.com/office/powerpoint/2010/main" val="325336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4684"/>
          </a:xfrm>
        </p:spPr>
        <p:txBody>
          <a:bodyPr>
            <a:normAutofit fontScale="90000"/>
          </a:bodyPr>
          <a:lstStyle/>
          <a:p>
            <a:r>
              <a:rPr lang="en-US" dirty="0" smtClean="0"/>
              <a:t>The Taproot system and The Fibrous Root system.</a:t>
            </a:r>
            <a:endParaRPr lang="en-US" dirty="0"/>
          </a:p>
        </p:txBody>
      </p:sp>
      <p:sp>
        <p:nvSpPr>
          <p:cNvPr id="3" name="Content Placeholder 2"/>
          <p:cNvSpPr>
            <a:spLocks noGrp="1"/>
          </p:cNvSpPr>
          <p:nvPr>
            <p:ph idx="1"/>
          </p:nvPr>
        </p:nvSpPr>
        <p:spPr>
          <a:xfrm>
            <a:off x="838200" y="968991"/>
            <a:ext cx="10515600" cy="5732060"/>
          </a:xfrm>
        </p:spPr>
        <p:txBody>
          <a:bodyPr>
            <a:normAutofit/>
          </a:bodyPr>
          <a:lstStyle/>
          <a:p>
            <a:pPr lvl="0"/>
            <a:r>
              <a:rPr lang="en-US" dirty="0" smtClean="0">
                <a:solidFill>
                  <a:srgbClr val="FF0000"/>
                </a:solidFill>
              </a:rPr>
              <a:t>(a) The </a:t>
            </a:r>
            <a:r>
              <a:rPr lang="en-US" dirty="0">
                <a:solidFill>
                  <a:srgbClr val="FF0000"/>
                </a:solidFill>
              </a:rPr>
              <a:t>Taproot System: The main root, the branch root and the root hairs form the taproot system. e.g. Mango, Apple, Plum etc. </a:t>
            </a:r>
            <a:endParaRPr lang="en-US" dirty="0" smtClean="0">
              <a:solidFill>
                <a:srgbClr val="FF0000"/>
              </a:solidFill>
            </a:endParaRPr>
          </a:p>
          <a:p>
            <a:pPr lvl="0"/>
            <a:r>
              <a:rPr lang="en-US" dirty="0" smtClean="0">
                <a:solidFill>
                  <a:srgbClr val="0070C0"/>
                </a:solidFill>
              </a:rPr>
              <a:t>Note</a:t>
            </a:r>
            <a:r>
              <a:rPr lang="en-US" dirty="0">
                <a:solidFill>
                  <a:srgbClr val="0070C0"/>
                </a:solidFill>
              </a:rPr>
              <a:t>: In the Taproot system, the radical grows down from the seed and becomes the main Taproot. Smaller roots called Secondary roots, which look like branches, grow from the main taproot</a:t>
            </a:r>
            <a:r>
              <a:rPr lang="en-US" dirty="0" smtClean="0">
                <a:solidFill>
                  <a:srgbClr val="0070C0"/>
                </a:solidFill>
              </a:rPr>
              <a:t>.</a:t>
            </a:r>
          </a:p>
          <a:p>
            <a:pPr marL="0" lvl="0" indent="0">
              <a:buNone/>
            </a:pPr>
            <a:endParaRPr lang="en-US" dirty="0" smtClean="0">
              <a:solidFill>
                <a:srgbClr val="0070C0"/>
              </a:solidFill>
            </a:endParaRPr>
          </a:p>
          <a:p>
            <a:pPr lvl="0"/>
            <a:r>
              <a:rPr lang="en-US" dirty="0" smtClean="0"/>
              <a:t> </a:t>
            </a:r>
            <a:r>
              <a:rPr lang="en-US" dirty="0">
                <a:solidFill>
                  <a:srgbClr val="7030A0"/>
                </a:solidFill>
              </a:rPr>
              <a:t>(b</a:t>
            </a:r>
            <a:r>
              <a:rPr lang="en-US" b="1" u="sng" dirty="0">
                <a:solidFill>
                  <a:srgbClr val="7030A0"/>
                </a:solidFill>
              </a:rPr>
              <a:t>) The Fibrous Root System: </a:t>
            </a:r>
            <a:r>
              <a:rPr lang="en-US" dirty="0">
                <a:solidFill>
                  <a:srgbClr val="7030A0"/>
                </a:solidFill>
              </a:rPr>
              <a:t>The root system in which primary root does not develop any further, a cluster of thin, </a:t>
            </a:r>
            <a:r>
              <a:rPr lang="en-US" dirty="0" err="1">
                <a:solidFill>
                  <a:srgbClr val="7030A0"/>
                </a:solidFill>
              </a:rPr>
              <a:t>fibre</a:t>
            </a:r>
            <a:r>
              <a:rPr lang="en-US" dirty="0">
                <a:solidFill>
                  <a:srgbClr val="7030A0"/>
                </a:solidFill>
              </a:rPr>
              <a:t>- like roots develop from a common point at the base of the stem, which are of approximately same length and thickness are called Fibrous Root System. e.g. Grass, Wheat, Bamboo etc. </a:t>
            </a:r>
            <a:endParaRPr lang="en-US" dirty="0" smtClean="0">
              <a:solidFill>
                <a:srgbClr val="7030A0"/>
              </a:solidFill>
            </a:endParaRPr>
          </a:p>
          <a:p>
            <a:endParaRPr lang="en-US" dirty="0">
              <a:solidFill>
                <a:srgbClr val="FF0000"/>
              </a:solidFill>
            </a:endParaRPr>
          </a:p>
        </p:txBody>
      </p:sp>
    </p:spTree>
    <p:extLst>
      <p:ext uri="{BB962C8B-B14F-4D97-AF65-F5344CB8AC3E}">
        <p14:creationId xmlns:p14="http://schemas.microsoft.com/office/powerpoint/2010/main" val="1044196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 of Roots</a:t>
            </a:r>
            <a:endParaRPr lang="en-US" dirty="0"/>
          </a:p>
        </p:txBody>
      </p:sp>
      <p:sp>
        <p:nvSpPr>
          <p:cNvPr id="3" name="Content Placeholder 2"/>
          <p:cNvSpPr>
            <a:spLocks noGrp="1"/>
          </p:cNvSpPr>
          <p:nvPr>
            <p:ph idx="1"/>
          </p:nvPr>
        </p:nvSpPr>
        <p:spPr/>
        <p:txBody>
          <a:bodyPr/>
          <a:lstStyle/>
          <a:p>
            <a:pPr lvl="0"/>
            <a:r>
              <a:rPr lang="en-US" dirty="0" smtClean="0">
                <a:solidFill>
                  <a:srgbClr val="FF0000"/>
                </a:solidFill>
              </a:rPr>
              <a:t>(c) Functions of Roots:</a:t>
            </a:r>
          </a:p>
          <a:p>
            <a:pPr lvl="0"/>
            <a:r>
              <a:rPr lang="en-US" dirty="0" smtClean="0">
                <a:solidFill>
                  <a:srgbClr val="002060"/>
                </a:solidFill>
              </a:rPr>
              <a:t> (</a:t>
            </a:r>
            <a:r>
              <a:rPr lang="en-US" dirty="0" err="1" smtClean="0">
                <a:solidFill>
                  <a:srgbClr val="002060"/>
                </a:solidFill>
              </a:rPr>
              <a:t>i</a:t>
            </a:r>
            <a:r>
              <a:rPr lang="en-US" dirty="0" smtClean="0">
                <a:solidFill>
                  <a:srgbClr val="002060"/>
                </a:solidFill>
              </a:rPr>
              <a:t>) Roots fix the plant to the soil. </a:t>
            </a:r>
          </a:p>
          <a:p>
            <a:pPr lvl="0"/>
            <a:r>
              <a:rPr lang="en-US" dirty="0" smtClean="0">
                <a:solidFill>
                  <a:srgbClr val="002060"/>
                </a:solidFill>
              </a:rPr>
              <a:t>(ii) Roots help the plant to absorb water and minerals from the soil. </a:t>
            </a:r>
          </a:p>
          <a:p>
            <a:pPr lvl="0"/>
            <a:r>
              <a:rPr lang="en-US" dirty="0" smtClean="0">
                <a:solidFill>
                  <a:srgbClr val="002060"/>
                </a:solidFill>
              </a:rPr>
              <a:t>(iii)Some plants store food in their roots.</a:t>
            </a:r>
          </a:p>
          <a:p>
            <a:pPr lvl="0"/>
            <a:r>
              <a:rPr lang="en-US" dirty="0" smtClean="0">
                <a:solidFill>
                  <a:srgbClr val="002060"/>
                </a:solidFill>
              </a:rPr>
              <a:t>(iv) Roots also hold soil and prevent it from being eroded by wind or water. </a:t>
            </a:r>
          </a:p>
          <a:p>
            <a:pPr lvl="0"/>
            <a:r>
              <a:rPr lang="en-US" dirty="0" smtClean="0">
                <a:solidFill>
                  <a:srgbClr val="002060"/>
                </a:solidFill>
              </a:rPr>
              <a:t>(v) Some plants reproduce through roots. ,</a:t>
            </a:r>
          </a:p>
          <a:p>
            <a:endParaRPr lang="en-US" dirty="0"/>
          </a:p>
        </p:txBody>
      </p:sp>
    </p:spTree>
    <p:extLst>
      <p:ext uri="{BB962C8B-B14F-4D97-AF65-F5344CB8AC3E}">
        <p14:creationId xmlns:p14="http://schemas.microsoft.com/office/powerpoint/2010/main" val="1782345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47675"/>
          </a:xfrm>
        </p:spPr>
        <p:txBody>
          <a:bodyPr>
            <a:normAutofit fontScale="90000"/>
          </a:bodyPr>
          <a:lstStyle/>
          <a:p>
            <a:r>
              <a:rPr lang="en-US" dirty="0" smtClean="0"/>
              <a:t>Functions of Roots</a:t>
            </a:r>
            <a:endParaRPr lang="en-US" dirty="0"/>
          </a:p>
        </p:txBody>
      </p:sp>
      <p:pic>
        <p:nvPicPr>
          <p:cNvPr id="4" name="Content Placeholder 3"/>
          <p:cNvPicPr>
            <a:picLocks noGrp="1" noChangeAspect="1"/>
          </p:cNvPicPr>
          <p:nvPr>
            <p:ph idx="1"/>
          </p:nvPr>
        </p:nvPicPr>
        <p:blipFill>
          <a:blip r:embed="rId2"/>
          <a:stretch>
            <a:fillRect/>
          </a:stretch>
        </p:blipFill>
        <p:spPr>
          <a:xfrm>
            <a:off x="166687" y="812800"/>
            <a:ext cx="5357813" cy="2578100"/>
          </a:xfrm>
          <a:prstGeom prst="rect">
            <a:avLst/>
          </a:prstGeom>
        </p:spPr>
      </p:pic>
      <p:pic>
        <p:nvPicPr>
          <p:cNvPr id="5" name="Picture 4"/>
          <p:cNvPicPr>
            <a:picLocks noChangeAspect="1"/>
          </p:cNvPicPr>
          <p:nvPr/>
        </p:nvPicPr>
        <p:blipFill>
          <a:blip r:embed="rId3"/>
          <a:stretch>
            <a:fillRect/>
          </a:stretch>
        </p:blipFill>
        <p:spPr>
          <a:xfrm>
            <a:off x="5524500" y="812801"/>
            <a:ext cx="6172200" cy="3378200"/>
          </a:xfrm>
          <a:prstGeom prst="rect">
            <a:avLst/>
          </a:prstGeom>
        </p:spPr>
      </p:pic>
      <p:pic>
        <p:nvPicPr>
          <p:cNvPr id="6" name="Picture 5"/>
          <p:cNvPicPr>
            <a:picLocks noChangeAspect="1"/>
          </p:cNvPicPr>
          <p:nvPr/>
        </p:nvPicPr>
        <p:blipFill>
          <a:blip r:embed="rId4"/>
          <a:stretch>
            <a:fillRect/>
          </a:stretch>
        </p:blipFill>
        <p:spPr>
          <a:xfrm>
            <a:off x="381000" y="3390900"/>
            <a:ext cx="5143500" cy="3165475"/>
          </a:xfrm>
          <a:prstGeom prst="rect">
            <a:avLst/>
          </a:prstGeom>
        </p:spPr>
      </p:pic>
    </p:spTree>
    <p:extLst>
      <p:ext uri="{BB962C8B-B14F-4D97-AF65-F5344CB8AC3E}">
        <p14:creationId xmlns:p14="http://schemas.microsoft.com/office/powerpoint/2010/main" val="4254482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4684"/>
          </a:xfrm>
        </p:spPr>
        <p:txBody>
          <a:bodyPr>
            <a:normAutofit fontScale="90000"/>
          </a:bodyPr>
          <a:lstStyle/>
          <a:p>
            <a:r>
              <a:rPr lang="en-US" dirty="0" smtClean="0"/>
              <a:t>Root Modifications</a:t>
            </a:r>
            <a:endParaRPr lang="en-US" dirty="0"/>
          </a:p>
        </p:txBody>
      </p:sp>
      <p:sp>
        <p:nvSpPr>
          <p:cNvPr id="3" name="Content Placeholder 2"/>
          <p:cNvSpPr>
            <a:spLocks noGrp="1"/>
          </p:cNvSpPr>
          <p:nvPr>
            <p:ph idx="1"/>
          </p:nvPr>
        </p:nvSpPr>
        <p:spPr>
          <a:xfrm>
            <a:off x="838200" y="968991"/>
            <a:ext cx="10515600" cy="5581934"/>
          </a:xfrm>
        </p:spPr>
        <p:txBody>
          <a:bodyPr>
            <a:normAutofit lnSpcReduction="10000"/>
          </a:bodyPr>
          <a:lstStyle/>
          <a:p>
            <a:pPr lvl="0"/>
            <a:r>
              <a:rPr lang="en-US" dirty="0">
                <a:solidFill>
                  <a:srgbClr val="00B050"/>
                </a:solidFill>
              </a:rPr>
              <a:t>The structure and appearance of the roots are modified in some plants to carry out special functions. </a:t>
            </a:r>
            <a:endParaRPr lang="en-US" dirty="0" smtClean="0">
              <a:solidFill>
                <a:srgbClr val="00B050"/>
              </a:solidFill>
            </a:endParaRPr>
          </a:p>
          <a:p>
            <a:pPr lvl="0"/>
            <a:r>
              <a:rPr lang="en-US" dirty="0" smtClean="0">
                <a:solidFill>
                  <a:srgbClr val="FF0000"/>
                </a:solidFill>
              </a:rPr>
              <a:t>(</a:t>
            </a:r>
            <a:r>
              <a:rPr lang="en-US" dirty="0">
                <a:solidFill>
                  <a:srgbClr val="FF0000"/>
                </a:solidFill>
              </a:rPr>
              <a:t>a) Storing Food:</a:t>
            </a:r>
            <a:r>
              <a:rPr lang="en-US" dirty="0">
                <a:solidFill>
                  <a:srgbClr val="00B050"/>
                </a:solidFill>
              </a:rPr>
              <a:t> Some roots are modified to store food. These storage roots are fleshy and swollen. e.g. Carrot, Radish, Beetroot, Turnip etc</a:t>
            </a:r>
            <a:r>
              <a:rPr lang="en-US" dirty="0" smtClean="0">
                <a:solidFill>
                  <a:srgbClr val="00B050"/>
                </a:solidFill>
              </a:rPr>
              <a:t>. </a:t>
            </a:r>
          </a:p>
          <a:p>
            <a:pPr lvl="0"/>
            <a:r>
              <a:rPr lang="en-US" dirty="0" smtClean="0">
                <a:solidFill>
                  <a:srgbClr val="FF0000"/>
                </a:solidFill>
              </a:rPr>
              <a:t>(b) Support</a:t>
            </a:r>
            <a:r>
              <a:rPr lang="en-US" dirty="0">
                <a:solidFill>
                  <a:srgbClr val="FF0000"/>
                </a:solidFill>
              </a:rPr>
              <a:t>: </a:t>
            </a:r>
            <a:endParaRPr lang="en-US" dirty="0" smtClean="0">
              <a:solidFill>
                <a:srgbClr val="FF0000"/>
              </a:solidFill>
            </a:endParaRPr>
          </a:p>
          <a:p>
            <a:pPr lvl="0"/>
            <a:r>
              <a:rPr lang="en-US" dirty="0" smtClean="0">
                <a:solidFill>
                  <a:srgbClr val="7030A0"/>
                </a:solidFill>
              </a:rPr>
              <a:t>(</a:t>
            </a:r>
            <a:r>
              <a:rPr lang="en-US" dirty="0" err="1">
                <a:solidFill>
                  <a:srgbClr val="7030A0"/>
                </a:solidFill>
              </a:rPr>
              <a:t>i</a:t>
            </a:r>
            <a:r>
              <a:rPr lang="en-US" dirty="0">
                <a:solidFill>
                  <a:srgbClr val="7030A0"/>
                </a:solidFill>
              </a:rPr>
              <a:t>) Prop Roots: In some plants, roots grow downwards from the lower parts of the stem for additional support. They prevent the plant from tilting to one side. These supporting roots are called Prop roots. e.g. Sugarcane, Maize etc. </a:t>
            </a:r>
            <a:endParaRPr lang="en-US" dirty="0" smtClean="0">
              <a:solidFill>
                <a:srgbClr val="7030A0"/>
              </a:solidFill>
            </a:endParaRPr>
          </a:p>
          <a:p>
            <a:pPr lvl="0"/>
            <a:r>
              <a:rPr lang="en-US" dirty="0" smtClean="0">
                <a:solidFill>
                  <a:srgbClr val="7030A0"/>
                </a:solidFill>
              </a:rPr>
              <a:t>(</a:t>
            </a:r>
            <a:r>
              <a:rPr lang="en-US" dirty="0">
                <a:solidFill>
                  <a:srgbClr val="7030A0"/>
                </a:solidFill>
              </a:rPr>
              <a:t>ii) Clasping Roots: In some plants, roots grow from the stem to provide grip to the plant on the support. e.g. Money plant, Pepper plant etc. </a:t>
            </a:r>
            <a:endParaRPr lang="en-US" dirty="0" smtClean="0">
              <a:solidFill>
                <a:srgbClr val="7030A0"/>
              </a:solidFill>
            </a:endParaRPr>
          </a:p>
          <a:p>
            <a:pPr marL="0" indent="0">
              <a:buNone/>
            </a:pPr>
            <a:endParaRPr lang="en-US" dirty="0"/>
          </a:p>
        </p:txBody>
      </p:sp>
    </p:spTree>
    <p:extLst>
      <p:ext uri="{BB962C8B-B14F-4D97-AF65-F5344CB8AC3E}">
        <p14:creationId xmlns:p14="http://schemas.microsoft.com/office/powerpoint/2010/main" val="2267951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85775"/>
          </a:xfrm>
        </p:spPr>
        <p:txBody>
          <a:bodyPr>
            <a:normAutofit fontScale="90000"/>
          </a:bodyPr>
          <a:lstStyle/>
          <a:p>
            <a:r>
              <a:rPr lang="en-US" dirty="0" smtClean="0"/>
              <a:t>Storing food, Prop roots, Clasping roots.</a:t>
            </a:r>
            <a:endParaRPr lang="en-US" dirty="0"/>
          </a:p>
        </p:txBody>
      </p:sp>
      <p:pic>
        <p:nvPicPr>
          <p:cNvPr id="2050" name="Picture 2" descr="Food from Plants | Roots as Vegetables | Leaves as Food | Stems as  Vegetabl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4850" y="1072356"/>
            <a:ext cx="430530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149849" y="965200"/>
            <a:ext cx="3956051" cy="2374106"/>
          </a:xfrm>
          <a:prstGeom prst="rect">
            <a:avLst/>
          </a:prstGeom>
        </p:spPr>
      </p:pic>
      <p:pic>
        <p:nvPicPr>
          <p:cNvPr id="5" name="Picture 4"/>
          <p:cNvPicPr>
            <a:picLocks noChangeAspect="1"/>
          </p:cNvPicPr>
          <p:nvPr/>
        </p:nvPicPr>
        <p:blipFill>
          <a:blip r:embed="rId4"/>
          <a:stretch>
            <a:fillRect/>
          </a:stretch>
        </p:blipFill>
        <p:spPr>
          <a:xfrm>
            <a:off x="838200" y="3714750"/>
            <a:ext cx="3683000" cy="2470150"/>
          </a:xfrm>
          <a:prstGeom prst="rect">
            <a:avLst/>
          </a:prstGeom>
        </p:spPr>
      </p:pic>
      <p:pic>
        <p:nvPicPr>
          <p:cNvPr id="6" name="Picture 5"/>
          <p:cNvPicPr>
            <a:picLocks noChangeAspect="1"/>
          </p:cNvPicPr>
          <p:nvPr/>
        </p:nvPicPr>
        <p:blipFill>
          <a:blip r:embed="rId5"/>
          <a:stretch>
            <a:fillRect/>
          </a:stretch>
        </p:blipFill>
        <p:spPr>
          <a:xfrm>
            <a:off x="4521200" y="3714751"/>
            <a:ext cx="3498851" cy="2470150"/>
          </a:xfrm>
          <a:prstGeom prst="rect">
            <a:avLst/>
          </a:prstGeom>
        </p:spPr>
      </p:pic>
      <p:pic>
        <p:nvPicPr>
          <p:cNvPr id="7" name="Picture 6"/>
          <p:cNvPicPr>
            <a:picLocks noChangeAspect="1"/>
          </p:cNvPicPr>
          <p:nvPr/>
        </p:nvPicPr>
        <p:blipFill>
          <a:blip r:embed="rId6"/>
          <a:stretch>
            <a:fillRect/>
          </a:stretch>
        </p:blipFill>
        <p:spPr>
          <a:xfrm>
            <a:off x="8020051" y="3714751"/>
            <a:ext cx="2959101" cy="2470150"/>
          </a:xfrm>
          <a:prstGeom prst="rect">
            <a:avLst/>
          </a:prstGeom>
        </p:spPr>
      </p:pic>
    </p:spTree>
    <p:extLst>
      <p:ext uri="{BB962C8B-B14F-4D97-AF65-F5344CB8AC3E}">
        <p14:creationId xmlns:p14="http://schemas.microsoft.com/office/powerpoint/2010/main" val="4283077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2840</Words>
  <Application>Microsoft Office PowerPoint</Application>
  <PresentationFormat>Widescreen</PresentationFormat>
  <Paragraphs>182</Paragraphs>
  <Slides>40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Times New Roman</vt:lpstr>
      <vt:lpstr>Office Theme</vt:lpstr>
      <vt:lpstr>Herbs, Shrubs, Trees, Climbers and Creepers.</vt:lpstr>
      <vt:lpstr>Herbs, Shrubs, Trees, Climbers &amp; Creepers</vt:lpstr>
      <vt:lpstr>Root System</vt:lpstr>
      <vt:lpstr>The Taproot system and The Fibrous Root system.</vt:lpstr>
      <vt:lpstr>The Taproot system and The Fibrous Root system.</vt:lpstr>
      <vt:lpstr>Functions of Roots</vt:lpstr>
      <vt:lpstr>Functions of Roots</vt:lpstr>
      <vt:lpstr>Root Modifications</vt:lpstr>
      <vt:lpstr>Storing food, Prop roots, Clasping roots.</vt:lpstr>
      <vt:lpstr>Root Modifications.</vt:lpstr>
      <vt:lpstr>Breathing, Nitrogen Fixation &amp; Reproduction by roots </vt:lpstr>
      <vt:lpstr>The Shoot System</vt:lpstr>
      <vt:lpstr>Stem Modifications</vt:lpstr>
      <vt:lpstr>Plumule, reproduction through Stem, Support and Photosynthesis</vt:lpstr>
      <vt:lpstr>Reproduction by Stem, Storing Food by stems</vt:lpstr>
      <vt:lpstr>Canna lily. Morning glory, Suckers, Runners, Tendrils, Rhizome</vt:lpstr>
      <vt:lpstr>The Leaves</vt:lpstr>
      <vt:lpstr>PowerPoint Presentation</vt:lpstr>
      <vt:lpstr>The Leaves</vt:lpstr>
      <vt:lpstr>Functions of Leaves:</vt:lpstr>
      <vt:lpstr>Modification of Leaves.</vt:lpstr>
      <vt:lpstr>PowerPoint Presentation</vt:lpstr>
      <vt:lpstr>The flower</vt:lpstr>
      <vt:lpstr>The flower</vt:lpstr>
      <vt:lpstr>Parts of Flower</vt:lpstr>
      <vt:lpstr>PowerPoint Presentation</vt:lpstr>
      <vt:lpstr>PowerPoint Presentation</vt:lpstr>
      <vt:lpstr>Pollination:</vt:lpstr>
      <vt:lpstr>Self Pollination &amp; Cross Pollination</vt:lpstr>
      <vt:lpstr>Fruit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Herbs, Shrubs, Trees, Climbers and Creepers.</dc:title>
  <dc:creator>Lenovo-ShReE P-pC</dc:creator>
  <cp:lastModifiedBy>Lenovo-ShReE P-pC</cp:lastModifiedBy>
  <cp:revision>60</cp:revision>
  <dcterms:created xsi:type="dcterms:W3CDTF">2020-11-22T13:10:40Z</dcterms:created>
  <dcterms:modified xsi:type="dcterms:W3CDTF">2020-12-08T14:50:25Z</dcterms:modified>
</cp:coreProperties>
</file>