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1" r:id="rId20"/>
    <p:sldId id="274"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000C82B-B1DB-4AAF-94EC-25F757BC4D86}" type="datetimeFigureOut">
              <a:rPr lang="en-IN" smtClean="0"/>
              <a:t>18-09-2020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391875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000C82B-B1DB-4AAF-94EC-25F757BC4D86}" type="datetimeFigureOut">
              <a:rPr lang="en-IN" smtClean="0"/>
              <a:t>18-09-2020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409661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000C82B-B1DB-4AAF-94EC-25F757BC4D86}" type="datetimeFigureOut">
              <a:rPr lang="en-IN" smtClean="0"/>
              <a:t>18-09-2020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24026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000C82B-B1DB-4AAF-94EC-25F757BC4D86}" type="datetimeFigureOut">
              <a:rPr lang="en-IN" smtClean="0"/>
              <a:t>18-09-2020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333194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0C82B-B1DB-4AAF-94EC-25F757BC4D86}" type="datetimeFigureOut">
              <a:rPr lang="en-IN" smtClean="0"/>
              <a:t>18-09-2020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172340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000C82B-B1DB-4AAF-94EC-25F757BC4D86}" type="datetimeFigureOut">
              <a:rPr lang="en-IN" smtClean="0"/>
              <a:t>18-09-2020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228161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000C82B-B1DB-4AAF-94EC-25F757BC4D86}" type="datetimeFigureOut">
              <a:rPr lang="en-IN" smtClean="0"/>
              <a:t>18-09-2020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281829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000C82B-B1DB-4AAF-94EC-25F757BC4D86}" type="datetimeFigureOut">
              <a:rPr lang="en-IN" smtClean="0"/>
              <a:t>18-09-2020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59266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0C82B-B1DB-4AAF-94EC-25F757BC4D86}" type="datetimeFigureOut">
              <a:rPr lang="en-IN" smtClean="0"/>
              <a:t>18-09-2020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198594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0C82B-B1DB-4AAF-94EC-25F757BC4D86}" type="datetimeFigureOut">
              <a:rPr lang="en-IN" smtClean="0"/>
              <a:t>18-09-2020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57211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0C82B-B1DB-4AAF-94EC-25F757BC4D86}" type="datetimeFigureOut">
              <a:rPr lang="en-IN" smtClean="0"/>
              <a:t>18-09-2020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7CD74-C907-47D1-9E8D-7A471E222E07}" type="slidenum">
              <a:rPr lang="en-IN" smtClean="0"/>
              <a:t>‹#›</a:t>
            </a:fld>
            <a:endParaRPr lang="en-IN"/>
          </a:p>
        </p:txBody>
      </p:sp>
    </p:spTree>
    <p:extLst>
      <p:ext uri="{BB962C8B-B14F-4D97-AF65-F5344CB8AC3E}">
        <p14:creationId xmlns:p14="http://schemas.microsoft.com/office/powerpoint/2010/main" val="203590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0C82B-B1DB-4AAF-94EC-25F757BC4D86}" type="datetimeFigureOut">
              <a:rPr lang="en-IN" smtClean="0"/>
              <a:t>18-09-2020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7CD74-C907-47D1-9E8D-7A471E222E07}" type="slidenum">
              <a:rPr lang="en-IN" smtClean="0"/>
              <a:t>‹#›</a:t>
            </a:fld>
            <a:endParaRPr lang="en-IN"/>
          </a:p>
        </p:txBody>
      </p:sp>
    </p:spTree>
    <p:extLst>
      <p:ext uri="{BB962C8B-B14F-4D97-AF65-F5344CB8AC3E}">
        <p14:creationId xmlns:p14="http://schemas.microsoft.com/office/powerpoint/2010/main" val="903367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IN" dirty="0"/>
              <a:t/>
            </a:r>
            <a:br>
              <a:rPr lang="en-IN" dirty="0"/>
            </a:br>
            <a:endParaRPr lang="en-IN" dirty="0"/>
          </a:p>
        </p:txBody>
      </p:sp>
      <p:sp>
        <p:nvSpPr>
          <p:cNvPr id="3" name="Subtitle 2"/>
          <p:cNvSpPr>
            <a:spLocks noGrp="1"/>
          </p:cNvSpPr>
          <p:nvPr>
            <p:ph type="subTitle" idx="1"/>
          </p:nvPr>
        </p:nvSpPr>
        <p:spPr/>
        <p:txBody>
          <a:bodyPr>
            <a:normAutofit/>
          </a:bodyPr>
          <a:lstStyle/>
          <a:p>
            <a:r>
              <a:rPr lang="en-IN" sz="4400" b="1" dirty="0" smtClean="0">
                <a:solidFill>
                  <a:srgbClr val="FF0000"/>
                </a:solidFill>
              </a:rPr>
              <a:t>EXCRETORY PRODUCTS AND THEIR ELIMINATION </a:t>
            </a:r>
            <a:endParaRPr lang="en-IN" sz="4400" b="1" dirty="0">
              <a:solidFill>
                <a:srgbClr val="FF0000"/>
              </a:solidFill>
            </a:endParaRPr>
          </a:p>
        </p:txBody>
      </p:sp>
    </p:spTree>
    <p:extLst>
      <p:ext uri="{BB962C8B-B14F-4D97-AF65-F5344CB8AC3E}">
        <p14:creationId xmlns:p14="http://schemas.microsoft.com/office/powerpoint/2010/main" val="270426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MECHANISM OF URINE FORMATION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dirty="0" smtClean="0"/>
              <a:t>Urine </a:t>
            </a:r>
            <a:r>
              <a:rPr lang="en-IN" dirty="0"/>
              <a:t>formation involves three main processes –</a:t>
            </a:r>
            <a:endParaRPr lang="en-IN" sz="2000" dirty="0"/>
          </a:p>
          <a:p>
            <a:pPr lvl="2"/>
            <a:r>
              <a:rPr lang="en-IN" b="1" dirty="0"/>
              <a:t>Glomerular filtration</a:t>
            </a:r>
            <a:endParaRPr lang="en-IN" sz="1800" dirty="0"/>
          </a:p>
          <a:p>
            <a:pPr lvl="2"/>
            <a:r>
              <a:rPr lang="en-IN" b="1" dirty="0"/>
              <a:t>Selective reabsorption</a:t>
            </a:r>
            <a:endParaRPr lang="en-IN" sz="1800" dirty="0"/>
          </a:p>
          <a:p>
            <a:pPr lvl="2"/>
            <a:r>
              <a:rPr lang="en-IN" b="1" dirty="0"/>
              <a:t>Tubular secretion.</a:t>
            </a:r>
            <a:endParaRPr lang="en-IN" sz="1800" dirty="0"/>
          </a:p>
          <a:p>
            <a:endParaRPr lang="en-IN" dirty="0"/>
          </a:p>
        </p:txBody>
      </p:sp>
    </p:spTree>
    <p:extLst>
      <p:ext uri="{BB962C8B-B14F-4D97-AF65-F5344CB8AC3E}">
        <p14:creationId xmlns:p14="http://schemas.microsoft.com/office/powerpoint/2010/main" val="424222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Glomerular filtration or ultra filtration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dirty="0" smtClean="0"/>
              <a:t>On </a:t>
            </a:r>
            <a:r>
              <a:rPr lang="en-IN" dirty="0"/>
              <a:t>an average 1120-1200 ml blood is filtered by the kidneys per minute.</a:t>
            </a:r>
            <a:endParaRPr lang="en-IN" sz="2000" dirty="0"/>
          </a:p>
          <a:p>
            <a:pPr lvl="1"/>
            <a:r>
              <a:rPr lang="en-IN" dirty="0"/>
              <a:t>The glomerular capillary blood pressure caused filtration of through filtration membrane.</a:t>
            </a:r>
            <a:endParaRPr lang="en-IN" sz="2000" dirty="0"/>
          </a:p>
          <a:p>
            <a:pPr lvl="1"/>
            <a:r>
              <a:rPr lang="en-IN" dirty="0"/>
              <a:t>The filtration membrane is formed by –</a:t>
            </a:r>
            <a:endParaRPr lang="en-IN" sz="2000" dirty="0"/>
          </a:p>
          <a:p>
            <a:pPr lvl="2"/>
            <a:r>
              <a:rPr lang="en-IN" dirty="0"/>
              <a:t>Endothelium of glomerular blood vessel.</a:t>
            </a:r>
            <a:endParaRPr lang="en-IN" sz="1800" dirty="0"/>
          </a:p>
          <a:p>
            <a:pPr lvl="2"/>
            <a:r>
              <a:rPr lang="en-IN" dirty="0"/>
              <a:t>The epithelium of Bowman’s capsule (</a:t>
            </a:r>
            <a:r>
              <a:rPr lang="en-IN" dirty="0" err="1"/>
              <a:t>podocytes</a:t>
            </a:r>
            <a:r>
              <a:rPr lang="en-IN" dirty="0"/>
              <a:t>)</a:t>
            </a:r>
            <a:endParaRPr lang="en-IN" sz="1800" dirty="0"/>
          </a:p>
          <a:p>
            <a:pPr lvl="2"/>
            <a:r>
              <a:rPr lang="en-IN" dirty="0"/>
              <a:t>Basement membrane of these two layers.</a:t>
            </a:r>
            <a:endParaRPr lang="en-IN" sz="1800" dirty="0"/>
          </a:p>
          <a:p>
            <a:endParaRPr lang="en-IN" dirty="0"/>
          </a:p>
        </p:txBody>
      </p:sp>
    </p:spTree>
    <p:extLst>
      <p:ext uri="{BB962C8B-B14F-4D97-AF65-F5344CB8AC3E}">
        <p14:creationId xmlns:p14="http://schemas.microsoft.com/office/powerpoint/2010/main" val="1421702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Glomerular filtration or ultra filtration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endParaRPr lang="en-IN" dirty="0" smtClean="0">
              <a:effectLst/>
            </a:endParaRPr>
          </a:p>
          <a:p>
            <a:pPr lvl="1"/>
            <a:r>
              <a:rPr lang="en-IN" dirty="0"/>
              <a:t>The epithelial cells of Bowman’s capsule called </a:t>
            </a:r>
            <a:r>
              <a:rPr lang="en-IN" dirty="0" err="1"/>
              <a:t>podocytes</a:t>
            </a:r>
            <a:r>
              <a:rPr lang="en-IN" dirty="0"/>
              <a:t> are arranged in an intricate manner so as to leave some minute spaces called filtration slit or slit pores.</a:t>
            </a:r>
            <a:endParaRPr lang="en-IN" sz="2000" dirty="0"/>
          </a:p>
          <a:p>
            <a:pPr lvl="1"/>
            <a:r>
              <a:rPr lang="en-IN" dirty="0"/>
              <a:t>All constituent of plasma pass the filtration membrane except protein, hence it is called </a:t>
            </a:r>
            <a:r>
              <a:rPr lang="en-IN" b="1" dirty="0"/>
              <a:t>ultra filtration</a:t>
            </a:r>
            <a:r>
              <a:rPr lang="en-IN" dirty="0"/>
              <a:t>.</a:t>
            </a:r>
            <a:endParaRPr lang="en-IN" sz="2000" dirty="0"/>
          </a:p>
          <a:p>
            <a:pPr lvl="1"/>
            <a:r>
              <a:rPr lang="en-IN" dirty="0"/>
              <a:t>The amount of filtrate formed by the kidneys per minute is called glomerular filtration rate (GFR).</a:t>
            </a:r>
            <a:endParaRPr lang="en-IN" sz="2000" dirty="0"/>
          </a:p>
          <a:p>
            <a:pPr lvl="1"/>
            <a:r>
              <a:rPr lang="en-IN" dirty="0"/>
              <a:t>GFR is about 125 ml/min. i.e. 180 </a:t>
            </a:r>
            <a:r>
              <a:rPr lang="en-IN" dirty="0" err="1"/>
              <a:t>liters</a:t>
            </a:r>
            <a:r>
              <a:rPr lang="en-IN" dirty="0"/>
              <a:t> per day. </a:t>
            </a:r>
            <a:endParaRPr lang="en-IN" sz="2000" dirty="0"/>
          </a:p>
          <a:p>
            <a:endParaRPr lang="en-IN" dirty="0"/>
          </a:p>
        </p:txBody>
      </p:sp>
    </p:spTree>
    <p:extLst>
      <p:ext uri="{BB962C8B-B14F-4D97-AF65-F5344CB8AC3E}">
        <p14:creationId xmlns:p14="http://schemas.microsoft.com/office/powerpoint/2010/main" val="186672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Selective reabsorption :</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lvl="0"/>
            <a:r>
              <a:rPr lang="en-IN" dirty="0" smtClean="0"/>
              <a:t>Out </a:t>
            </a:r>
            <a:r>
              <a:rPr lang="en-IN" dirty="0"/>
              <a:t>of 180 </a:t>
            </a:r>
            <a:r>
              <a:rPr lang="en-IN" dirty="0" err="1"/>
              <a:t>liters</a:t>
            </a:r>
            <a:r>
              <a:rPr lang="en-IN" dirty="0"/>
              <a:t> of filtrate formed every day 178.5 </a:t>
            </a:r>
            <a:r>
              <a:rPr lang="en-IN" dirty="0" err="1"/>
              <a:t>liters</a:t>
            </a:r>
            <a:r>
              <a:rPr lang="en-IN" dirty="0"/>
              <a:t> along with useful materials reabsorbed into the blood through </a:t>
            </a:r>
            <a:r>
              <a:rPr lang="en-IN" dirty="0" err="1"/>
              <a:t>peritubular</a:t>
            </a:r>
            <a:r>
              <a:rPr lang="en-IN" dirty="0"/>
              <a:t> capillaries leaving 1.5 </a:t>
            </a:r>
            <a:r>
              <a:rPr lang="en-IN" dirty="0" err="1"/>
              <a:t>liters</a:t>
            </a:r>
            <a:r>
              <a:rPr lang="en-IN" dirty="0"/>
              <a:t> excreted in the form of urine.</a:t>
            </a:r>
          </a:p>
          <a:p>
            <a:pPr lvl="0"/>
            <a:r>
              <a:rPr lang="en-IN" dirty="0"/>
              <a:t>The tubular epithelial cells of different segments of nephron perform these either active or passive mechanisms.</a:t>
            </a:r>
          </a:p>
          <a:p>
            <a:pPr lvl="0"/>
            <a:r>
              <a:rPr lang="en-IN" dirty="0"/>
              <a:t>Substance like glucose, amino acids Na+ absorbed actively.</a:t>
            </a:r>
          </a:p>
          <a:p>
            <a:pPr lvl="0"/>
            <a:r>
              <a:rPr lang="en-IN" dirty="0"/>
              <a:t>Nitrogenous wastes are absorbed by passive transport.</a:t>
            </a:r>
          </a:p>
          <a:p>
            <a:pPr lvl="0"/>
            <a:r>
              <a:rPr lang="en-IN" dirty="0"/>
              <a:t>Reabsorption of water also occurs passively in the initial segments of the nephron.</a:t>
            </a:r>
          </a:p>
          <a:p>
            <a:endParaRPr lang="en-IN" dirty="0"/>
          </a:p>
        </p:txBody>
      </p:sp>
    </p:spTree>
    <p:extLst>
      <p:ext uri="{BB962C8B-B14F-4D97-AF65-F5344CB8AC3E}">
        <p14:creationId xmlns:p14="http://schemas.microsoft.com/office/powerpoint/2010/main" val="174115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Tubular secretion :</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lvl="0"/>
            <a:r>
              <a:rPr lang="en-IN" dirty="0" smtClean="0"/>
              <a:t>The </a:t>
            </a:r>
            <a:r>
              <a:rPr lang="en-IN" dirty="0"/>
              <a:t>tubular cells adds substances like H</a:t>
            </a:r>
            <a:r>
              <a:rPr lang="en-IN" baseline="30000" dirty="0"/>
              <a:t>+</a:t>
            </a:r>
            <a:r>
              <a:rPr lang="en-IN" dirty="0"/>
              <a:t> , K</a:t>
            </a:r>
            <a:r>
              <a:rPr lang="en-IN" baseline="30000" dirty="0"/>
              <a:t>+</a:t>
            </a:r>
            <a:r>
              <a:rPr lang="en-IN" dirty="0"/>
              <a:t> and ammonia to the filtrate from the </a:t>
            </a:r>
            <a:r>
              <a:rPr lang="en-IN" dirty="0" err="1"/>
              <a:t>peritubular</a:t>
            </a:r>
            <a:r>
              <a:rPr lang="en-IN" dirty="0"/>
              <a:t> capillaries.</a:t>
            </a:r>
          </a:p>
          <a:p>
            <a:pPr lvl="0"/>
            <a:r>
              <a:rPr lang="en-IN" dirty="0"/>
              <a:t>Tubular secretion maintains ionic and acid base balance of the body fluids.</a:t>
            </a:r>
          </a:p>
          <a:p>
            <a:endParaRPr lang="en-IN" dirty="0"/>
          </a:p>
        </p:txBody>
      </p:sp>
    </p:spTree>
    <p:extLst>
      <p:ext uri="{BB962C8B-B14F-4D97-AF65-F5344CB8AC3E}">
        <p14:creationId xmlns:p14="http://schemas.microsoft.com/office/powerpoint/2010/main" val="418915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FUNCTION OF THE TUBULES :</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b="1" dirty="0" smtClean="0"/>
              <a:t>Proximal </a:t>
            </a:r>
            <a:r>
              <a:rPr lang="en-IN" b="1" dirty="0"/>
              <a:t>convoluted tubule (PCT) :</a:t>
            </a:r>
            <a:endParaRPr lang="en-IN" dirty="0"/>
          </a:p>
          <a:p>
            <a:pPr lvl="0"/>
            <a:r>
              <a:rPr lang="en-IN" dirty="0"/>
              <a:t>PCT is lined by simple Cuboidal brush border epithelium which increases the surface area for absorption.</a:t>
            </a:r>
          </a:p>
          <a:p>
            <a:pPr lvl="0"/>
            <a:r>
              <a:rPr lang="en-IN" dirty="0"/>
              <a:t>All essential nutrients and 70-80% of the electrolytes and water are reabsorbed by this segment.</a:t>
            </a:r>
          </a:p>
          <a:p>
            <a:pPr lvl="0"/>
            <a:r>
              <a:rPr lang="en-IN" dirty="0"/>
              <a:t>PCT also maintain the pH and ionic balance of the body fluids by selective secretion of H</a:t>
            </a:r>
            <a:r>
              <a:rPr lang="en-IN" baseline="30000" dirty="0"/>
              <a:t>+</a:t>
            </a:r>
            <a:r>
              <a:rPr lang="en-IN" dirty="0"/>
              <a:t>, K</a:t>
            </a:r>
            <a:r>
              <a:rPr lang="en-IN" baseline="30000" dirty="0"/>
              <a:t>+</a:t>
            </a:r>
            <a:r>
              <a:rPr lang="en-IN" dirty="0"/>
              <a:t> and ammonia into the filtrate and by absorption of HCO</a:t>
            </a:r>
            <a:r>
              <a:rPr lang="en-IN" baseline="-25000" dirty="0"/>
              <a:t>3</a:t>
            </a:r>
            <a:r>
              <a:rPr lang="en-IN" dirty="0"/>
              <a:t>-.</a:t>
            </a:r>
          </a:p>
          <a:p>
            <a:endParaRPr lang="en-IN" dirty="0"/>
          </a:p>
        </p:txBody>
      </p:sp>
    </p:spTree>
    <p:extLst>
      <p:ext uri="{BB962C8B-B14F-4D97-AF65-F5344CB8AC3E}">
        <p14:creationId xmlns:p14="http://schemas.microsoft.com/office/powerpoint/2010/main" val="1197031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Henle’s</a:t>
            </a:r>
            <a:r>
              <a:rPr lang="en-IN" b="1" dirty="0" smtClean="0"/>
              <a:t> Loop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dirty="0" smtClean="0"/>
              <a:t>This </a:t>
            </a:r>
            <a:r>
              <a:rPr lang="en-IN" dirty="0"/>
              <a:t>region plays important role in maintenance of high </a:t>
            </a:r>
            <a:r>
              <a:rPr lang="en-IN" dirty="0" err="1"/>
              <a:t>osmolarity</a:t>
            </a:r>
            <a:r>
              <a:rPr lang="en-IN" dirty="0"/>
              <a:t> of medullary interstitial fluid.</a:t>
            </a:r>
            <a:endParaRPr lang="en-IN" sz="2000" dirty="0"/>
          </a:p>
          <a:p>
            <a:pPr lvl="1"/>
            <a:r>
              <a:rPr lang="en-IN" dirty="0"/>
              <a:t>The descending limb is permeable to water but impermeable to electrolytes. This concentrates the filtrates as it moves down.</a:t>
            </a:r>
            <a:endParaRPr lang="en-IN" sz="2000" dirty="0"/>
          </a:p>
          <a:p>
            <a:pPr lvl="1"/>
            <a:r>
              <a:rPr lang="en-IN" dirty="0"/>
              <a:t>The ascending limb is permeable to electrolytes but impermeable to electrolytes. Therefore as the concentrated filtrate pass upward, it gets diluted due to active or passive transport of electrolytes to the medullary fluid.</a:t>
            </a:r>
            <a:endParaRPr lang="en-IN" sz="2000" dirty="0"/>
          </a:p>
          <a:p>
            <a:endParaRPr lang="en-IN" dirty="0"/>
          </a:p>
        </p:txBody>
      </p:sp>
    </p:spTree>
    <p:extLst>
      <p:ext uri="{BB962C8B-B14F-4D97-AF65-F5344CB8AC3E}">
        <p14:creationId xmlns:p14="http://schemas.microsoft.com/office/powerpoint/2010/main" val="1714860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Distal convoluted tubules :</a:t>
            </a:r>
            <a:endParaRPr lang="en-IN" sz="2400" dirty="0"/>
          </a:p>
          <a:p>
            <a:pPr lvl="1"/>
            <a:r>
              <a:rPr lang="en-IN" dirty="0"/>
              <a:t>Selectable reabsorption of Na+ and water takes place in this segment.</a:t>
            </a:r>
            <a:endParaRPr lang="en-IN" sz="2000" dirty="0"/>
          </a:p>
          <a:p>
            <a:pPr lvl="1"/>
            <a:r>
              <a:rPr lang="en-IN" dirty="0"/>
              <a:t>DCT also capable of reabsorption of HCO</a:t>
            </a:r>
            <a:r>
              <a:rPr lang="en-IN" baseline="-25000" dirty="0"/>
              <a:t>3</a:t>
            </a:r>
            <a:r>
              <a:rPr lang="en-IN" dirty="0"/>
              <a:t>- and selective secretion of H</a:t>
            </a:r>
            <a:r>
              <a:rPr lang="en-IN" baseline="30000" dirty="0"/>
              <a:t>+</a:t>
            </a:r>
            <a:r>
              <a:rPr lang="en-IN" dirty="0"/>
              <a:t>, K</a:t>
            </a:r>
            <a:r>
              <a:rPr lang="en-IN" baseline="30000" dirty="0"/>
              <a:t>+</a:t>
            </a:r>
            <a:r>
              <a:rPr lang="en-IN" dirty="0"/>
              <a:t>, and NH</a:t>
            </a:r>
            <a:r>
              <a:rPr lang="en-IN" baseline="-25000" dirty="0"/>
              <a:t>3</a:t>
            </a:r>
            <a:r>
              <a:rPr lang="en-IN" dirty="0"/>
              <a:t> to maintain the pH and sodium-potassium level in blood.</a:t>
            </a:r>
            <a:endParaRPr lang="en-IN" sz="2000" dirty="0"/>
          </a:p>
          <a:p>
            <a:r>
              <a:rPr lang="en-IN" b="1" dirty="0"/>
              <a:t>Collecting duct :</a:t>
            </a:r>
            <a:endParaRPr lang="en-IN" sz="2400" dirty="0"/>
          </a:p>
          <a:p>
            <a:pPr lvl="1"/>
            <a:r>
              <a:rPr lang="en-IN" dirty="0"/>
              <a:t>This duct extends from cortex to inner part of the medulla.</a:t>
            </a:r>
            <a:endParaRPr lang="en-IN" sz="2000" dirty="0"/>
          </a:p>
          <a:p>
            <a:pPr lvl="1"/>
            <a:r>
              <a:rPr lang="en-IN" dirty="0"/>
              <a:t>Large amount of water could be reabsorbed from this region to produce concentrated urine.</a:t>
            </a:r>
            <a:endParaRPr lang="en-IN" sz="2000" dirty="0"/>
          </a:p>
          <a:p>
            <a:pPr lvl="1"/>
            <a:r>
              <a:rPr lang="en-IN" dirty="0"/>
              <a:t>This segment allow small amount of urea into the medullary </a:t>
            </a:r>
            <a:r>
              <a:rPr lang="en-IN" dirty="0" err="1"/>
              <a:t>interstitium</a:t>
            </a:r>
            <a:r>
              <a:rPr lang="en-IN" dirty="0"/>
              <a:t> to keep up the </a:t>
            </a:r>
            <a:r>
              <a:rPr lang="en-IN" dirty="0" err="1"/>
              <a:t>osmolarity</a:t>
            </a:r>
            <a:r>
              <a:rPr lang="en-IN" dirty="0"/>
              <a:t>.</a:t>
            </a:r>
            <a:endParaRPr lang="en-IN" sz="2000" dirty="0"/>
          </a:p>
          <a:p>
            <a:endParaRPr lang="en-IN" dirty="0"/>
          </a:p>
        </p:txBody>
      </p:sp>
    </p:spTree>
    <p:extLst>
      <p:ext uri="{BB962C8B-B14F-4D97-AF65-F5344CB8AC3E}">
        <p14:creationId xmlns:p14="http://schemas.microsoft.com/office/powerpoint/2010/main" val="158024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MECHANISM OF CONCENTRATION OF FILTRATE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dirty="0" smtClean="0"/>
              <a:t>Mammals </a:t>
            </a:r>
            <a:r>
              <a:rPr lang="en-IN" dirty="0"/>
              <a:t>have the ability to produce concentrated urine.</a:t>
            </a:r>
            <a:endParaRPr lang="en-IN" sz="2000" dirty="0"/>
          </a:p>
          <a:p>
            <a:pPr lvl="1"/>
            <a:r>
              <a:rPr lang="en-IN" dirty="0"/>
              <a:t>The </a:t>
            </a:r>
            <a:r>
              <a:rPr lang="en-IN" dirty="0" err="1"/>
              <a:t>Henle’s</a:t>
            </a:r>
            <a:r>
              <a:rPr lang="en-IN" dirty="0"/>
              <a:t> loop and vasa recta plays significant role in concentrating urine.</a:t>
            </a:r>
            <a:endParaRPr lang="en-IN" sz="2000" dirty="0"/>
          </a:p>
          <a:p>
            <a:pPr lvl="1"/>
            <a:r>
              <a:rPr lang="en-IN" dirty="0"/>
              <a:t>The flow of filtrate in two limb of </a:t>
            </a:r>
            <a:r>
              <a:rPr lang="en-IN" dirty="0" err="1"/>
              <a:t>Henle’s</a:t>
            </a:r>
            <a:r>
              <a:rPr lang="en-IN" dirty="0"/>
              <a:t> loop and blood flow in two limbs of vasa recta are in opposite direction hence form </a:t>
            </a:r>
            <a:r>
              <a:rPr lang="en-IN" b="1" dirty="0"/>
              <a:t>counter current.</a:t>
            </a:r>
            <a:endParaRPr lang="en-IN" sz="2000" dirty="0"/>
          </a:p>
          <a:p>
            <a:pPr lvl="1"/>
            <a:r>
              <a:rPr lang="en-IN" dirty="0"/>
              <a:t>The proximity between the </a:t>
            </a:r>
            <a:r>
              <a:rPr lang="en-IN" dirty="0" err="1"/>
              <a:t>Henle’s</a:t>
            </a:r>
            <a:r>
              <a:rPr lang="en-IN" dirty="0"/>
              <a:t> loop and vasa recta, as well as the counter current in them help in maintain an increasing </a:t>
            </a:r>
            <a:r>
              <a:rPr lang="en-IN" dirty="0" err="1"/>
              <a:t>osmolarity</a:t>
            </a:r>
            <a:r>
              <a:rPr lang="en-IN" dirty="0"/>
              <a:t> towards the inner medullary </a:t>
            </a:r>
            <a:r>
              <a:rPr lang="en-IN" dirty="0" err="1"/>
              <a:t>interstitium</a:t>
            </a:r>
            <a:r>
              <a:rPr lang="en-IN" dirty="0"/>
              <a:t>, i.e. from 300 mOsmolL-1 in the cortex to about 1200 mOsmolL-1 in the inner medulla.</a:t>
            </a:r>
            <a:endParaRPr lang="en-IN" sz="2000" dirty="0"/>
          </a:p>
          <a:p>
            <a:endParaRPr lang="en-IN" dirty="0"/>
          </a:p>
        </p:txBody>
      </p:sp>
    </p:spTree>
    <p:extLst>
      <p:ext uri="{BB962C8B-B14F-4D97-AF65-F5344CB8AC3E}">
        <p14:creationId xmlns:p14="http://schemas.microsoft.com/office/powerpoint/2010/main" val="4025388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 name="Content Placeholder 5"/>
          <p:cNvPicPr>
            <a:picLocks noGrp="1" noChangeAspect="1"/>
          </p:cNvPicPr>
          <p:nvPr>
            <p:ph idx="1"/>
          </p:nvPr>
        </p:nvPicPr>
        <p:blipFill>
          <a:blip r:embed="rId2"/>
          <a:stretch>
            <a:fillRect/>
          </a:stretch>
        </p:blipFill>
        <p:spPr>
          <a:xfrm>
            <a:off x="3865181" y="1825625"/>
            <a:ext cx="4461637" cy="4351338"/>
          </a:xfrm>
          <a:prstGeom prst="rect">
            <a:avLst/>
          </a:prstGeom>
        </p:spPr>
      </p:pic>
    </p:spTree>
    <p:extLst>
      <p:ext uri="{BB962C8B-B14F-4D97-AF65-F5344CB8AC3E}">
        <p14:creationId xmlns:p14="http://schemas.microsoft.com/office/powerpoint/2010/main" val="104818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dirty="0" err="1"/>
              <a:t>Ammonotelic</a:t>
            </a:r>
            <a:r>
              <a:rPr lang="en-IN" dirty="0"/>
              <a:t>: elimination of nitrogenous waste in the form of ammonia.(fish)</a:t>
            </a:r>
          </a:p>
          <a:p>
            <a:pPr lvl="0"/>
            <a:r>
              <a:rPr lang="en-IN" dirty="0"/>
              <a:t>Ureotelic: elimination of nitrogenous waste in the form of urea.(</a:t>
            </a:r>
            <a:r>
              <a:rPr lang="en-IN" dirty="0" err="1"/>
              <a:t>Amphibia</a:t>
            </a:r>
            <a:r>
              <a:rPr lang="en-IN" dirty="0"/>
              <a:t> and mammalian)</a:t>
            </a:r>
          </a:p>
          <a:p>
            <a:pPr lvl="0"/>
            <a:r>
              <a:rPr lang="en-IN" dirty="0" err="1"/>
              <a:t>Uricotelic</a:t>
            </a:r>
            <a:r>
              <a:rPr lang="en-IN" dirty="0"/>
              <a:t>: elimination nitrogenous waste in the form of uric acid. (</a:t>
            </a:r>
            <a:r>
              <a:rPr lang="en-IN" dirty="0" err="1"/>
              <a:t>Reptilia</a:t>
            </a:r>
            <a:r>
              <a:rPr lang="en-IN" dirty="0"/>
              <a:t>, bird and insects)</a:t>
            </a:r>
          </a:p>
          <a:p>
            <a:endParaRPr lang="en-IN" dirty="0"/>
          </a:p>
        </p:txBody>
      </p:sp>
    </p:spTree>
    <p:extLst>
      <p:ext uri="{BB962C8B-B14F-4D97-AF65-F5344CB8AC3E}">
        <p14:creationId xmlns:p14="http://schemas.microsoft.com/office/powerpoint/2010/main" val="3744482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MECHANISM OF CONCENTRATION OF FILTRATE :</a:t>
            </a:r>
            <a:r>
              <a:rPr lang="en-IN" sz="4000" dirty="0" smtClean="0"/>
              <a:t/>
            </a:r>
            <a:br>
              <a:rPr lang="en-IN" sz="4000" dirty="0" smtClean="0"/>
            </a:br>
            <a:endParaRPr lang="en-IN" dirty="0"/>
          </a:p>
        </p:txBody>
      </p:sp>
      <p:sp>
        <p:nvSpPr>
          <p:cNvPr id="3" name="Content Placeholder 2"/>
          <p:cNvSpPr>
            <a:spLocks noGrp="1"/>
          </p:cNvSpPr>
          <p:nvPr>
            <p:ph idx="1"/>
          </p:nvPr>
        </p:nvSpPr>
        <p:spPr/>
        <p:txBody>
          <a:bodyPr>
            <a:normAutofit lnSpcReduction="10000"/>
          </a:bodyPr>
          <a:lstStyle/>
          <a:p>
            <a:pPr lvl="1"/>
            <a:r>
              <a:rPr lang="en-IN" dirty="0"/>
              <a:t>The gradient is mainly due to </a:t>
            </a:r>
            <a:r>
              <a:rPr lang="en-IN" b="1" dirty="0" err="1"/>
              <a:t>NaCl</a:t>
            </a:r>
            <a:r>
              <a:rPr lang="en-IN" b="1" dirty="0"/>
              <a:t> </a:t>
            </a:r>
            <a:r>
              <a:rPr lang="en-IN" dirty="0"/>
              <a:t>and </a:t>
            </a:r>
            <a:r>
              <a:rPr lang="en-IN" b="1" dirty="0"/>
              <a:t>urea.</a:t>
            </a:r>
            <a:endParaRPr lang="en-IN" sz="2000" dirty="0"/>
          </a:p>
          <a:p>
            <a:pPr lvl="1"/>
            <a:r>
              <a:rPr lang="en-IN" dirty="0"/>
              <a:t>The </a:t>
            </a:r>
            <a:r>
              <a:rPr lang="en-IN" dirty="0" err="1"/>
              <a:t>NaCl</a:t>
            </a:r>
            <a:r>
              <a:rPr lang="en-IN" dirty="0"/>
              <a:t> </a:t>
            </a:r>
            <a:r>
              <a:rPr lang="en-IN" b="1" dirty="0"/>
              <a:t>actively transported</a:t>
            </a:r>
            <a:r>
              <a:rPr lang="en-IN" dirty="0"/>
              <a:t> from the ascending limb of </a:t>
            </a:r>
            <a:r>
              <a:rPr lang="en-IN" dirty="0" err="1"/>
              <a:t>Henle’s</a:t>
            </a:r>
            <a:r>
              <a:rPr lang="en-IN" dirty="0"/>
              <a:t> loop is exchanged by the ascending portion of the </a:t>
            </a:r>
            <a:r>
              <a:rPr lang="en-IN" b="1" dirty="0"/>
              <a:t>vasa recta.</a:t>
            </a:r>
            <a:endParaRPr lang="en-IN" sz="2000" dirty="0"/>
          </a:p>
          <a:p>
            <a:pPr lvl="1"/>
            <a:r>
              <a:rPr lang="en-IN" dirty="0" err="1"/>
              <a:t>NaCl</a:t>
            </a:r>
            <a:r>
              <a:rPr lang="en-IN" dirty="0"/>
              <a:t> is returned to the </a:t>
            </a:r>
            <a:r>
              <a:rPr lang="en-IN" dirty="0" err="1"/>
              <a:t>interstitium</a:t>
            </a:r>
            <a:r>
              <a:rPr lang="en-IN" dirty="0"/>
              <a:t> by the ascending portion of vasa recta.</a:t>
            </a:r>
            <a:endParaRPr lang="en-IN" sz="2000" dirty="0"/>
          </a:p>
          <a:p>
            <a:pPr lvl="1"/>
            <a:r>
              <a:rPr lang="en-IN" dirty="0"/>
              <a:t>Small amount of urea enters the thin segment of ascending limb of </a:t>
            </a:r>
            <a:r>
              <a:rPr lang="en-IN" dirty="0" err="1"/>
              <a:t>Henle’s</a:t>
            </a:r>
            <a:r>
              <a:rPr lang="en-IN" dirty="0"/>
              <a:t> loop which is transported back to the </a:t>
            </a:r>
            <a:r>
              <a:rPr lang="en-IN" dirty="0" err="1"/>
              <a:t>interstitium</a:t>
            </a:r>
            <a:r>
              <a:rPr lang="en-IN" dirty="0"/>
              <a:t> by the collecting tubule.</a:t>
            </a:r>
            <a:endParaRPr lang="en-IN" sz="2000" dirty="0"/>
          </a:p>
          <a:p>
            <a:pPr lvl="1"/>
            <a:r>
              <a:rPr lang="en-IN" dirty="0"/>
              <a:t>This above described transport of substances facilitated by the special arrangement of </a:t>
            </a:r>
            <a:r>
              <a:rPr lang="en-IN" dirty="0" err="1"/>
              <a:t>Henle’s</a:t>
            </a:r>
            <a:r>
              <a:rPr lang="en-IN" dirty="0"/>
              <a:t> loop and vasa recta is called the </a:t>
            </a:r>
            <a:r>
              <a:rPr lang="en-IN" b="1" dirty="0"/>
              <a:t>counter current mechanism.</a:t>
            </a:r>
            <a:endParaRPr lang="en-IN" sz="2000" dirty="0"/>
          </a:p>
          <a:p>
            <a:pPr lvl="1"/>
            <a:r>
              <a:rPr lang="en-IN" dirty="0"/>
              <a:t>This mechanism helps to maintain a concentration gradient in the medullary </a:t>
            </a:r>
            <a:r>
              <a:rPr lang="en-IN" dirty="0" err="1"/>
              <a:t>interstitium</a:t>
            </a:r>
            <a:r>
              <a:rPr lang="en-IN" dirty="0"/>
              <a:t>, that promote easy passage of water from the collecting duct, leads to formation of concentrated urine.</a:t>
            </a:r>
            <a:endParaRPr lang="en-IN" sz="2000" dirty="0"/>
          </a:p>
          <a:p>
            <a:endParaRPr lang="en-IN" dirty="0"/>
          </a:p>
        </p:txBody>
      </p:sp>
    </p:spTree>
    <p:extLst>
      <p:ext uri="{BB962C8B-B14F-4D97-AF65-F5344CB8AC3E}">
        <p14:creationId xmlns:p14="http://schemas.microsoft.com/office/powerpoint/2010/main" val="3578326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REGULATION OF KIDNEY FUNCTION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b="1" dirty="0" smtClean="0"/>
              <a:t>Regulation </a:t>
            </a:r>
            <a:r>
              <a:rPr lang="en-IN" b="1" dirty="0"/>
              <a:t>by ADH :</a:t>
            </a:r>
            <a:endParaRPr lang="en-IN" dirty="0"/>
          </a:p>
          <a:p>
            <a:pPr lvl="0"/>
            <a:r>
              <a:rPr lang="en-IN" dirty="0" err="1"/>
              <a:t>Osmoreceptors</a:t>
            </a:r>
            <a:r>
              <a:rPr lang="en-IN" dirty="0"/>
              <a:t> present in the hypothalamus are activated by the change of blood volume, body fluid volume and ionic concentration.</a:t>
            </a:r>
          </a:p>
          <a:p>
            <a:pPr lvl="0"/>
            <a:r>
              <a:rPr lang="en-IN" dirty="0"/>
              <a:t>An excessive loss of body fluid activates the </a:t>
            </a:r>
            <a:r>
              <a:rPr lang="en-IN" dirty="0" err="1"/>
              <a:t>Osmoreceptors</a:t>
            </a:r>
            <a:r>
              <a:rPr lang="en-IN" dirty="0"/>
              <a:t> of hypothalamus to release </a:t>
            </a:r>
            <a:r>
              <a:rPr lang="en-IN" b="1" dirty="0"/>
              <a:t>antidiuretic hormone</a:t>
            </a:r>
            <a:r>
              <a:rPr lang="en-IN" dirty="0"/>
              <a:t> (ADH) or </a:t>
            </a:r>
            <a:r>
              <a:rPr lang="en-IN" b="1" dirty="0"/>
              <a:t>vasopressin</a:t>
            </a:r>
            <a:r>
              <a:rPr lang="en-IN" dirty="0"/>
              <a:t> from the </a:t>
            </a:r>
            <a:r>
              <a:rPr lang="en-IN" dirty="0" err="1"/>
              <a:t>neurohypophysis</a:t>
            </a:r>
            <a:r>
              <a:rPr lang="en-IN" dirty="0"/>
              <a:t>.</a:t>
            </a:r>
          </a:p>
          <a:p>
            <a:pPr lvl="0"/>
            <a:r>
              <a:rPr lang="en-IN" dirty="0"/>
              <a:t>ADH facilitates active reabsorption of water from the DCT, preventing dieresis.</a:t>
            </a:r>
          </a:p>
          <a:p>
            <a:pPr lvl="0"/>
            <a:r>
              <a:rPr lang="en-IN" dirty="0"/>
              <a:t>An increase in body fluid volume can switch off the </a:t>
            </a:r>
            <a:r>
              <a:rPr lang="en-IN" dirty="0" err="1"/>
              <a:t>Osmoreceptors</a:t>
            </a:r>
            <a:r>
              <a:rPr lang="en-IN" dirty="0"/>
              <a:t> and suppress the release of ADH, promoting dilute urine formation.</a:t>
            </a:r>
          </a:p>
          <a:p>
            <a:pPr lvl="0"/>
            <a:r>
              <a:rPr lang="en-IN" dirty="0"/>
              <a:t>ADH also constricts the afferent renal arteriole in increase the blood pressure in the other hand to maintain the GFR.</a:t>
            </a:r>
          </a:p>
          <a:p>
            <a:endParaRPr lang="en-IN" dirty="0"/>
          </a:p>
        </p:txBody>
      </p:sp>
    </p:spTree>
    <p:extLst>
      <p:ext uri="{BB962C8B-B14F-4D97-AF65-F5344CB8AC3E}">
        <p14:creationId xmlns:p14="http://schemas.microsoft.com/office/powerpoint/2010/main" val="384241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REGULATION OF KIDNEY FUNCTION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b="1" dirty="0"/>
              <a:t>Regulation by JGA (</a:t>
            </a:r>
            <a:r>
              <a:rPr lang="en-IN" b="1" dirty="0" err="1"/>
              <a:t>Juxta</a:t>
            </a:r>
            <a:r>
              <a:rPr lang="en-IN" b="1" dirty="0"/>
              <a:t> Glomerular Apparatus) :</a:t>
            </a:r>
            <a:endParaRPr lang="en-IN" dirty="0"/>
          </a:p>
          <a:p>
            <a:pPr lvl="0"/>
            <a:r>
              <a:rPr lang="en-IN" dirty="0"/>
              <a:t>A fall in glomerular blood flow/glomerular blood pressure/GFR can activate the </a:t>
            </a:r>
            <a:r>
              <a:rPr lang="en-IN" dirty="0" err="1"/>
              <a:t>Juxta</a:t>
            </a:r>
            <a:r>
              <a:rPr lang="en-IN" dirty="0"/>
              <a:t> Glomerular cells to release </a:t>
            </a:r>
            <a:r>
              <a:rPr lang="en-IN" b="1" dirty="0"/>
              <a:t>renin</a:t>
            </a:r>
            <a:r>
              <a:rPr lang="en-IN" dirty="0"/>
              <a:t>.</a:t>
            </a:r>
          </a:p>
          <a:p>
            <a:pPr lvl="0"/>
            <a:r>
              <a:rPr lang="en-IN" dirty="0"/>
              <a:t>Renin converts angiotensinogen in blood to </a:t>
            </a:r>
            <a:r>
              <a:rPr lang="en-IN" b="1" dirty="0"/>
              <a:t>angiotensin</a:t>
            </a:r>
            <a:r>
              <a:rPr lang="en-IN" dirty="0"/>
              <a:t> </a:t>
            </a:r>
            <a:r>
              <a:rPr lang="en-IN" b="1" dirty="0"/>
              <a:t>I</a:t>
            </a:r>
            <a:r>
              <a:rPr lang="en-IN" dirty="0"/>
              <a:t> and further to </a:t>
            </a:r>
            <a:r>
              <a:rPr lang="en-IN" b="1" dirty="0"/>
              <a:t>angiotensin II.</a:t>
            </a:r>
            <a:endParaRPr lang="en-IN" dirty="0"/>
          </a:p>
          <a:p>
            <a:pPr lvl="0"/>
            <a:r>
              <a:rPr lang="en-IN" dirty="0"/>
              <a:t>Angiotensin II constricts afferent renal arteriole to increase glomerular blood pressure and thereby GFR.</a:t>
            </a:r>
          </a:p>
          <a:p>
            <a:pPr lvl="0"/>
            <a:r>
              <a:rPr lang="en-IN" dirty="0"/>
              <a:t>Angiotensin II also stimulates adrenal cortex to release </a:t>
            </a:r>
            <a:r>
              <a:rPr lang="en-IN" b="1" dirty="0"/>
              <a:t>aldosterone</a:t>
            </a:r>
            <a:r>
              <a:rPr lang="en-IN" dirty="0"/>
              <a:t>.</a:t>
            </a:r>
          </a:p>
          <a:p>
            <a:pPr lvl="0"/>
            <a:r>
              <a:rPr lang="en-IN" dirty="0"/>
              <a:t>Aldosterone cause active reabsorption of Na+ and water from the distal part of the tubule, this increase in blood volume and GFR.</a:t>
            </a:r>
          </a:p>
          <a:p>
            <a:pPr lvl="0"/>
            <a:r>
              <a:rPr lang="en-IN" dirty="0"/>
              <a:t>This complex mechanism is called </a:t>
            </a:r>
            <a:r>
              <a:rPr lang="en-IN" b="1" dirty="0"/>
              <a:t>RAAS</a:t>
            </a:r>
            <a:r>
              <a:rPr lang="en-IN" dirty="0"/>
              <a:t> </a:t>
            </a:r>
            <a:r>
              <a:rPr lang="en-IN" b="1" dirty="0"/>
              <a:t>(Renin angiotensin aldosterone system).</a:t>
            </a:r>
            <a:endParaRPr lang="en-IN" dirty="0"/>
          </a:p>
          <a:p>
            <a:endParaRPr lang="en-IN" dirty="0"/>
          </a:p>
        </p:txBody>
      </p:sp>
    </p:spTree>
    <p:extLst>
      <p:ext uri="{BB962C8B-B14F-4D97-AF65-F5344CB8AC3E}">
        <p14:creationId xmlns:p14="http://schemas.microsoft.com/office/powerpoint/2010/main" val="607381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REGULATION OF KIDNEY FUNCTION</a:t>
            </a:r>
            <a:endParaRPr lang="en-IN" dirty="0"/>
          </a:p>
        </p:txBody>
      </p:sp>
      <p:sp>
        <p:nvSpPr>
          <p:cNvPr id="3" name="Content Placeholder 2"/>
          <p:cNvSpPr>
            <a:spLocks noGrp="1"/>
          </p:cNvSpPr>
          <p:nvPr>
            <p:ph idx="1"/>
          </p:nvPr>
        </p:nvSpPr>
        <p:spPr/>
        <p:txBody>
          <a:bodyPr/>
          <a:lstStyle/>
          <a:p>
            <a:r>
              <a:rPr lang="en-IN" b="1" dirty="0"/>
              <a:t>Regulation by ANF :</a:t>
            </a:r>
            <a:endParaRPr lang="en-IN" dirty="0"/>
          </a:p>
          <a:p>
            <a:pPr lvl="0"/>
            <a:r>
              <a:rPr lang="en-IN" dirty="0"/>
              <a:t>An increase in blood flow to the atria of the heart due RAAS cause the release of </a:t>
            </a:r>
            <a:r>
              <a:rPr lang="en-IN" b="1" dirty="0"/>
              <a:t>Atrial Natriuretic Factor (ANF).</a:t>
            </a:r>
            <a:endParaRPr lang="en-IN" dirty="0"/>
          </a:p>
          <a:p>
            <a:pPr lvl="0"/>
            <a:r>
              <a:rPr lang="en-IN" dirty="0"/>
              <a:t>ANF can cause vasodilation (afferent renal arteriole) and thereby decrease the blood pressure.</a:t>
            </a:r>
          </a:p>
          <a:p>
            <a:pPr lvl="0"/>
            <a:r>
              <a:rPr lang="en-IN" dirty="0"/>
              <a:t>ANF also stop the release of renin hence stops RAAS.</a:t>
            </a:r>
          </a:p>
        </p:txBody>
      </p:sp>
    </p:spTree>
    <p:extLst>
      <p:ext uri="{BB962C8B-B14F-4D97-AF65-F5344CB8AC3E}">
        <p14:creationId xmlns:p14="http://schemas.microsoft.com/office/powerpoint/2010/main" val="3532077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MICTURITION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smtClean="0"/>
              <a:t>The </a:t>
            </a:r>
            <a:r>
              <a:rPr lang="en-IN" dirty="0"/>
              <a:t>expulsion of urine from the urinary bladder. It is a reflex process but can be controlled voluntarily to some extent in grown up children and adults.</a:t>
            </a:r>
          </a:p>
          <a:p>
            <a:pPr lvl="0"/>
            <a:r>
              <a:rPr lang="en-IN" dirty="0"/>
              <a:t>The CNS (Central Nervous System) sends the signal which causes the stretching of the urinary bladder when it gets filled with urine.</a:t>
            </a:r>
          </a:p>
          <a:p>
            <a:pPr lvl="0"/>
            <a:r>
              <a:rPr lang="en-IN" dirty="0"/>
              <a:t>In response, the stretch receptors on the walls of the bladder send signals to the CNS. The CNS passes on motor massage to initiate the contraction of smooth muscles of the bladder and simultaneous relaxation of the urethral sphincter causing the release of urine.</a:t>
            </a:r>
          </a:p>
          <a:p>
            <a:pPr lvl="0"/>
            <a:r>
              <a:rPr lang="en-IN" dirty="0"/>
              <a:t>An adult human excretes on an average 1 to 1.5 </a:t>
            </a:r>
            <a:r>
              <a:rPr lang="en-IN" dirty="0" err="1"/>
              <a:t>liters</a:t>
            </a:r>
            <a:r>
              <a:rPr lang="en-IN" dirty="0"/>
              <a:t> of urine per day.</a:t>
            </a:r>
          </a:p>
          <a:p>
            <a:pPr lvl="0"/>
            <a:r>
              <a:rPr lang="en-IN" dirty="0"/>
              <a:t>On an average 25-30 gram of urea is excreted out per day.</a:t>
            </a:r>
          </a:p>
          <a:p>
            <a:pPr lvl="0"/>
            <a:r>
              <a:rPr lang="en-IN" dirty="0"/>
              <a:t>Presence of Glucose is called </a:t>
            </a:r>
            <a:r>
              <a:rPr lang="en-IN" b="1" dirty="0"/>
              <a:t>Glycosuria</a:t>
            </a:r>
            <a:r>
              <a:rPr lang="en-IN" dirty="0"/>
              <a:t>.</a:t>
            </a:r>
          </a:p>
          <a:p>
            <a:pPr lvl="0"/>
            <a:r>
              <a:rPr lang="en-IN" dirty="0"/>
              <a:t>Presence of Ketone bodies in urine called </a:t>
            </a:r>
            <a:r>
              <a:rPr lang="en-IN" b="1" dirty="0" err="1"/>
              <a:t>Ketoneuria</a:t>
            </a:r>
            <a:r>
              <a:rPr lang="en-IN" dirty="0"/>
              <a:t>.</a:t>
            </a:r>
          </a:p>
          <a:p>
            <a:pPr lvl="0"/>
            <a:r>
              <a:rPr lang="en-IN" dirty="0"/>
              <a:t>Glycosuria and </a:t>
            </a:r>
            <a:r>
              <a:rPr lang="en-IN" dirty="0" err="1"/>
              <a:t>Ketoneuria</a:t>
            </a:r>
            <a:r>
              <a:rPr lang="en-IN" dirty="0"/>
              <a:t> are the indication of </a:t>
            </a:r>
            <a:r>
              <a:rPr lang="en-IN" b="1" dirty="0"/>
              <a:t>Diabetes mellitus.</a:t>
            </a:r>
            <a:endParaRPr lang="en-IN" dirty="0"/>
          </a:p>
          <a:p>
            <a:endParaRPr lang="en-IN" dirty="0"/>
          </a:p>
        </p:txBody>
      </p:sp>
    </p:spTree>
    <p:extLst>
      <p:ext uri="{BB962C8B-B14F-4D97-AF65-F5344CB8AC3E}">
        <p14:creationId xmlns:p14="http://schemas.microsoft.com/office/powerpoint/2010/main" val="935541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Role of other organs in excretion :</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lvl="0"/>
            <a:r>
              <a:rPr lang="en-IN" b="1" dirty="0" smtClean="0"/>
              <a:t>Lungs</a:t>
            </a:r>
            <a:r>
              <a:rPr lang="en-IN" dirty="0"/>
              <a:t> - removes CO</a:t>
            </a:r>
            <a:r>
              <a:rPr lang="en-IN" baseline="-25000" dirty="0"/>
              <a:t>2</a:t>
            </a:r>
            <a:r>
              <a:rPr lang="en-IN" dirty="0"/>
              <a:t> (18L/day) and water.</a:t>
            </a:r>
          </a:p>
          <a:p>
            <a:pPr lvl="0"/>
            <a:r>
              <a:rPr lang="en-IN" b="1" dirty="0"/>
              <a:t>Liver -</a:t>
            </a:r>
            <a:r>
              <a:rPr lang="en-IN" dirty="0"/>
              <a:t> secretes bilirubin, </a:t>
            </a:r>
            <a:r>
              <a:rPr lang="en-IN" dirty="0" err="1"/>
              <a:t>biliverdin</a:t>
            </a:r>
            <a:r>
              <a:rPr lang="en-IN" dirty="0"/>
              <a:t> etc. helps to eliminate these substances along with cholesterol, vitamins, drugs and degraded steroid hormones through digestive wastes.</a:t>
            </a:r>
          </a:p>
          <a:p>
            <a:pPr lvl="0"/>
            <a:r>
              <a:rPr lang="en-IN" b="1" dirty="0"/>
              <a:t>Sweat and sebaceous glands -</a:t>
            </a:r>
            <a:r>
              <a:rPr lang="en-IN" dirty="0"/>
              <a:t> These glands of skin help to eliminate small amount of urea, </a:t>
            </a:r>
            <a:r>
              <a:rPr lang="en-IN" dirty="0" err="1"/>
              <a:t>NaCl</a:t>
            </a:r>
            <a:r>
              <a:rPr lang="en-IN" dirty="0"/>
              <a:t> and lactic acid etc. through sweat while sebaceous glands help to eliminate some substances like steroids, hydrocarbons and waxes through </a:t>
            </a:r>
            <a:r>
              <a:rPr lang="en-IN" b="1" dirty="0"/>
              <a:t>sebum</a:t>
            </a:r>
            <a:r>
              <a:rPr lang="en-IN" dirty="0"/>
              <a:t>.</a:t>
            </a:r>
          </a:p>
          <a:p>
            <a:pPr lvl="0"/>
            <a:r>
              <a:rPr lang="en-IN" dirty="0"/>
              <a:t>Saliva - It can help to eliminate small amount of nitrogenous wastes.</a:t>
            </a:r>
          </a:p>
          <a:p>
            <a:endParaRPr lang="en-IN" dirty="0"/>
          </a:p>
        </p:txBody>
      </p:sp>
    </p:spTree>
    <p:extLst>
      <p:ext uri="{BB962C8B-B14F-4D97-AF65-F5344CB8AC3E}">
        <p14:creationId xmlns:p14="http://schemas.microsoft.com/office/powerpoint/2010/main" val="2933942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Disorders of Excretory system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b="1" dirty="0" err="1" smtClean="0"/>
              <a:t>Uremia</a:t>
            </a:r>
            <a:r>
              <a:rPr lang="en-IN" dirty="0"/>
              <a:t> - The accumulation of urea in blood due to malfunctioning of kidney.</a:t>
            </a:r>
            <a:endParaRPr lang="en-IN" sz="2000" dirty="0"/>
          </a:p>
          <a:p>
            <a:pPr lvl="1"/>
            <a:r>
              <a:rPr lang="en-IN" b="1" dirty="0" err="1"/>
              <a:t>Hemodialysis</a:t>
            </a:r>
            <a:r>
              <a:rPr lang="en-IN" dirty="0"/>
              <a:t> - The process of removal of urea from the blood artificially. In this process the blood from an artery is passed into dialysing unit after adding an anticoagulant like heparin. The blood passes through coiled cellophane tube surrounding by dialysing fluid. The nitrogenous wastes from the concentration gradient and the blood become clear. This blood is pumped back to the body through vein after adding anti-heparin to it.</a:t>
            </a:r>
            <a:endParaRPr lang="en-IN" sz="2000" dirty="0"/>
          </a:p>
          <a:p>
            <a:pPr lvl="1"/>
            <a:r>
              <a:rPr lang="en-IN" b="1" dirty="0"/>
              <a:t>Renal</a:t>
            </a:r>
            <a:r>
              <a:rPr lang="en-IN" dirty="0"/>
              <a:t> </a:t>
            </a:r>
            <a:r>
              <a:rPr lang="en-IN" b="1" dirty="0"/>
              <a:t>calculi</a:t>
            </a:r>
            <a:r>
              <a:rPr lang="en-IN" dirty="0"/>
              <a:t> - The formation of insoluble mass of crystallised salts (oxalates or phosphates of calcium.</a:t>
            </a:r>
            <a:endParaRPr lang="en-IN" sz="2000" dirty="0"/>
          </a:p>
          <a:p>
            <a:r>
              <a:rPr lang="en-IN" b="1" dirty="0"/>
              <a:t>Glomerulonephritis</a:t>
            </a:r>
            <a:r>
              <a:rPr lang="en-IN" dirty="0"/>
              <a:t> - Inflammation of glomeruli </a:t>
            </a:r>
            <a:r>
              <a:rPr lang="en-IN" dirty="0" smtClean="0"/>
              <a:t>of </a:t>
            </a:r>
            <a:r>
              <a:rPr lang="en-IN" dirty="0"/>
              <a:t>kidney.</a:t>
            </a:r>
          </a:p>
        </p:txBody>
      </p:sp>
    </p:spTree>
    <p:extLst>
      <p:ext uri="{BB962C8B-B14F-4D97-AF65-F5344CB8AC3E}">
        <p14:creationId xmlns:p14="http://schemas.microsoft.com/office/powerpoint/2010/main" val="253129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Excretory organs </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	</a:t>
            </a:r>
            <a:r>
              <a:rPr lang="en-IN" dirty="0" err="1" smtClean="0"/>
              <a:t>Protonephridia</a:t>
            </a:r>
            <a:r>
              <a:rPr lang="en-IN" dirty="0" smtClean="0"/>
              <a:t> or flame cells – Platyhelminthes (</a:t>
            </a:r>
            <a:r>
              <a:rPr lang="en-IN" dirty="0" err="1" smtClean="0"/>
              <a:t>Planaria</a:t>
            </a:r>
            <a:r>
              <a:rPr lang="en-IN" dirty="0" smtClean="0"/>
              <a:t>), rotifers, some annelids and cephalochordates (Amphioxus)</a:t>
            </a:r>
          </a:p>
          <a:p>
            <a:r>
              <a:rPr lang="en-IN" dirty="0" smtClean="0"/>
              <a:t>•	</a:t>
            </a:r>
            <a:r>
              <a:rPr lang="en-IN" dirty="0" err="1" smtClean="0"/>
              <a:t>Nephridia</a:t>
            </a:r>
            <a:r>
              <a:rPr lang="en-IN" dirty="0" smtClean="0"/>
              <a:t>: annelid.</a:t>
            </a:r>
          </a:p>
          <a:p>
            <a:r>
              <a:rPr lang="en-IN" dirty="0" smtClean="0"/>
              <a:t>•	</a:t>
            </a:r>
            <a:r>
              <a:rPr lang="en-IN" dirty="0" err="1" smtClean="0"/>
              <a:t>Malpighian</a:t>
            </a:r>
            <a:r>
              <a:rPr lang="en-IN" dirty="0" smtClean="0"/>
              <a:t> tubules – insects</a:t>
            </a:r>
          </a:p>
          <a:p>
            <a:r>
              <a:rPr lang="en-IN" dirty="0" smtClean="0"/>
              <a:t>•	Antennal gland or green glands – crustacean like prawn.</a:t>
            </a:r>
          </a:p>
          <a:p>
            <a:endParaRPr lang="en-IN" dirty="0"/>
          </a:p>
        </p:txBody>
      </p:sp>
    </p:spTree>
    <p:extLst>
      <p:ext uri="{BB962C8B-B14F-4D97-AF65-F5344CB8AC3E}">
        <p14:creationId xmlns:p14="http://schemas.microsoft.com/office/powerpoint/2010/main" val="378381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 </a:t>
            </a:r>
            <a:r>
              <a:rPr lang="en-IN" sz="4000" dirty="0" smtClean="0"/>
              <a:t/>
            </a:r>
            <a:br>
              <a:rPr lang="en-IN" sz="4000" dirty="0" smtClean="0"/>
            </a:br>
            <a:endParaRPr lang="en-IN" dirty="0"/>
          </a:p>
        </p:txBody>
      </p:sp>
      <p:sp>
        <p:nvSpPr>
          <p:cNvPr id="3" name="Content Placeholder 2"/>
          <p:cNvSpPr>
            <a:spLocks noGrp="1"/>
          </p:cNvSpPr>
          <p:nvPr>
            <p:ph idx="1"/>
          </p:nvPr>
        </p:nvSpPr>
        <p:spPr/>
        <p:txBody>
          <a:bodyPr/>
          <a:lstStyle/>
          <a:p>
            <a:pPr lvl="1"/>
            <a:r>
              <a:rPr lang="en-IN" dirty="0" smtClean="0"/>
              <a:t>Human </a:t>
            </a:r>
            <a:r>
              <a:rPr lang="en-IN" dirty="0"/>
              <a:t>excretory system consists of</a:t>
            </a:r>
            <a:endParaRPr lang="en-IN" sz="2000" dirty="0"/>
          </a:p>
          <a:p>
            <a:pPr lvl="2"/>
            <a:r>
              <a:rPr lang="en-IN" dirty="0"/>
              <a:t>A pair of kidney</a:t>
            </a:r>
            <a:endParaRPr lang="en-IN" sz="1800" dirty="0"/>
          </a:p>
          <a:p>
            <a:pPr lvl="2"/>
            <a:r>
              <a:rPr lang="en-IN" dirty="0"/>
              <a:t>A pair of ureters</a:t>
            </a:r>
            <a:endParaRPr lang="en-IN" sz="1800" dirty="0"/>
          </a:p>
          <a:p>
            <a:pPr lvl="2"/>
            <a:r>
              <a:rPr lang="en-IN" dirty="0"/>
              <a:t>A urinary bladder</a:t>
            </a:r>
            <a:endParaRPr lang="en-IN" sz="1800" dirty="0"/>
          </a:p>
          <a:p>
            <a:pPr lvl="2"/>
            <a:r>
              <a:rPr lang="en-IN" dirty="0"/>
              <a:t>A urethra</a:t>
            </a:r>
            <a:endParaRPr lang="en-IN" sz="1800" dirty="0"/>
          </a:p>
          <a:p>
            <a:endParaRPr lang="en-IN" dirty="0" smtClean="0">
              <a:effectLst/>
            </a:endParaRPr>
          </a:p>
          <a:p>
            <a:pPr lvl="1"/>
            <a:r>
              <a:rPr lang="en-IN" dirty="0"/>
              <a:t>thoracic vertebra close to dorsal inner wall of the abdominal cavity.</a:t>
            </a:r>
            <a:endParaRPr lang="en-IN" sz="2000" dirty="0"/>
          </a:p>
          <a:p>
            <a:pPr lvl="1"/>
            <a:r>
              <a:rPr lang="en-IN" dirty="0"/>
              <a:t>Each kidney measures 10-12 cm in length, 5-7 cm in width, 2-3 cm in thickness.</a:t>
            </a:r>
            <a:endParaRPr lang="en-IN" sz="2000" dirty="0"/>
          </a:p>
          <a:p>
            <a:pPr lvl="1"/>
            <a:r>
              <a:rPr lang="en-IN" dirty="0"/>
              <a:t>Towards the centre of inner concave surface is a notch, called </a:t>
            </a:r>
            <a:r>
              <a:rPr lang="en-IN" b="1" dirty="0"/>
              <a:t>hilum</a:t>
            </a:r>
            <a:r>
              <a:rPr lang="en-IN" dirty="0"/>
              <a:t> through which ureters, blood vessel and nerves enter into the kidney.</a:t>
            </a:r>
            <a:endParaRPr lang="en-IN" sz="2000" dirty="0"/>
          </a:p>
          <a:p>
            <a:endParaRPr lang="en-IN" dirty="0"/>
          </a:p>
        </p:txBody>
      </p:sp>
      <p:pic>
        <p:nvPicPr>
          <p:cNvPr id="4" name="Picture 3"/>
          <p:cNvPicPr>
            <a:picLocks noChangeAspect="1"/>
          </p:cNvPicPr>
          <p:nvPr/>
        </p:nvPicPr>
        <p:blipFill>
          <a:blip r:embed="rId2"/>
          <a:stretch>
            <a:fillRect/>
          </a:stretch>
        </p:blipFill>
        <p:spPr>
          <a:xfrm>
            <a:off x="8066869" y="1139776"/>
            <a:ext cx="2867025" cy="2552700"/>
          </a:xfrm>
          <a:prstGeom prst="rect">
            <a:avLst/>
          </a:prstGeom>
        </p:spPr>
      </p:pic>
    </p:spTree>
    <p:extLst>
      <p:ext uri="{BB962C8B-B14F-4D97-AF65-F5344CB8AC3E}">
        <p14:creationId xmlns:p14="http://schemas.microsoft.com/office/powerpoint/2010/main" val="248100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a:t>
            </a:r>
            <a:endParaRPr lang="en-IN" dirty="0"/>
          </a:p>
        </p:txBody>
      </p:sp>
      <p:sp>
        <p:nvSpPr>
          <p:cNvPr id="3" name="Content Placeholder 2"/>
          <p:cNvSpPr>
            <a:spLocks noGrp="1"/>
          </p:cNvSpPr>
          <p:nvPr>
            <p:ph idx="1"/>
          </p:nvPr>
        </p:nvSpPr>
        <p:spPr/>
        <p:txBody>
          <a:bodyPr/>
          <a:lstStyle/>
          <a:p>
            <a:endParaRPr lang="en-IN" dirty="0" smtClean="0">
              <a:effectLst/>
            </a:endParaRPr>
          </a:p>
          <a:p>
            <a:pPr lvl="1"/>
            <a:r>
              <a:rPr lang="en-IN" dirty="0"/>
              <a:t>Inner to hilum is a broad funnel shaped space </a:t>
            </a:r>
            <a:endParaRPr lang="en-IN" dirty="0" smtClean="0"/>
          </a:p>
          <a:p>
            <a:pPr lvl="1"/>
            <a:r>
              <a:rPr lang="en-IN" dirty="0" smtClean="0"/>
              <a:t>called</a:t>
            </a:r>
            <a:r>
              <a:rPr lang="en-IN" dirty="0"/>
              <a:t> </a:t>
            </a:r>
            <a:r>
              <a:rPr lang="en-IN" b="1" dirty="0"/>
              <a:t>renal</a:t>
            </a:r>
            <a:r>
              <a:rPr lang="en-IN" dirty="0"/>
              <a:t> </a:t>
            </a:r>
            <a:r>
              <a:rPr lang="en-IN" b="1" dirty="0"/>
              <a:t>pelvis</a:t>
            </a:r>
            <a:r>
              <a:rPr lang="en-IN" dirty="0"/>
              <a:t> with projections called </a:t>
            </a:r>
            <a:r>
              <a:rPr lang="en-IN" b="1" dirty="0"/>
              <a:t>calyces</a:t>
            </a:r>
            <a:r>
              <a:rPr lang="en-IN" dirty="0"/>
              <a:t>.</a:t>
            </a:r>
            <a:endParaRPr lang="en-IN" sz="2000" dirty="0"/>
          </a:p>
          <a:p>
            <a:pPr lvl="1"/>
            <a:r>
              <a:rPr lang="en-IN" dirty="0"/>
              <a:t>The outer wall of kidney is a tough </a:t>
            </a:r>
            <a:r>
              <a:rPr lang="en-IN" b="1" dirty="0"/>
              <a:t>capsule</a:t>
            </a:r>
            <a:r>
              <a:rPr lang="en-IN" dirty="0"/>
              <a:t>.</a:t>
            </a:r>
            <a:endParaRPr lang="en-IN" sz="2000" dirty="0"/>
          </a:p>
          <a:p>
            <a:pPr lvl="1"/>
            <a:r>
              <a:rPr lang="en-IN" dirty="0"/>
              <a:t>Internally the kidney is differentiated into outer </a:t>
            </a:r>
            <a:r>
              <a:rPr lang="en-IN" b="1" dirty="0"/>
              <a:t>cortex</a:t>
            </a:r>
            <a:r>
              <a:rPr lang="en-IN" dirty="0"/>
              <a:t> and inner </a:t>
            </a:r>
            <a:r>
              <a:rPr lang="en-IN" b="1" dirty="0"/>
              <a:t>medulla</a:t>
            </a:r>
            <a:r>
              <a:rPr lang="en-IN" dirty="0"/>
              <a:t>.</a:t>
            </a:r>
            <a:endParaRPr lang="en-IN" sz="2000" dirty="0"/>
          </a:p>
          <a:p>
            <a:pPr lvl="1"/>
            <a:r>
              <a:rPr lang="en-IN" dirty="0"/>
              <a:t>The medulla is divided into a few conical masses called </a:t>
            </a:r>
            <a:r>
              <a:rPr lang="en-IN" b="1" dirty="0"/>
              <a:t>medullary</a:t>
            </a:r>
            <a:r>
              <a:rPr lang="en-IN" dirty="0"/>
              <a:t> </a:t>
            </a:r>
            <a:r>
              <a:rPr lang="en-IN" b="1" dirty="0"/>
              <a:t>pyramids</a:t>
            </a:r>
            <a:r>
              <a:rPr lang="en-IN" dirty="0"/>
              <a:t>.</a:t>
            </a:r>
            <a:endParaRPr lang="en-IN" sz="2000" dirty="0"/>
          </a:p>
          <a:p>
            <a:pPr lvl="1"/>
            <a:r>
              <a:rPr lang="en-IN" dirty="0"/>
              <a:t>Pyramids projected into the calyces.</a:t>
            </a:r>
            <a:endParaRPr lang="en-IN" sz="2000" dirty="0"/>
          </a:p>
          <a:p>
            <a:pPr lvl="1"/>
            <a:r>
              <a:rPr lang="en-IN" dirty="0"/>
              <a:t>The cortex extended in-between the medullary pyramids as renal columns called </a:t>
            </a:r>
            <a:r>
              <a:rPr lang="en-IN" b="1" dirty="0"/>
              <a:t>columns</a:t>
            </a:r>
            <a:r>
              <a:rPr lang="en-IN" dirty="0"/>
              <a:t> </a:t>
            </a:r>
            <a:r>
              <a:rPr lang="en-IN" b="1" dirty="0"/>
              <a:t>of</a:t>
            </a:r>
            <a:r>
              <a:rPr lang="en-IN" dirty="0"/>
              <a:t> </a:t>
            </a:r>
            <a:r>
              <a:rPr lang="en-IN" b="1" dirty="0" err="1"/>
              <a:t>Bertini</a:t>
            </a:r>
            <a:r>
              <a:rPr lang="en-IN" dirty="0"/>
              <a:t>.</a:t>
            </a:r>
            <a:endParaRPr lang="en-IN" sz="2000" dirty="0"/>
          </a:p>
          <a:p>
            <a:endParaRPr lang="en-IN" dirty="0"/>
          </a:p>
        </p:txBody>
      </p:sp>
      <p:pic>
        <p:nvPicPr>
          <p:cNvPr id="4" name="Picture 3"/>
          <p:cNvPicPr>
            <a:picLocks noChangeAspect="1"/>
          </p:cNvPicPr>
          <p:nvPr/>
        </p:nvPicPr>
        <p:blipFill>
          <a:blip r:embed="rId2"/>
          <a:stretch>
            <a:fillRect/>
          </a:stretch>
        </p:blipFill>
        <p:spPr>
          <a:xfrm>
            <a:off x="8439150" y="801858"/>
            <a:ext cx="2914650" cy="2486025"/>
          </a:xfrm>
          <a:prstGeom prst="rect">
            <a:avLst/>
          </a:prstGeom>
        </p:spPr>
      </p:pic>
    </p:spTree>
    <p:extLst>
      <p:ext uri="{BB962C8B-B14F-4D97-AF65-F5344CB8AC3E}">
        <p14:creationId xmlns:p14="http://schemas.microsoft.com/office/powerpoint/2010/main" val="15969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a:t>
            </a:r>
            <a:endParaRPr lang="en-IN" dirty="0"/>
          </a:p>
        </p:txBody>
      </p:sp>
      <p:sp>
        <p:nvSpPr>
          <p:cNvPr id="3" name="Content Placeholder 2"/>
          <p:cNvSpPr>
            <a:spLocks noGrp="1"/>
          </p:cNvSpPr>
          <p:nvPr>
            <p:ph idx="1"/>
          </p:nvPr>
        </p:nvSpPr>
        <p:spPr/>
        <p:txBody>
          <a:bodyPr>
            <a:normAutofit lnSpcReduction="10000"/>
          </a:bodyPr>
          <a:lstStyle/>
          <a:p>
            <a:endParaRPr lang="en-IN" dirty="0" smtClean="0">
              <a:effectLst/>
            </a:endParaRPr>
          </a:p>
          <a:p>
            <a:pPr lvl="1"/>
            <a:r>
              <a:rPr lang="en-IN" dirty="0"/>
              <a:t>Each kidney has nearly one million </a:t>
            </a:r>
            <a:endParaRPr lang="en-IN" dirty="0" smtClean="0"/>
          </a:p>
          <a:p>
            <a:pPr lvl="1"/>
            <a:r>
              <a:rPr lang="en-IN" dirty="0" smtClean="0"/>
              <a:t>complex </a:t>
            </a:r>
            <a:r>
              <a:rPr lang="en-IN" dirty="0"/>
              <a:t>tubular structures called </a:t>
            </a:r>
            <a:r>
              <a:rPr lang="en-IN" b="1" dirty="0"/>
              <a:t>nephrons</a:t>
            </a:r>
            <a:r>
              <a:rPr lang="en-IN" dirty="0"/>
              <a:t>.</a:t>
            </a:r>
            <a:endParaRPr lang="en-IN" sz="2000" dirty="0"/>
          </a:p>
          <a:p>
            <a:pPr lvl="1"/>
            <a:r>
              <a:rPr lang="en-IN" dirty="0"/>
              <a:t>Structural and functional unit of kidney is called </a:t>
            </a:r>
            <a:r>
              <a:rPr lang="en-IN" b="1" dirty="0"/>
              <a:t>nephron</a:t>
            </a:r>
            <a:r>
              <a:rPr lang="en-IN" dirty="0"/>
              <a:t> or </a:t>
            </a:r>
            <a:r>
              <a:rPr lang="en-IN" b="1" dirty="0" err="1"/>
              <a:t>uriniferous</a:t>
            </a:r>
            <a:r>
              <a:rPr lang="en-IN" dirty="0"/>
              <a:t> </a:t>
            </a:r>
            <a:r>
              <a:rPr lang="en-IN" b="1" dirty="0"/>
              <a:t>tubule</a:t>
            </a:r>
            <a:r>
              <a:rPr lang="en-IN" dirty="0"/>
              <a:t>.</a:t>
            </a:r>
            <a:endParaRPr lang="en-IN" sz="2000" dirty="0"/>
          </a:p>
          <a:p>
            <a:pPr lvl="1"/>
            <a:r>
              <a:rPr lang="en-IN" dirty="0"/>
              <a:t>Each nephron has two parts:</a:t>
            </a:r>
            <a:endParaRPr lang="en-IN" sz="2000" dirty="0"/>
          </a:p>
          <a:p>
            <a:pPr lvl="2"/>
            <a:r>
              <a:rPr lang="en-IN" dirty="0"/>
              <a:t>Glomerulus</a:t>
            </a:r>
            <a:endParaRPr lang="en-IN" sz="1800" dirty="0"/>
          </a:p>
          <a:p>
            <a:pPr lvl="2"/>
            <a:r>
              <a:rPr lang="en-IN" dirty="0"/>
              <a:t>Renal tubule.</a:t>
            </a:r>
            <a:endParaRPr lang="en-IN" sz="1800" dirty="0"/>
          </a:p>
          <a:p>
            <a:r>
              <a:rPr lang="en-IN" dirty="0"/>
              <a:t> </a:t>
            </a:r>
            <a:endParaRPr lang="en-IN" sz="2400" dirty="0"/>
          </a:p>
          <a:p>
            <a:pPr lvl="1"/>
            <a:r>
              <a:rPr lang="en-IN" dirty="0"/>
              <a:t>Glomerulus is a tuft of capillaries formed by the </a:t>
            </a:r>
            <a:r>
              <a:rPr lang="en-IN" b="1" dirty="0"/>
              <a:t>afferent renal arteriole</a:t>
            </a:r>
            <a:r>
              <a:rPr lang="en-IN" dirty="0"/>
              <a:t> (a branch of renal artery).</a:t>
            </a:r>
            <a:endParaRPr lang="en-IN" sz="2000" dirty="0"/>
          </a:p>
          <a:p>
            <a:pPr lvl="1"/>
            <a:r>
              <a:rPr lang="en-IN" dirty="0"/>
              <a:t>Blood from the Glomerulus is collected by </a:t>
            </a:r>
            <a:r>
              <a:rPr lang="en-IN" b="1" dirty="0"/>
              <a:t>efferent renal arteriole</a:t>
            </a:r>
            <a:r>
              <a:rPr lang="en-IN" dirty="0"/>
              <a:t>.</a:t>
            </a:r>
            <a:endParaRPr lang="en-IN" sz="2000" dirty="0"/>
          </a:p>
          <a:p>
            <a:endParaRPr lang="en-IN" dirty="0"/>
          </a:p>
        </p:txBody>
      </p:sp>
      <p:pic>
        <p:nvPicPr>
          <p:cNvPr id="4" name="Picture 3"/>
          <p:cNvPicPr>
            <a:picLocks noChangeAspect="1"/>
          </p:cNvPicPr>
          <p:nvPr/>
        </p:nvPicPr>
        <p:blipFill>
          <a:blip r:embed="rId2"/>
          <a:stretch>
            <a:fillRect/>
          </a:stretch>
        </p:blipFill>
        <p:spPr>
          <a:xfrm>
            <a:off x="7141258" y="1690688"/>
            <a:ext cx="4324350" cy="3200400"/>
          </a:xfrm>
          <a:prstGeom prst="rect">
            <a:avLst/>
          </a:prstGeom>
        </p:spPr>
      </p:pic>
    </p:spTree>
    <p:extLst>
      <p:ext uri="{BB962C8B-B14F-4D97-AF65-F5344CB8AC3E}">
        <p14:creationId xmlns:p14="http://schemas.microsoft.com/office/powerpoint/2010/main" val="2878335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a:t>
            </a:r>
            <a:endParaRPr lang="en-IN" dirty="0"/>
          </a:p>
        </p:txBody>
      </p:sp>
      <p:sp>
        <p:nvSpPr>
          <p:cNvPr id="3" name="Content Placeholder 2"/>
          <p:cNvSpPr>
            <a:spLocks noGrp="1"/>
          </p:cNvSpPr>
          <p:nvPr>
            <p:ph idx="1"/>
          </p:nvPr>
        </p:nvSpPr>
        <p:spPr>
          <a:xfrm>
            <a:off x="140677" y="1825625"/>
            <a:ext cx="11213123" cy="4351338"/>
          </a:xfrm>
        </p:spPr>
        <p:txBody>
          <a:bodyPr>
            <a:normAutofit/>
          </a:bodyPr>
          <a:lstStyle/>
          <a:p>
            <a:endParaRPr lang="en-IN" dirty="0" smtClean="0">
              <a:effectLst/>
            </a:endParaRPr>
          </a:p>
          <a:p>
            <a:pPr lvl="1"/>
            <a:r>
              <a:rPr lang="en-IN" dirty="0"/>
              <a:t>The renal tubule begins with a </a:t>
            </a:r>
            <a:r>
              <a:rPr lang="en-IN" dirty="0" smtClean="0"/>
              <a:t>double</a:t>
            </a:r>
          </a:p>
          <a:p>
            <a:pPr lvl="1"/>
            <a:r>
              <a:rPr lang="en-IN" dirty="0" smtClean="0"/>
              <a:t> </a:t>
            </a:r>
            <a:r>
              <a:rPr lang="en-IN" dirty="0"/>
              <a:t>walled cup-like structure called </a:t>
            </a:r>
            <a:endParaRPr lang="en-IN" dirty="0" smtClean="0"/>
          </a:p>
          <a:p>
            <a:pPr lvl="1"/>
            <a:r>
              <a:rPr lang="en-IN" b="1" dirty="0" smtClean="0"/>
              <a:t>Bowman’s </a:t>
            </a:r>
            <a:r>
              <a:rPr lang="en-IN" b="1" dirty="0"/>
              <a:t>capsule, </a:t>
            </a:r>
            <a:r>
              <a:rPr lang="en-IN" dirty="0"/>
              <a:t>which encloses the Glomerulus.</a:t>
            </a:r>
            <a:endParaRPr lang="en-IN" sz="2000" dirty="0"/>
          </a:p>
          <a:p>
            <a:pPr lvl="1"/>
            <a:r>
              <a:rPr lang="en-IN" dirty="0"/>
              <a:t>Glomerulus along with Bowman’s capsule is called </a:t>
            </a:r>
            <a:r>
              <a:rPr lang="en-IN" b="1" dirty="0" err="1"/>
              <a:t>Malpighian</a:t>
            </a:r>
            <a:r>
              <a:rPr lang="en-IN" b="1" dirty="0"/>
              <a:t> body</a:t>
            </a:r>
            <a:r>
              <a:rPr lang="en-IN" dirty="0"/>
              <a:t> or </a:t>
            </a:r>
            <a:r>
              <a:rPr lang="en-IN" b="1" dirty="0"/>
              <a:t>renal corpuscles.</a:t>
            </a:r>
            <a:endParaRPr lang="en-IN" sz="2000" dirty="0"/>
          </a:p>
          <a:p>
            <a:pPr lvl="1"/>
            <a:r>
              <a:rPr lang="en-IN" dirty="0"/>
              <a:t>Bowman’s capsule followed by highly coiled </a:t>
            </a:r>
            <a:r>
              <a:rPr lang="en-IN" b="1" dirty="0"/>
              <a:t>proximal convoluted tubule (PCT).</a:t>
            </a:r>
            <a:endParaRPr lang="en-IN" sz="2000" dirty="0"/>
          </a:p>
          <a:p>
            <a:pPr lvl="1"/>
            <a:r>
              <a:rPr lang="en-IN" dirty="0"/>
              <a:t>PCT followed by hairpin shaped </a:t>
            </a:r>
            <a:r>
              <a:rPr lang="en-IN" b="1" dirty="0" err="1"/>
              <a:t>Henle’s</a:t>
            </a:r>
            <a:r>
              <a:rPr lang="en-IN" b="1" dirty="0"/>
              <a:t> loop</a:t>
            </a:r>
            <a:r>
              <a:rPr lang="en-IN" dirty="0"/>
              <a:t> with ascending and descending limb.</a:t>
            </a:r>
            <a:endParaRPr lang="en-IN" sz="2000" dirty="0"/>
          </a:p>
          <a:p>
            <a:pPr lvl="1"/>
            <a:r>
              <a:rPr lang="en-IN" dirty="0"/>
              <a:t>The ascending limb followed by another coiled tubular region called </a:t>
            </a:r>
            <a:r>
              <a:rPr lang="en-IN" b="1" dirty="0"/>
              <a:t>distal convoluted tubule (DCT).</a:t>
            </a:r>
            <a:endParaRPr lang="en-IN" sz="2000" dirty="0"/>
          </a:p>
          <a:p>
            <a:endParaRPr lang="en-IN" dirty="0"/>
          </a:p>
        </p:txBody>
      </p:sp>
      <p:pic>
        <p:nvPicPr>
          <p:cNvPr id="4" name="Picture 3"/>
          <p:cNvPicPr>
            <a:picLocks noChangeAspect="1"/>
          </p:cNvPicPr>
          <p:nvPr/>
        </p:nvPicPr>
        <p:blipFill>
          <a:blip r:embed="rId2"/>
          <a:stretch>
            <a:fillRect/>
          </a:stretch>
        </p:blipFill>
        <p:spPr>
          <a:xfrm>
            <a:off x="7563290" y="0"/>
            <a:ext cx="4324350" cy="3200400"/>
          </a:xfrm>
          <a:prstGeom prst="rect">
            <a:avLst/>
          </a:prstGeom>
        </p:spPr>
      </p:pic>
    </p:spTree>
    <p:extLst>
      <p:ext uri="{BB962C8B-B14F-4D97-AF65-F5344CB8AC3E}">
        <p14:creationId xmlns:p14="http://schemas.microsoft.com/office/powerpoint/2010/main" val="376181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a:t>
            </a:r>
            <a:endParaRPr lang="en-IN" dirty="0"/>
          </a:p>
        </p:txBody>
      </p:sp>
      <p:sp>
        <p:nvSpPr>
          <p:cNvPr id="3" name="Content Placeholder 2"/>
          <p:cNvSpPr>
            <a:spLocks noGrp="1"/>
          </p:cNvSpPr>
          <p:nvPr>
            <p:ph idx="1"/>
          </p:nvPr>
        </p:nvSpPr>
        <p:spPr>
          <a:xfrm>
            <a:off x="-140677" y="1825625"/>
            <a:ext cx="11494477" cy="4351338"/>
          </a:xfrm>
        </p:spPr>
        <p:txBody>
          <a:bodyPr/>
          <a:lstStyle/>
          <a:p>
            <a:endParaRPr lang="en-IN" dirty="0" smtClean="0">
              <a:effectLst/>
            </a:endParaRPr>
          </a:p>
          <a:p>
            <a:pPr lvl="1"/>
            <a:r>
              <a:rPr lang="en-IN" dirty="0"/>
              <a:t>DCT of many nephron opens into a straight </a:t>
            </a:r>
            <a:r>
              <a:rPr lang="en-IN" dirty="0" smtClean="0"/>
              <a:t>tube</a:t>
            </a:r>
          </a:p>
          <a:p>
            <a:pPr marL="457200" lvl="1" indent="0">
              <a:buNone/>
            </a:pPr>
            <a:r>
              <a:rPr lang="en-IN" dirty="0" smtClean="0"/>
              <a:t> </a:t>
            </a:r>
            <a:r>
              <a:rPr lang="en-IN" dirty="0"/>
              <a:t>called </a:t>
            </a:r>
            <a:r>
              <a:rPr lang="en-IN" b="1" dirty="0"/>
              <a:t>collecting duct.</a:t>
            </a:r>
            <a:endParaRPr lang="en-IN" sz="2000" dirty="0"/>
          </a:p>
          <a:p>
            <a:pPr lvl="1"/>
            <a:r>
              <a:rPr lang="en-IN" dirty="0"/>
              <a:t>All the collecting duct converges and opens </a:t>
            </a:r>
            <a:endParaRPr lang="en-IN" dirty="0" smtClean="0"/>
          </a:p>
          <a:p>
            <a:pPr marL="457200" lvl="1" indent="0">
              <a:buNone/>
            </a:pPr>
            <a:r>
              <a:rPr lang="en-IN" dirty="0" smtClean="0"/>
              <a:t>into </a:t>
            </a:r>
            <a:r>
              <a:rPr lang="en-IN" dirty="0"/>
              <a:t>renal pelvis through medullary </a:t>
            </a:r>
            <a:r>
              <a:rPr lang="en-IN" dirty="0" smtClean="0"/>
              <a:t>pyramids</a:t>
            </a:r>
          </a:p>
          <a:p>
            <a:pPr marL="457200" lvl="1" indent="0">
              <a:buNone/>
            </a:pPr>
            <a:r>
              <a:rPr lang="en-IN" dirty="0" smtClean="0"/>
              <a:t> </a:t>
            </a:r>
            <a:r>
              <a:rPr lang="en-IN" dirty="0"/>
              <a:t>in the calyces.</a:t>
            </a:r>
            <a:endParaRPr lang="en-IN" sz="2000" dirty="0"/>
          </a:p>
          <a:p>
            <a:pPr lvl="1"/>
            <a:r>
              <a:rPr lang="en-IN" dirty="0"/>
              <a:t>The </a:t>
            </a:r>
            <a:r>
              <a:rPr lang="en-IN" dirty="0" err="1"/>
              <a:t>malpighian</a:t>
            </a:r>
            <a:r>
              <a:rPr lang="en-IN" dirty="0"/>
              <a:t> corpuscles, PCT and DCT of the nephron are located in the cortex but the loop of </a:t>
            </a:r>
            <a:r>
              <a:rPr lang="en-IN" dirty="0" err="1"/>
              <a:t>Henle</a:t>
            </a:r>
            <a:r>
              <a:rPr lang="en-IN" dirty="0"/>
              <a:t> dips into the upper medulla.</a:t>
            </a:r>
            <a:endParaRPr lang="en-IN" sz="2000" dirty="0"/>
          </a:p>
          <a:p>
            <a:pPr lvl="1"/>
            <a:r>
              <a:rPr lang="en-IN" dirty="0"/>
              <a:t>In some of the nephron, the loop of the </a:t>
            </a:r>
            <a:r>
              <a:rPr lang="en-IN" dirty="0" err="1"/>
              <a:t>Henle</a:t>
            </a:r>
            <a:r>
              <a:rPr lang="en-IN" dirty="0"/>
              <a:t> is very long and runs deep into the inner medulla. These nephrons are called </a:t>
            </a:r>
            <a:r>
              <a:rPr lang="en-IN" b="1" dirty="0" err="1"/>
              <a:t>juxta</a:t>
            </a:r>
            <a:r>
              <a:rPr lang="en-IN" b="1" dirty="0"/>
              <a:t> medullary</a:t>
            </a:r>
            <a:r>
              <a:rPr lang="en-IN" dirty="0"/>
              <a:t> </a:t>
            </a:r>
            <a:r>
              <a:rPr lang="en-IN" b="1" dirty="0"/>
              <a:t>nephrons</a:t>
            </a:r>
            <a:r>
              <a:rPr lang="en-IN" dirty="0"/>
              <a:t>.</a:t>
            </a:r>
            <a:endParaRPr lang="en-IN" sz="2000" dirty="0"/>
          </a:p>
          <a:p>
            <a:endParaRPr lang="en-IN" dirty="0"/>
          </a:p>
        </p:txBody>
      </p:sp>
      <p:pic>
        <p:nvPicPr>
          <p:cNvPr id="4" name="Picture 3"/>
          <p:cNvPicPr>
            <a:picLocks noChangeAspect="1"/>
          </p:cNvPicPr>
          <p:nvPr/>
        </p:nvPicPr>
        <p:blipFill>
          <a:blip r:embed="rId2"/>
          <a:stretch>
            <a:fillRect/>
          </a:stretch>
        </p:blipFill>
        <p:spPr>
          <a:xfrm>
            <a:off x="7519916" y="800894"/>
            <a:ext cx="3833884" cy="3200400"/>
          </a:xfrm>
          <a:prstGeom prst="rect">
            <a:avLst/>
          </a:prstGeom>
        </p:spPr>
      </p:pic>
    </p:spTree>
    <p:extLst>
      <p:ext uri="{BB962C8B-B14F-4D97-AF65-F5344CB8AC3E}">
        <p14:creationId xmlns:p14="http://schemas.microsoft.com/office/powerpoint/2010/main" val="155209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HUMAN EXCRETORY SYSTEM</a:t>
            </a:r>
            <a:endParaRPr lang="en-IN" dirty="0"/>
          </a:p>
        </p:txBody>
      </p:sp>
      <p:sp>
        <p:nvSpPr>
          <p:cNvPr id="3" name="Content Placeholder 2"/>
          <p:cNvSpPr>
            <a:spLocks noGrp="1"/>
          </p:cNvSpPr>
          <p:nvPr>
            <p:ph idx="1"/>
          </p:nvPr>
        </p:nvSpPr>
        <p:spPr>
          <a:xfrm>
            <a:off x="0" y="1825625"/>
            <a:ext cx="11353800" cy="4351338"/>
          </a:xfrm>
        </p:spPr>
        <p:txBody>
          <a:bodyPr/>
          <a:lstStyle/>
          <a:p>
            <a:endParaRPr lang="en-IN" dirty="0" smtClean="0">
              <a:effectLst/>
            </a:endParaRPr>
          </a:p>
          <a:p>
            <a:pPr lvl="1"/>
            <a:r>
              <a:rPr lang="en-IN" dirty="0"/>
              <a:t>The efferent renal arteriole emerging </a:t>
            </a:r>
            <a:r>
              <a:rPr lang="en-IN" dirty="0" smtClean="0"/>
              <a:t>from the </a:t>
            </a:r>
          </a:p>
          <a:p>
            <a:pPr marL="457200" lvl="1" indent="0">
              <a:buNone/>
            </a:pPr>
            <a:r>
              <a:rPr lang="en-IN" dirty="0" smtClean="0"/>
              <a:t>Glomerulus </a:t>
            </a:r>
            <a:r>
              <a:rPr lang="en-IN" dirty="0"/>
              <a:t>forms a fine capillary </a:t>
            </a:r>
            <a:r>
              <a:rPr lang="en-IN" dirty="0" smtClean="0"/>
              <a:t>network</a:t>
            </a:r>
          </a:p>
          <a:p>
            <a:pPr marL="457200" lvl="1" indent="0">
              <a:buNone/>
            </a:pPr>
            <a:r>
              <a:rPr lang="en-IN" dirty="0" smtClean="0"/>
              <a:t> </a:t>
            </a:r>
            <a:r>
              <a:rPr lang="en-IN" dirty="0"/>
              <a:t>around the renal tubule called the </a:t>
            </a:r>
            <a:r>
              <a:rPr lang="en-IN" b="1" dirty="0" err="1"/>
              <a:t>peritubular</a:t>
            </a:r>
            <a:r>
              <a:rPr lang="en-IN" b="1" dirty="0"/>
              <a:t> </a:t>
            </a:r>
            <a:endParaRPr lang="en-IN" b="1" dirty="0" smtClean="0"/>
          </a:p>
          <a:p>
            <a:pPr marL="457200" lvl="1" indent="0">
              <a:buNone/>
            </a:pPr>
            <a:r>
              <a:rPr lang="en-IN" b="1" dirty="0" smtClean="0"/>
              <a:t>capillaries</a:t>
            </a:r>
            <a:r>
              <a:rPr lang="en-IN" b="1" dirty="0"/>
              <a:t>.</a:t>
            </a:r>
            <a:endParaRPr lang="en-IN" sz="2000" dirty="0"/>
          </a:p>
          <a:p>
            <a:pPr lvl="1"/>
            <a:r>
              <a:rPr lang="en-IN" dirty="0"/>
              <a:t>A minute vessel of this network runs parallel </a:t>
            </a:r>
            <a:endParaRPr lang="en-IN" dirty="0" smtClean="0"/>
          </a:p>
          <a:p>
            <a:pPr marL="457200" lvl="1" indent="0">
              <a:buNone/>
            </a:pPr>
            <a:r>
              <a:rPr lang="en-IN" dirty="0" smtClean="0"/>
              <a:t>to </a:t>
            </a:r>
            <a:r>
              <a:rPr lang="en-IN" dirty="0"/>
              <a:t>the loop of </a:t>
            </a:r>
            <a:r>
              <a:rPr lang="en-IN" dirty="0" err="1"/>
              <a:t>Henle</a:t>
            </a:r>
            <a:r>
              <a:rPr lang="en-IN" dirty="0"/>
              <a:t> </a:t>
            </a:r>
            <a:r>
              <a:rPr lang="en-IN" dirty="0" err="1"/>
              <a:t>forming‘U</a:t>
            </a:r>
            <a:r>
              <a:rPr lang="en-IN" dirty="0"/>
              <a:t>’ shaped </a:t>
            </a:r>
            <a:r>
              <a:rPr lang="en-IN" b="1" i="1" dirty="0"/>
              <a:t>vasa recta</a:t>
            </a:r>
            <a:r>
              <a:rPr lang="en-IN" dirty="0"/>
              <a:t>.</a:t>
            </a:r>
            <a:endParaRPr lang="en-IN" sz="2000" dirty="0"/>
          </a:p>
          <a:p>
            <a:pPr lvl="1"/>
            <a:r>
              <a:rPr lang="en-IN" dirty="0"/>
              <a:t>Vasa recta are absent or reduced in cortical nephron.</a:t>
            </a:r>
            <a:endParaRPr lang="en-IN" sz="2000" dirty="0"/>
          </a:p>
          <a:p>
            <a:pPr lvl="1"/>
            <a:r>
              <a:rPr lang="en-IN" dirty="0"/>
              <a:t>The </a:t>
            </a:r>
            <a:r>
              <a:rPr lang="en-IN" dirty="0" err="1"/>
              <a:t>juxta</a:t>
            </a:r>
            <a:r>
              <a:rPr lang="en-IN" dirty="0"/>
              <a:t> medullary nephron has </a:t>
            </a:r>
            <a:r>
              <a:rPr lang="en-IN" b="1" dirty="0" err="1"/>
              <a:t>juxta</a:t>
            </a:r>
            <a:r>
              <a:rPr lang="en-IN" b="1" dirty="0"/>
              <a:t>-glomerular apparatus</a:t>
            </a:r>
            <a:r>
              <a:rPr lang="en-IN" dirty="0"/>
              <a:t>, in which the DCT run close to the afferent renal arteriole.</a:t>
            </a:r>
            <a:endParaRPr lang="en-IN" sz="2000" dirty="0"/>
          </a:p>
          <a:p>
            <a:endParaRPr lang="en-IN" dirty="0"/>
          </a:p>
        </p:txBody>
      </p:sp>
      <p:pic>
        <p:nvPicPr>
          <p:cNvPr id="4" name="Picture 3"/>
          <p:cNvPicPr>
            <a:picLocks noChangeAspect="1"/>
          </p:cNvPicPr>
          <p:nvPr/>
        </p:nvPicPr>
        <p:blipFill>
          <a:blip r:embed="rId2"/>
          <a:stretch>
            <a:fillRect/>
          </a:stretch>
        </p:blipFill>
        <p:spPr>
          <a:xfrm>
            <a:off x="7563290" y="1825625"/>
            <a:ext cx="4324350" cy="3200400"/>
          </a:xfrm>
          <a:prstGeom prst="rect">
            <a:avLst/>
          </a:prstGeom>
        </p:spPr>
      </p:pic>
    </p:spTree>
    <p:extLst>
      <p:ext uri="{BB962C8B-B14F-4D97-AF65-F5344CB8AC3E}">
        <p14:creationId xmlns:p14="http://schemas.microsoft.com/office/powerpoint/2010/main" val="1782943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911</Words>
  <Application>Microsoft Office PowerPoint</Application>
  <PresentationFormat>Widescreen</PresentationFormat>
  <Paragraphs>162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  </vt:lpstr>
      <vt:lpstr>PowerPoint Presentation</vt:lpstr>
      <vt:lpstr>Excretory organs  </vt:lpstr>
      <vt:lpstr>HUMAN EXCRETORY SYSTEM  </vt:lpstr>
      <vt:lpstr>HUMAN EXCRETORY SYSTEM</vt:lpstr>
      <vt:lpstr>HUMAN EXCRETORY SYSTEM</vt:lpstr>
      <vt:lpstr>HUMAN EXCRETORY SYSTEM</vt:lpstr>
      <vt:lpstr>HUMAN EXCRETORY SYSTEM</vt:lpstr>
      <vt:lpstr>HUMAN EXCRETORY SYSTEM</vt:lpstr>
      <vt:lpstr>MECHANISM OF URINE FORMATION : </vt:lpstr>
      <vt:lpstr>Glomerular filtration or ultra filtration : </vt:lpstr>
      <vt:lpstr>Glomerular filtration or ultra filtration : </vt:lpstr>
      <vt:lpstr>Selective reabsorption : </vt:lpstr>
      <vt:lpstr>Tubular secretion : </vt:lpstr>
      <vt:lpstr>FUNCTION OF THE TUBULES : </vt:lpstr>
      <vt:lpstr>Henle’s Loop : </vt:lpstr>
      <vt:lpstr>PowerPoint Presentation</vt:lpstr>
      <vt:lpstr>MECHANISM OF CONCENTRATION OF FILTRATE : </vt:lpstr>
      <vt:lpstr>PowerPoint Presentation</vt:lpstr>
      <vt:lpstr>MECHANISM OF CONCENTRATION OF FILTRATE : </vt:lpstr>
      <vt:lpstr>REGULATION OF KIDNEY FUNCTION : </vt:lpstr>
      <vt:lpstr>REGULATION OF KIDNEY FUNCTION : </vt:lpstr>
      <vt:lpstr>REGULATION OF KIDNEY FUNCTION</vt:lpstr>
      <vt:lpstr>MICTURITION : </vt:lpstr>
      <vt:lpstr>Role of other organs in excretion : </vt:lpstr>
      <vt:lpstr>Disorders of Excretory system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NITHINA</dc:creator>
  <cp:lastModifiedBy>NITHINA</cp:lastModifiedBy>
  <cp:revision>5</cp:revision>
  <dcterms:created xsi:type="dcterms:W3CDTF">2020-09-12T04:36:22Z</dcterms:created>
  <dcterms:modified xsi:type="dcterms:W3CDTF">2020-09-18T05:14:23Z</dcterms:modified>
</cp:coreProperties>
</file>