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7" r:id="rId3"/>
    <p:sldId id="258" r:id="rId4"/>
    <p:sldId id="267" r:id="rId5"/>
    <p:sldId id="269" r:id="rId6"/>
    <p:sldId id="270" r:id="rId7"/>
    <p:sldId id="272" r:id="rId8"/>
    <p:sldId id="273" r:id="rId9"/>
    <p:sldId id="266" r:id="rId10"/>
    <p:sldId id="284" r:id="rId11"/>
    <p:sldId id="281" r:id="rId12"/>
    <p:sldId id="282" r:id="rId13"/>
    <p:sldId id="285" r:id="rId14"/>
    <p:sldId id="286" r:id="rId15"/>
    <p:sldId id="283" r:id="rId16"/>
    <p:sldId id="288" r:id="rId17"/>
    <p:sldId id="291" r:id="rId18"/>
    <p:sldId id="292" r:id="rId19"/>
    <p:sldId id="293" r:id="rId20"/>
    <p:sldId id="294" r:id="rId21"/>
    <p:sldId id="295" r:id="rId22"/>
    <p:sldId id="290" r:id="rId23"/>
    <p:sldId id="297" r:id="rId24"/>
    <p:sldId id="301" r:id="rId25"/>
    <p:sldId id="302" r:id="rId26"/>
    <p:sldId id="311" r:id="rId27"/>
    <p:sldId id="303" r:id="rId28"/>
    <p:sldId id="304" r:id="rId29"/>
    <p:sldId id="299" r:id="rId30"/>
    <p:sldId id="306" r:id="rId31"/>
    <p:sldId id="309" r:id="rId32"/>
    <p:sldId id="310" r:id="rId33"/>
    <p:sldId id="30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3" d="100"/>
          <a:sy n="73" d="100"/>
        </p:scale>
        <p:origin x="-113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1/10/2021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1/10/2021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762000"/>
            <a:ext cx="2743200" cy="762000"/>
          </a:xfrm>
        </p:spPr>
        <p:txBody>
          <a:bodyPr>
            <a:normAutofit/>
          </a:bodyPr>
          <a:lstStyle/>
          <a:p>
            <a:r>
              <a:rPr lang="en-US" sz="3200" dirty="0" smtClean="0"/>
              <a:t>   </a:t>
            </a:r>
            <a:r>
              <a:rPr lang="en-US" sz="3200" b="0" dirty="0" smtClean="0"/>
              <a:t>Chapter- 13</a:t>
            </a:r>
            <a:endParaRPr lang="en-US" sz="3200" b="0" dirty="0"/>
          </a:p>
        </p:txBody>
      </p:sp>
      <p:sp>
        <p:nvSpPr>
          <p:cNvPr id="6" name="Text Placeholder 5"/>
          <p:cNvSpPr>
            <a:spLocks noGrp="1"/>
          </p:cNvSpPr>
          <p:nvPr>
            <p:ph type="body" idx="2"/>
          </p:nvPr>
        </p:nvSpPr>
        <p:spPr>
          <a:xfrm>
            <a:off x="457200" y="1676401"/>
            <a:ext cx="3276600" cy="1295399"/>
          </a:xfrm>
        </p:spPr>
        <p:txBody>
          <a:bodyPr>
            <a:normAutofit fontScale="85000" lnSpcReduction="10000"/>
          </a:bodyPr>
          <a:lstStyle/>
          <a:p>
            <a:r>
              <a:rPr lang="en-US" sz="3200" dirty="0" smtClean="0">
                <a:solidFill>
                  <a:srgbClr val="FF0000"/>
                </a:solidFill>
              </a:rPr>
              <a:t> </a:t>
            </a:r>
            <a:r>
              <a:rPr lang="en-US" sz="4300" dirty="0" smtClean="0">
                <a:solidFill>
                  <a:srgbClr val="FF0000"/>
                </a:solidFill>
              </a:rPr>
              <a:t>Time and</a:t>
            </a:r>
          </a:p>
          <a:p>
            <a:r>
              <a:rPr lang="en-US" sz="4300" dirty="0" smtClean="0">
                <a:solidFill>
                  <a:srgbClr val="FF0000"/>
                </a:solidFill>
              </a:rPr>
              <a:t>             Motion</a:t>
            </a:r>
            <a:endParaRPr lang="en-US" sz="4300" dirty="0">
              <a:solidFill>
                <a:srgbClr val="FF0000"/>
              </a:solidFill>
            </a:endParaRPr>
          </a:p>
        </p:txBody>
      </p:sp>
      <p:pic>
        <p:nvPicPr>
          <p:cNvPr id="12" name="Picture 2"/>
          <p:cNvPicPr>
            <a:picLocks noGrp="1" noChangeAspect="1" noChangeArrowheads="1"/>
          </p:cNvPicPr>
          <p:nvPr>
            <p:ph sz="half" idx="1"/>
          </p:nvPr>
        </p:nvPicPr>
        <p:blipFill>
          <a:blip r:embed="rId2"/>
          <a:srcRect/>
          <a:stretch>
            <a:fillRect/>
          </a:stretch>
        </p:blipFill>
        <p:spPr bwMode="auto">
          <a:xfrm>
            <a:off x="6248400" y="838200"/>
            <a:ext cx="2209800" cy="1828800"/>
          </a:xfrm>
          <a:prstGeom prst="rect">
            <a:avLst/>
          </a:prstGeom>
          <a:noFill/>
          <a:ln w="9525">
            <a:noFill/>
            <a:miter lim="800000"/>
            <a:headEnd/>
            <a:tailEnd/>
          </a:ln>
          <a:effectLst/>
        </p:spPr>
      </p:pic>
      <p:pic>
        <p:nvPicPr>
          <p:cNvPr id="13" name="Picture 2"/>
          <p:cNvPicPr>
            <a:picLocks noChangeAspect="1" noChangeArrowheads="1"/>
          </p:cNvPicPr>
          <p:nvPr/>
        </p:nvPicPr>
        <p:blipFill>
          <a:blip r:embed="rId3"/>
          <a:srcRect/>
          <a:stretch>
            <a:fillRect/>
          </a:stretch>
        </p:blipFill>
        <p:spPr bwMode="auto">
          <a:xfrm>
            <a:off x="4114800" y="838200"/>
            <a:ext cx="2133600" cy="18288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685800" y="3124200"/>
            <a:ext cx="3429000" cy="3152775"/>
          </a:xfrm>
          <a:prstGeom prst="rect">
            <a:avLst/>
          </a:prstGeom>
          <a:noFill/>
          <a:ln w="9525">
            <a:noFill/>
            <a:miter lim="800000"/>
            <a:headEnd/>
            <a:tailEnd/>
          </a:ln>
          <a:effectLst/>
        </p:spPr>
      </p:pic>
      <p:pic>
        <p:nvPicPr>
          <p:cNvPr id="2" name="Picture 2"/>
          <p:cNvPicPr>
            <a:picLocks noChangeAspect="1" noChangeArrowheads="1"/>
          </p:cNvPicPr>
          <p:nvPr/>
        </p:nvPicPr>
        <p:blipFill>
          <a:blip r:embed="rId5"/>
          <a:srcRect/>
          <a:stretch>
            <a:fillRect/>
          </a:stretch>
        </p:blipFill>
        <p:spPr bwMode="auto">
          <a:xfrm>
            <a:off x="4114800" y="2667000"/>
            <a:ext cx="2133600" cy="1752600"/>
          </a:xfrm>
          <a:prstGeom prst="rect">
            <a:avLst/>
          </a:prstGeom>
          <a:noFill/>
          <a:ln w="9525">
            <a:noFill/>
            <a:miter lim="800000"/>
            <a:headEnd/>
            <a:tailEnd/>
          </a:ln>
          <a:effectLst/>
        </p:spPr>
      </p:pic>
      <p:pic>
        <p:nvPicPr>
          <p:cNvPr id="3" name="Picture 3"/>
          <p:cNvPicPr>
            <a:picLocks noChangeAspect="1" noChangeArrowheads="1"/>
          </p:cNvPicPr>
          <p:nvPr/>
        </p:nvPicPr>
        <p:blipFill>
          <a:blip r:embed="rId6"/>
          <a:srcRect/>
          <a:stretch>
            <a:fillRect/>
          </a:stretch>
        </p:blipFill>
        <p:spPr bwMode="auto">
          <a:xfrm>
            <a:off x="6248400" y="2667000"/>
            <a:ext cx="2209800" cy="1752600"/>
          </a:xfrm>
          <a:prstGeom prst="rect">
            <a:avLst/>
          </a:prstGeom>
          <a:noFill/>
          <a:ln w="9525">
            <a:noFill/>
            <a:miter lim="800000"/>
            <a:headEnd/>
            <a:tailEnd/>
          </a:ln>
          <a:effectLst/>
        </p:spPr>
      </p:pic>
      <p:pic>
        <p:nvPicPr>
          <p:cNvPr id="5" name="Picture 4"/>
          <p:cNvPicPr>
            <a:picLocks noChangeAspect="1" noChangeArrowheads="1"/>
          </p:cNvPicPr>
          <p:nvPr/>
        </p:nvPicPr>
        <p:blipFill>
          <a:blip r:embed="rId7"/>
          <a:srcRect/>
          <a:stretch>
            <a:fillRect/>
          </a:stretch>
        </p:blipFill>
        <p:spPr bwMode="auto">
          <a:xfrm>
            <a:off x="4114800" y="4419600"/>
            <a:ext cx="2133600" cy="1752600"/>
          </a:xfrm>
          <a:prstGeom prst="rect">
            <a:avLst/>
          </a:prstGeom>
          <a:noFill/>
          <a:ln w="9525">
            <a:noFill/>
            <a:miter lim="800000"/>
            <a:headEnd/>
            <a:tailEnd/>
          </a:ln>
          <a:effectLst/>
        </p:spPr>
      </p:pic>
      <p:pic>
        <p:nvPicPr>
          <p:cNvPr id="14" name="Picture 6"/>
          <p:cNvPicPr>
            <a:picLocks noChangeAspect="1" noChangeArrowheads="1"/>
          </p:cNvPicPr>
          <p:nvPr/>
        </p:nvPicPr>
        <p:blipFill>
          <a:blip r:embed="rId8"/>
          <a:srcRect/>
          <a:stretch>
            <a:fillRect/>
          </a:stretch>
        </p:blipFill>
        <p:spPr bwMode="auto">
          <a:xfrm>
            <a:off x="6248400" y="4419600"/>
            <a:ext cx="2209800" cy="175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81400" y="2895600"/>
            <a:ext cx="2209800" cy="685800"/>
          </a:xfrm>
        </p:spPr>
        <p:txBody>
          <a:bodyPr>
            <a:normAutofit fontScale="90000"/>
          </a:bodyPr>
          <a:lstStyle/>
          <a:p>
            <a:r>
              <a:rPr lang="en-US" dirty="0" smtClean="0"/>
              <a:t>Period-2</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8229600" cy="685800"/>
          </a:xfrm>
        </p:spPr>
        <p:txBody>
          <a:bodyPr>
            <a:normAutofit fontScale="90000"/>
          </a:bodyPr>
          <a:lstStyle/>
          <a:p>
            <a:pPr algn="l"/>
            <a:r>
              <a:rPr lang="en-US" dirty="0" smtClean="0"/>
              <a:t>   </a:t>
            </a:r>
            <a:r>
              <a:rPr lang="en-US" sz="4000" dirty="0" smtClean="0"/>
              <a:t>The Simple Pendulum:</a:t>
            </a:r>
            <a:endParaRPr lang="en-US" sz="4000" dirty="0"/>
          </a:p>
        </p:txBody>
      </p:sp>
      <p:sp>
        <p:nvSpPr>
          <p:cNvPr id="9" name="Content Placeholder 8"/>
          <p:cNvSpPr>
            <a:spLocks noGrp="1"/>
          </p:cNvSpPr>
          <p:nvPr>
            <p:ph sz="half" idx="1"/>
          </p:nvPr>
        </p:nvSpPr>
        <p:spPr>
          <a:xfrm>
            <a:off x="457200" y="1295400"/>
            <a:ext cx="4038600" cy="4830763"/>
          </a:xfrm>
        </p:spPr>
        <p:txBody>
          <a:bodyPr>
            <a:normAutofit/>
          </a:bodyPr>
          <a:lstStyle/>
          <a:p>
            <a:pPr>
              <a:buNone/>
            </a:pPr>
            <a:r>
              <a:rPr lang="en-US" sz="2200" b="1" dirty="0" smtClean="0">
                <a:latin typeface="Arial Narrow" pitchFamily="34" charset="0"/>
              </a:rPr>
              <a:t>     </a:t>
            </a:r>
            <a:r>
              <a:rPr lang="en-US" sz="2400" b="1" dirty="0" smtClean="0">
                <a:latin typeface="Arial Narrow" pitchFamily="34" charset="0"/>
              </a:rPr>
              <a:t>The Simple Pendulum:</a:t>
            </a:r>
          </a:p>
          <a:p>
            <a:pPr>
              <a:buFont typeface="Arial" pitchFamily="34" charset="0"/>
              <a:buChar char="•"/>
            </a:pPr>
            <a:r>
              <a:rPr lang="en-US" sz="1800" dirty="0" smtClean="0">
                <a:latin typeface="Arial Narrow" pitchFamily="34" charset="0"/>
              </a:rPr>
              <a:t>The time period of  a pendulum remains the same for 10, 20 and 30 oscillations.</a:t>
            </a:r>
          </a:p>
          <a:p>
            <a:pPr>
              <a:buFont typeface="Arial" pitchFamily="34" charset="0"/>
              <a:buChar char="•"/>
            </a:pPr>
            <a:r>
              <a:rPr lang="en-US" sz="1800" dirty="0" smtClean="0">
                <a:latin typeface="Arial Narrow" pitchFamily="34" charset="0"/>
              </a:rPr>
              <a:t>The time period of a simple pendulum of a fixed length remains constant.</a:t>
            </a:r>
          </a:p>
          <a:p>
            <a:pPr>
              <a:buFont typeface="Arial" pitchFamily="34" charset="0"/>
              <a:buChar char="•"/>
            </a:pPr>
            <a:r>
              <a:rPr lang="en-US" sz="1800" dirty="0" smtClean="0">
                <a:latin typeface="Arial Narrow" pitchFamily="34" charset="0"/>
              </a:rPr>
              <a:t>When the length of the string of a simple pendulum is increased, the time period of the simple pendulum also increases.</a:t>
            </a:r>
          </a:p>
          <a:p>
            <a:pPr>
              <a:buFont typeface="Arial" pitchFamily="34" charset="0"/>
              <a:buChar char="•"/>
            </a:pPr>
            <a:r>
              <a:rPr lang="en-US" sz="1800" dirty="0" smtClean="0">
                <a:latin typeface="Arial Narrow" pitchFamily="34" charset="0"/>
              </a:rPr>
              <a:t>The time period of a simple pendulum does not depend upon the mass of the bob of the pendulum.</a:t>
            </a:r>
          </a:p>
          <a:p>
            <a:pPr>
              <a:buFont typeface="Arial" pitchFamily="34" charset="0"/>
              <a:buChar char="•"/>
            </a:pPr>
            <a:r>
              <a:rPr lang="en-US" sz="1800" dirty="0" smtClean="0">
                <a:latin typeface="Arial Narrow" pitchFamily="34" charset="0"/>
              </a:rPr>
              <a:t>The value of the time period of same simple pendulum varies from place to place on the surface of the Earth.</a:t>
            </a:r>
          </a:p>
        </p:txBody>
      </p:sp>
      <p:sp>
        <p:nvSpPr>
          <p:cNvPr id="10" name="Content Placeholder 9"/>
          <p:cNvSpPr>
            <a:spLocks noGrp="1"/>
          </p:cNvSpPr>
          <p:nvPr>
            <p:ph sz="half" idx="2"/>
          </p:nvPr>
        </p:nvSpPr>
        <p:spPr>
          <a:xfrm>
            <a:off x="4648200" y="1295400"/>
            <a:ext cx="4038600" cy="4830763"/>
          </a:xfrm>
        </p:spPr>
        <p:txBody>
          <a:bodyPr>
            <a:normAutofit/>
          </a:bodyPr>
          <a:lstStyle/>
          <a:p>
            <a:pPr>
              <a:buFont typeface="Arial" pitchFamily="34" charset="0"/>
              <a:buChar char="•"/>
            </a:pPr>
            <a:r>
              <a:rPr lang="en-US" sz="1800" dirty="0" smtClean="0">
                <a:latin typeface="Arial Narrow" pitchFamily="34" charset="0"/>
              </a:rPr>
              <a:t>The time period of a simple pendulum, T can be mathematically expressed as</a:t>
            </a:r>
          </a:p>
          <a:p>
            <a:pPr>
              <a:buNone/>
            </a:pPr>
            <a:r>
              <a:rPr lang="en-US" sz="1800" dirty="0" smtClean="0">
                <a:latin typeface="Arial Narrow" pitchFamily="34" charset="0"/>
              </a:rPr>
              <a:t>      T = 2</a:t>
            </a:r>
            <a:r>
              <a:rPr lang="el-GR" sz="1800" dirty="0" smtClean="0">
                <a:latin typeface="Arial Narrow" pitchFamily="34" charset="0"/>
              </a:rPr>
              <a:t>π</a:t>
            </a:r>
            <a:r>
              <a:rPr lang="en-US" sz="1800" dirty="0" smtClean="0">
                <a:latin typeface="Arial Narrow" pitchFamily="34" charset="0"/>
              </a:rPr>
              <a:t> Square Root (l/g)</a:t>
            </a:r>
          </a:p>
          <a:p>
            <a:pPr>
              <a:buNone/>
            </a:pPr>
            <a:r>
              <a:rPr lang="en-US" sz="1800" dirty="0" smtClean="0">
                <a:latin typeface="Arial Narrow" pitchFamily="34" charset="0"/>
              </a:rPr>
              <a:t>      Where, l = Length of the Pendulum</a:t>
            </a:r>
          </a:p>
          <a:p>
            <a:pPr>
              <a:buNone/>
            </a:pPr>
            <a:r>
              <a:rPr lang="en-US" sz="1800" dirty="0" smtClean="0">
                <a:latin typeface="Arial Narrow" pitchFamily="34" charset="0"/>
              </a:rPr>
              <a:t>                  g = Acceleration due to gravity of</a:t>
            </a:r>
          </a:p>
          <a:p>
            <a:pPr>
              <a:buNone/>
            </a:pPr>
            <a:r>
              <a:rPr lang="en-US" sz="1800" dirty="0" smtClean="0">
                <a:latin typeface="Arial Narrow" pitchFamily="34" charset="0"/>
              </a:rPr>
              <a:t>                        Earth</a:t>
            </a:r>
            <a:endParaRPr lang="en-US" sz="1800" dirty="0">
              <a:latin typeface="Arial Narrow" pitchFamily="34" charset="0"/>
            </a:endParaRPr>
          </a:p>
        </p:txBody>
      </p:sp>
      <p:pic>
        <p:nvPicPr>
          <p:cNvPr id="3075" name="Picture 3"/>
          <p:cNvPicPr>
            <a:picLocks noChangeAspect="1" noChangeArrowheads="1"/>
          </p:cNvPicPr>
          <p:nvPr/>
        </p:nvPicPr>
        <p:blipFill>
          <a:blip r:embed="rId2"/>
          <a:srcRect/>
          <a:stretch>
            <a:fillRect/>
          </a:stretch>
        </p:blipFill>
        <p:spPr bwMode="auto">
          <a:xfrm>
            <a:off x="5181600" y="3581400"/>
            <a:ext cx="3048000" cy="236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8229600" cy="685800"/>
          </a:xfrm>
        </p:spPr>
        <p:txBody>
          <a:bodyPr>
            <a:normAutofit fontScale="90000"/>
          </a:bodyPr>
          <a:lstStyle/>
          <a:p>
            <a:pPr algn="l"/>
            <a:r>
              <a:rPr lang="en-US" dirty="0" smtClean="0"/>
              <a:t>   </a:t>
            </a:r>
            <a:r>
              <a:rPr lang="en-US" sz="4000" dirty="0" smtClean="0"/>
              <a:t>The Simple Pendulum:</a:t>
            </a:r>
            <a:endParaRPr lang="en-US" sz="4000" dirty="0"/>
          </a:p>
        </p:txBody>
      </p:sp>
      <p:sp>
        <p:nvSpPr>
          <p:cNvPr id="9" name="Content Placeholder 8"/>
          <p:cNvSpPr>
            <a:spLocks noGrp="1"/>
          </p:cNvSpPr>
          <p:nvPr>
            <p:ph sz="half" idx="1"/>
          </p:nvPr>
        </p:nvSpPr>
        <p:spPr>
          <a:xfrm>
            <a:off x="457200" y="1295400"/>
            <a:ext cx="4038600" cy="4830763"/>
          </a:xfrm>
        </p:spPr>
        <p:txBody>
          <a:bodyPr>
            <a:normAutofit/>
          </a:bodyPr>
          <a:lstStyle/>
          <a:p>
            <a:pPr>
              <a:buFont typeface="Arial" pitchFamily="34" charset="0"/>
              <a:buChar char="•"/>
            </a:pPr>
            <a:r>
              <a:rPr lang="en-US" sz="1800" dirty="0" smtClean="0"/>
              <a:t>The length of a simple pendulum  can be altered to get  a certain time period. This property of a pendulum is used to make pendulum clocks.</a:t>
            </a:r>
          </a:p>
          <a:p>
            <a:r>
              <a:rPr lang="en-US" sz="1800" dirty="0" smtClean="0"/>
              <a:t>Modern clocks also work on the principle  of oscillation. </a:t>
            </a:r>
          </a:p>
          <a:p>
            <a:r>
              <a:rPr lang="en-US" sz="1800" dirty="0" smtClean="0"/>
              <a:t>We now use electronic clocks that contains a material called quartz.</a:t>
            </a:r>
          </a:p>
          <a:p>
            <a:r>
              <a:rPr lang="en-US" sz="1800" dirty="0" smtClean="0"/>
              <a:t>Quartz crystals vibrate periodically. These vibrations or oscillations are used to measure time very accurately.</a:t>
            </a:r>
          </a:p>
          <a:p>
            <a:r>
              <a:rPr lang="en-US" sz="1800" dirty="0" smtClean="0"/>
              <a:t>Atomic clocks are used for extremely accurate timekeeping. They use the vibrations of atoms to keep time.</a:t>
            </a:r>
          </a:p>
        </p:txBody>
      </p:sp>
      <p:sp>
        <p:nvSpPr>
          <p:cNvPr id="10" name="Content Placeholder 9"/>
          <p:cNvSpPr>
            <a:spLocks noGrp="1"/>
          </p:cNvSpPr>
          <p:nvPr>
            <p:ph sz="half" idx="2"/>
          </p:nvPr>
        </p:nvSpPr>
        <p:spPr>
          <a:xfrm>
            <a:off x="4648200" y="1295400"/>
            <a:ext cx="4038600" cy="4830763"/>
          </a:xfrm>
        </p:spPr>
        <p:txBody>
          <a:bodyPr>
            <a:normAutofit/>
          </a:bodyPr>
          <a:lstStyle/>
          <a:p>
            <a:pPr>
              <a:buFont typeface="Arial" pitchFamily="34" charset="0"/>
              <a:buChar char="•"/>
            </a:pPr>
            <a:r>
              <a:rPr lang="en-US" sz="1800" dirty="0" smtClean="0">
                <a:latin typeface="Arial Narrow" pitchFamily="34" charset="0"/>
              </a:rPr>
              <a:t>A simple pendulum whose time period is exactly 2 s is called a </a:t>
            </a:r>
            <a:r>
              <a:rPr lang="en-US" sz="1800" b="1" dirty="0" smtClean="0">
                <a:latin typeface="Arial Narrow" pitchFamily="34" charset="0"/>
              </a:rPr>
              <a:t>second pendulum</a:t>
            </a:r>
            <a:r>
              <a:rPr lang="en-US" sz="1800" dirty="0" smtClean="0">
                <a:latin typeface="Arial Narrow" pitchFamily="34" charset="0"/>
              </a:rPr>
              <a:t>. The length of pendulum of a second pendulum is approximately 100 cm.</a:t>
            </a:r>
            <a:endParaRPr lang="en-US" sz="1800" dirty="0">
              <a:latin typeface="Arial Narrow" pitchFamily="34" charset="0"/>
            </a:endParaRPr>
          </a:p>
        </p:txBody>
      </p:sp>
      <p:pic>
        <p:nvPicPr>
          <p:cNvPr id="24580" name="Picture 4"/>
          <p:cNvPicPr>
            <a:picLocks noChangeAspect="1" noChangeArrowheads="1"/>
          </p:cNvPicPr>
          <p:nvPr/>
        </p:nvPicPr>
        <p:blipFill>
          <a:blip r:embed="rId2"/>
          <a:srcRect/>
          <a:stretch>
            <a:fillRect/>
          </a:stretch>
        </p:blipFill>
        <p:spPr bwMode="auto">
          <a:xfrm>
            <a:off x="5486400" y="2971800"/>
            <a:ext cx="2466975" cy="2962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8229600" cy="685800"/>
          </a:xfrm>
        </p:spPr>
        <p:txBody>
          <a:bodyPr>
            <a:normAutofit fontScale="90000"/>
          </a:bodyPr>
          <a:lstStyle/>
          <a:p>
            <a:pPr algn="l"/>
            <a:r>
              <a:rPr lang="en-US" dirty="0" smtClean="0"/>
              <a:t>   </a:t>
            </a:r>
            <a:r>
              <a:rPr lang="en-US" sz="4000" dirty="0" smtClean="0"/>
              <a:t>The 12 Hour Clock and 24 Hour Clock:</a:t>
            </a:r>
            <a:endParaRPr lang="en-US" sz="4000" dirty="0"/>
          </a:p>
        </p:txBody>
      </p:sp>
      <p:sp>
        <p:nvSpPr>
          <p:cNvPr id="9" name="Content Placeholder 8"/>
          <p:cNvSpPr>
            <a:spLocks noGrp="1"/>
          </p:cNvSpPr>
          <p:nvPr>
            <p:ph sz="half" idx="1"/>
          </p:nvPr>
        </p:nvSpPr>
        <p:spPr>
          <a:xfrm>
            <a:off x="457200" y="1295400"/>
            <a:ext cx="4038600" cy="4830763"/>
          </a:xfrm>
        </p:spPr>
        <p:txBody>
          <a:bodyPr>
            <a:normAutofit/>
          </a:bodyPr>
          <a:lstStyle/>
          <a:p>
            <a:r>
              <a:rPr lang="en-US" sz="1800" dirty="0" smtClean="0">
                <a:latin typeface="Arial Narrow" pitchFamily="34" charset="0"/>
              </a:rPr>
              <a:t>A day is divided into 24 hours, but a regular clock shows only 12 hours. </a:t>
            </a:r>
          </a:p>
          <a:p>
            <a:r>
              <a:rPr lang="en-US" sz="1800" dirty="0" smtClean="0">
                <a:latin typeface="Arial Narrow" pitchFamily="34" charset="0"/>
              </a:rPr>
              <a:t>The suffix 'a.m.' is added to indicate a time in the morning and 'p.m.' is added to indicate a time in the evening.</a:t>
            </a:r>
          </a:p>
          <a:p>
            <a:r>
              <a:rPr lang="en-US" sz="1800" dirty="0" smtClean="0">
                <a:latin typeface="Arial Narrow" pitchFamily="34" charset="0"/>
              </a:rPr>
              <a:t>For a more precise and universal way of telling time, the 24-hour clock is used. In this clock, time is indicated in hours and minutes, with a colon between the numbers. In the 24-hour format, 12.00 a.m. (midnight) is considered to be 00:00 (hours).</a:t>
            </a:r>
          </a:p>
        </p:txBody>
      </p:sp>
      <p:sp>
        <p:nvSpPr>
          <p:cNvPr id="10" name="Content Placeholder 9"/>
          <p:cNvSpPr>
            <a:spLocks noGrp="1"/>
          </p:cNvSpPr>
          <p:nvPr>
            <p:ph sz="half" idx="2"/>
          </p:nvPr>
        </p:nvSpPr>
        <p:spPr>
          <a:xfrm>
            <a:off x="4648200" y="1295400"/>
            <a:ext cx="4038600" cy="4830763"/>
          </a:xfrm>
        </p:spPr>
        <p:txBody>
          <a:bodyPr>
            <a:normAutofit/>
          </a:bodyPr>
          <a:lstStyle/>
          <a:p>
            <a:endParaRPr lang="en-US" sz="1800" dirty="0">
              <a:latin typeface="Arial Narrow" pitchFamily="34" charset="0"/>
            </a:endParaRPr>
          </a:p>
        </p:txBody>
      </p:sp>
      <p:pic>
        <p:nvPicPr>
          <p:cNvPr id="26626" name="Picture 2"/>
          <p:cNvPicPr>
            <a:picLocks noChangeAspect="1" noChangeArrowheads="1"/>
          </p:cNvPicPr>
          <p:nvPr/>
        </p:nvPicPr>
        <p:blipFill>
          <a:blip r:embed="rId2"/>
          <a:srcRect/>
          <a:stretch>
            <a:fillRect/>
          </a:stretch>
        </p:blipFill>
        <p:spPr bwMode="auto">
          <a:xfrm>
            <a:off x="4648200" y="1828800"/>
            <a:ext cx="4114800" cy="327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8229600" cy="685800"/>
          </a:xfrm>
        </p:spPr>
        <p:txBody>
          <a:bodyPr>
            <a:normAutofit fontScale="90000"/>
          </a:bodyPr>
          <a:lstStyle/>
          <a:p>
            <a:pPr algn="l"/>
            <a:r>
              <a:rPr lang="en-US" dirty="0" smtClean="0"/>
              <a:t>   </a:t>
            </a:r>
            <a:r>
              <a:rPr lang="en-US" sz="4000" dirty="0" smtClean="0"/>
              <a:t>The 12 Hour Clock and 24 Hour Clock:</a:t>
            </a:r>
            <a:endParaRPr lang="en-US" sz="4000" dirty="0"/>
          </a:p>
        </p:txBody>
      </p:sp>
      <p:sp>
        <p:nvSpPr>
          <p:cNvPr id="9" name="Content Placeholder 8"/>
          <p:cNvSpPr>
            <a:spLocks noGrp="1"/>
          </p:cNvSpPr>
          <p:nvPr>
            <p:ph sz="half" idx="1"/>
          </p:nvPr>
        </p:nvSpPr>
        <p:spPr>
          <a:xfrm>
            <a:off x="457200" y="1295400"/>
            <a:ext cx="4038600" cy="4830763"/>
          </a:xfrm>
        </p:spPr>
        <p:txBody>
          <a:bodyPr>
            <a:normAutofit/>
          </a:bodyPr>
          <a:lstStyle/>
          <a:p>
            <a:pPr>
              <a:buFont typeface="Wingdings" pitchFamily="2" charset="2"/>
              <a:buChar char="ü"/>
            </a:pPr>
            <a:r>
              <a:rPr lang="en-US" sz="1800" dirty="0" smtClean="0">
                <a:latin typeface="Arial Narrow" pitchFamily="34" charset="0"/>
              </a:rPr>
              <a:t>Any time between 12 a.m. and 12.59 a.m. can be denoted by replacing the 12 by 00. For example, 12.30 a.m. is written as 00:30.</a:t>
            </a:r>
          </a:p>
          <a:p>
            <a:pPr>
              <a:buFont typeface="Wingdings" pitchFamily="2" charset="2"/>
              <a:buChar char="ü"/>
            </a:pPr>
            <a:r>
              <a:rPr lang="en-US" sz="1800" dirty="0" smtClean="0">
                <a:latin typeface="Arial Narrow" pitchFamily="34" charset="0"/>
              </a:rPr>
              <a:t>Any time between 1 a.m. and 12.59 p.m. can be denoted as it is, adding a zero before single-digit numbers. For example, 3 a.m. is written as 03 :00 and 12.10 p.m. is written as 12:10.</a:t>
            </a:r>
          </a:p>
          <a:p>
            <a:pPr>
              <a:buFont typeface="Wingdings" pitchFamily="2" charset="2"/>
              <a:buChar char="ü"/>
            </a:pPr>
            <a:r>
              <a:rPr lang="en-US" sz="1800" dirty="0" smtClean="0">
                <a:latin typeface="Arial Narrow" pitchFamily="34" charset="0"/>
              </a:rPr>
              <a:t>Any time after 12.59 p.m. is denoted by adding 12 to the number of hours. For example 3 p.m. is written as 15:00 and 6 p.m. is written as 18:00.</a:t>
            </a:r>
          </a:p>
          <a:p>
            <a:pPr>
              <a:buFont typeface="Wingdings" pitchFamily="2" charset="2"/>
              <a:buChar char="ü"/>
            </a:pPr>
            <a:endParaRPr lang="en-US" sz="1800" dirty="0" smtClean="0">
              <a:latin typeface="Arial Narrow" pitchFamily="34" charset="0"/>
            </a:endParaRPr>
          </a:p>
        </p:txBody>
      </p:sp>
      <p:sp>
        <p:nvSpPr>
          <p:cNvPr id="10" name="Content Placeholder 9"/>
          <p:cNvSpPr>
            <a:spLocks noGrp="1"/>
          </p:cNvSpPr>
          <p:nvPr>
            <p:ph sz="half" idx="2"/>
          </p:nvPr>
        </p:nvSpPr>
        <p:spPr>
          <a:xfrm>
            <a:off x="4648200" y="1295400"/>
            <a:ext cx="4038600" cy="4830763"/>
          </a:xfrm>
        </p:spPr>
        <p:txBody>
          <a:bodyPr>
            <a:normAutofit/>
          </a:bodyPr>
          <a:lstStyle/>
          <a:p>
            <a:pPr>
              <a:buFont typeface="Wingdings" pitchFamily="2" charset="2"/>
              <a:buChar char="ü"/>
            </a:pPr>
            <a:endParaRPr lang="en-US" sz="1800" dirty="0">
              <a:latin typeface="Arial Narrow" pitchFamily="34" charset="0"/>
            </a:endParaRPr>
          </a:p>
        </p:txBody>
      </p:sp>
      <p:pic>
        <p:nvPicPr>
          <p:cNvPr id="26626" name="Picture 2"/>
          <p:cNvPicPr>
            <a:picLocks noChangeAspect="1" noChangeArrowheads="1"/>
          </p:cNvPicPr>
          <p:nvPr/>
        </p:nvPicPr>
        <p:blipFill>
          <a:blip r:embed="rId2"/>
          <a:srcRect/>
          <a:stretch>
            <a:fillRect/>
          </a:stretch>
        </p:blipFill>
        <p:spPr bwMode="auto">
          <a:xfrm>
            <a:off x="4648200" y="1905000"/>
            <a:ext cx="4038600"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a:bodyPr>
          <a:lstStyle/>
          <a:p>
            <a:pPr algn="l"/>
            <a:r>
              <a:rPr lang="en-US" sz="3600" dirty="0" smtClean="0"/>
              <a:t>                      Self Assessment-2</a:t>
            </a:r>
            <a:endParaRPr lang="en-US" sz="3600" dirty="0"/>
          </a:p>
        </p:txBody>
      </p:sp>
      <p:sp>
        <p:nvSpPr>
          <p:cNvPr id="3" name="Content Placeholder 2"/>
          <p:cNvSpPr>
            <a:spLocks noGrp="1"/>
          </p:cNvSpPr>
          <p:nvPr>
            <p:ph idx="1"/>
          </p:nvPr>
        </p:nvSpPr>
        <p:spPr>
          <a:xfrm>
            <a:off x="457200" y="1143000"/>
            <a:ext cx="8229600" cy="4983163"/>
          </a:xfrm>
        </p:spPr>
        <p:txBody>
          <a:bodyPr>
            <a:normAutofit/>
          </a:bodyPr>
          <a:lstStyle/>
          <a:p>
            <a:pPr>
              <a:buNone/>
            </a:pPr>
            <a:endParaRPr lang="en-US" sz="1400" dirty="0" smtClean="0"/>
          </a:p>
          <a:p>
            <a:pPr>
              <a:buNone/>
            </a:pPr>
            <a:r>
              <a:rPr lang="en-US" sz="1400" dirty="0" smtClean="0">
                <a:latin typeface="Arial Narrow" pitchFamily="34" charset="0"/>
              </a:rPr>
              <a:t>1</a:t>
            </a:r>
            <a:r>
              <a:rPr lang="en-US" sz="1400" dirty="0" smtClean="0"/>
              <a:t>. </a:t>
            </a:r>
            <a:r>
              <a:rPr lang="en-US" sz="1400" dirty="0" smtClean="0">
                <a:latin typeface="Arial Narrow" pitchFamily="34" charset="0"/>
              </a:rPr>
              <a:t>State the formula of Time Period of a Simple Pendulum.</a:t>
            </a:r>
          </a:p>
          <a:p>
            <a:pPr>
              <a:buNone/>
            </a:pPr>
            <a:r>
              <a:rPr lang="en-US" sz="1400" dirty="0" smtClean="0">
                <a:latin typeface="Arial Narrow" pitchFamily="34" charset="0"/>
              </a:rPr>
              <a:t>2. On what factors does the Time Period of a Simple Pendulum depend?</a:t>
            </a:r>
          </a:p>
          <a:p>
            <a:pPr>
              <a:buNone/>
            </a:pPr>
            <a:r>
              <a:rPr lang="en-US" sz="1400" dirty="0" smtClean="0">
                <a:latin typeface="Arial Narrow" pitchFamily="34" charset="0"/>
              </a:rPr>
              <a:t>3. How will the time period of a simple pendulum  change if the mass of the Bob is doubled?</a:t>
            </a:r>
          </a:p>
          <a:p>
            <a:pPr>
              <a:buNone/>
            </a:pPr>
            <a:r>
              <a:rPr lang="en-US" sz="1400" dirty="0" smtClean="0">
                <a:latin typeface="Arial Narrow" pitchFamily="34" charset="0"/>
              </a:rPr>
              <a:t>4  How will the time period of a simple pendulum  change if the length of the pendulum is doubled?</a:t>
            </a:r>
          </a:p>
          <a:p>
            <a:pPr>
              <a:buNone/>
            </a:pPr>
            <a:r>
              <a:rPr lang="en-US" sz="1400" dirty="0" smtClean="0">
                <a:latin typeface="Arial Narrow" pitchFamily="34" charset="0"/>
              </a:rPr>
              <a:t>5. Name the property of a pendulum  used to make pendulum clocks.</a:t>
            </a:r>
          </a:p>
          <a:p>
            <a:pPr>
              <a:buNone/>
            </a:pPr>
            <a:r>
              <a:rPr lang="en-US" sz="1400" dirty="0" smtClean="0">
                <a:latin typeface="Arial Narrow" pitchFamily="34" charset="0"/>
              </a:rPr>
              <a:t>6.  Name the material present in Electronic Clocks.</a:t>
            </a:r>
          </a:p>
          <a:p>
            <a:pPr>
              <a:buNone/>
            </a:pPr>
            <a:r>
              <a:rPr lang="en-US" sz="1400" dirty="0" smtClean="0">
                <a:latin typeface="Arial Narrow" pitchFamily="34" charset="0"/>
              </a:rPr>
              <a:t>7.  What is a second pendulum?</a:t>
            </a:r>
          </a:p>
          <a:p>
            <a:pPr>
              <a:buNone/>
            </a:pPr>
            <a:r>
              <a:rPr lang="en-US" sz="1400" dirty="0" smtClean="0">
                <a:latin typeface="Arial Narrow" pitchFamily="34" charset="0"/>
              </a:rPr>
              <a:t>8.  What is the approximate length of pendulum of a second pendulum.</a:t>
            </a:r>
          </a:p>
          <a:p>
            <a:pPr>
              <a:buNone/>
            </a:pPr>
            <a:r>
              <a:rPr lang="en-US" sz="1400" dirty="0" smtClean="0">
                <a:latin typeface="Arial Narrow" pitchFamily="34" charset="0"/>
              </a:rPr>
              <a:t>9.  What is a 12 Hour Clock?</a:t>
            </a:r>
          </a:p>
          <a:p>
            <a:pPr>
              <a:buNone/>
            </a:pPr>
            <a:r>
              <a:rPr lang="en-US" sz="1400" dirty="0" smtClean="0">
                <a:latin typeface="Arial Narrow" pitchFamily="34" charset="0"/>
              </a:rPr>
              <a:t>10. What is a 24 Hour Clock?</a:t>
            </a:r>
          </a:p>
          <a:p>
            <a:pPr>
              <a:buNone/>
            </a:pPr>
            <a:r>
              <a:rPr lang="en-US" sz="1400" dirty="0" smtClean="0">
                <a:latin typeface="Arial Narrow" pitchFamily="34" charset="0"/>
              </a:rPr>
              <a:t>11. What are the uses of a.m. and p.m. in a 12 Hour Clock?</a:t>
            </a:r>
          </a:p>
          <a:p>
            <a:pPr>
              <a:buNone/>
            </a:pPr>
            <a:r>
              <a:rPr lang="en-US" sz="1400" dirty="0" smtClean="0">
                <a:latin typeface="Arial Narrow" pitchFamily="34" charset="0"/>
              </a:rPr>
              <a:t>12. Express 3:30 p.m. in 24 Hour Clock.</a:t>
            </a:r>
          </a:p>
          <a:p>
            <a:pPr>
              <a:buNone/>
            </a:pPr>
            <a:r>
              <a:rPr lang="en-US" sz="1400" dirty="0" smtClean="0">
                <a:latin typeface="Arial Narrow" pitchFamily="34" charset="0"/>
              </a:rPr>
              <a:t>13. Express 15:00 hour in 12 Hour Clock.</a:t>
            </a:r>
          </a:p>
          <a:p>
            <a:pPr>
              <a:buNone/>
            </a:pPr>
            <a:r>
              <a:rPr lang="en-US" sz="1400" dirty="0" smtClean="0">
                <a:latin typeface="Arial Narrow" pitchFamily="34" charset="0"/>
              </a:rPr>
              <a:t>14. Express 12:00 a.m. in 24 Hour Clock.</a:t>
            </a:r>
          </a:p>
          <a:p>
            <a:pPr>
              <a:buNone/>
            </a:pPr>
            <a:r>
              <a:rPr lang="en-US" sz="1400" dirty="0" smtClean="0">
                <a:latin typeface="Arial Narrow" pitchFamily="34" charset="0"/>
              </a:rPr>
              <a:t>15. Express 12:00 p.m. in 24 Hour Clock.</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81400" y="2895600"/>
            <a:ext cx="2209800" cy="685800"/>
          </a:xfrm>
        </p:spPr>
        <p:txBody>
          <a:bodyPr>
            <a:normAutofit fontScale="90000"/>
          </a:bodyPr>
          <a:lstStyle/>
          <a:p>
            <a:r>
              <a:rPr lang="en-US" dirty="0" smtClean="0"/>
              <a:t>Period-3</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8229600" cy="685800"/>
          </a:xfrm>
        </p:spPr>
        <p:txBody>
          <a:bodyPr>
            <a:normAutofit fontScale="90000"/>
          </a:bodyPr>
          <a:lstStyle/>
          <a:p>
            <a:pPr algn="l"/>
            <a:r>
              <a:rPr lang="en-US" dirty="0" smtClean="0"/>
              <a:t>   </a:t>
            </a:r>
            <a:r>
              <a:rPr lang="en-US" sz="4000" dirty="0" smtClean="0"/>
              <a:t>Motion and Speed:</a:t>
            </a:r>
            <a:endParaRPr lang="en-US" sz="4000" dirty="0"/>
          </a:p>
        </p:txBody>
      </p:sp>
      <p:sp>
        <p:nvSpPr>
          <p:cNvPr id="9" name="Content Placeholder 8"/>
          <p:cNvSpPr>
            <a:spLocks noGrp="1"/>
          </p:cNvSpPr>
          <p:nvPr>
            <p:ph sz="half" idx="1"/>
          </p:nvPr>
        </p:nvSpPr>
        <p:spPr>
          <a:xfrm>
            <a:off x="457200" y="1295400"/>
            <a:ext cx="4038600" cy="4830763"/>
          </a:xfrm>
        </p:spPr>
        <p:txBody>
          <a:bodyPr>
            <a:normAutofit lnSpcReduction="10000"/>
          </a:bodyPr>
          <a:lstStyle/>
          <a:p>
            <a:pPr>
              <a:buNone/>
            </a:pPr>
            <a:r>
              <a:rPr lang="en-US" sz="2000" b="1" dirty="0" smtClean="0">
                <a:latin typeface="Arial Narrow" pitchFamily="34" charset="0"/>
              </a:rPr>
              <a:t>      Motion:</a:t>
            </a:r>
          </a:p>
          <a:p>
            <a:pPr>
              <a:buFont typeface="Arial" pitchFamily="34" charset="0"/>
              <a:buChar char="•"/>
            </a:pPr>
            <a:r>
              <a:rPr lang="en-US" sz="1900" dirty="0" smtClean="0">
                <a:latin typeface="Arial Narrow" pitchFamily="34" charset="0"/>
              </a:rPr>
              <a:t>A person looking out of a window observes a flying bird to be moving but a tree to be stationary. This is because the position of the bird changes with respect to the person whereas the position of the tree does not change.</a:t>
            </a:r>
          </a:p>
          <a:p>
            <a:pPr>
              <a:buFont typeface="Arial" pitchFamily="34" charset="0"/>
              <a:buChar char="•"/>
            </a:pPr>
            <a:r>
              <a:rPr lang="en-US" sz="1900" b="1" dirty="0" smtClean="0">
                <a:latin typeface="Arial Narrow" pitchFamily="34" charset="0"/>
              </a:rPr>
              <a:t>An object is said to be in motion if its position changes with respect to a reference point</a:t>
            </a:r>
            <a:r>
              <a:rPr lang="en-US" sz="1900" dirty="0" smtClean="0">
                <a:latin typeface="Arial Narrow" pitchFamily="34" charset="0"/>
              </a:rPr>
              <a:t>.</a:t>
            </a:r>
          </a:p>
          <a:p>
            <a:pPr>
              <a:buFont typeface="Arial" pitchFamily="34" charset="0"/>
              <a:buChar char="•"/>
            </a:pPr>
            <a:r>
              <a:rPr lang="en-US" sz="1900" dirty="0" smtClean="0">
                <a:latin typeface="Arial Narrow" pitchFamily="34" charset="0"/>
              </a:rPr>
              <a:t>Some objects move faster than others . For example, an </a:t>
            </a:r>
            <a:r>
              <a:rPr lang="en-US" sz="1900" dirty="0" err="1" smtClean="0">
                <a:latin typeface="Arial Narrow" pitchFamily="34" charset="0"/>
              </a:rPr>
              <a:t>aeroplane</a:t>
            </a:r>
            <a:r>
              <a:rPr lang="en-US" sz="1900" dirty="0" smtClean="0">
                <a:latin typeface="Arial Narrow" pitchFamily="34" charset="0"/>
              </a:rPr>
              <a:t> is faster  than a car or motorboat, which are faster than a cycle. However, the fastest </a:t>
            </a:r>
            <a:r>
              <a:rPr lang="en-US" sz="1900" dirty="0" err="1" smtClean="0">
                <a:latin typeface="Arial Narrow" pitchFamily="34" charset="0"/>
              </a:rPr>
              <a:t>aeroplane</a:t>
            </a:r>
            <a:r>
              <a:rPr lang="en-US" sz="1900" dirty="0" smtClean="0">
                <a:latin typeface="Arial Narrow" pitchFamily="34" charset="0"/>
              </a:rPr>
              <a:t> is 30 times slower than the Earth moving around the Sun!</a:t>
            </a:r>
          </a:p>
        </p:txBody>
      </p:sp>
      <p:sp>
        <p:nvSpPr>
          <p:cNvPr id="10" name="Content Placeholder 9"/>
          <p:cNvSpPr>
            <a:spLocks noGrp="1"/>
          </p:cNvSpPr>
          <p:nvPr>
            <p:ph sz="half" idx="2"/>
          </p:nvPr>
        </p:nvSpPr>
        <p:spPr>
          <a:xfrm>
            <a:off x="4648200" y="1295400"/>
            <a:ext cx="4038600" cy="4830763"/>
          </a:xfrm>
        </p:spPr>
        <p:txBody>
          <a:bodyPr>
            <a:normAutofit lnSpcReduction="10000"/>
          </a:bodyPr>
          <a:lstStyle/>
          <a:p>
            <a:pPr>
              <a:buNone/>
            </a:pPr>
            <a:r>
              <a:rPr lang="en-US" sz="1800" b="1" dirty="0" smtClean="0"/>
              <a:t>     Speed:</a:t>
            </a:r>
          </a:p>
          <a:p>
            <a:pPr>
              <a:buFont typeface="Arial" pitchFamily="34" charset="0"/>
              <a:buChar char="•"/>
            </a:pPr>
            <a:r>
              <a:rPr lang="en-US" sz="1800" dirty="0" smtClean="0">
                <a:latin typeface="Arial Narrow" pitchFamily="34" charset="0"/>
              </a:rPr>
              <a:t>Speed is a measure of how fast or slow</a:t>
            </a:r>
          </a:p>
          <a:p>
            <a:pPr>
              <a:buNone/>
            </a:pPr>
            <a:r>
              <a:rPr lang="en-US" sz="1800" dirty="0" smtClean="0">
                <a:latin typeface="Arial Narrow" pitchFamily="34" charset="0"/>
              </a:rPr>
              <a:t>      an object is moving. </a:t>
            </a:r>
          </a:p>
          <a:p>
            <a:pPr>
              <a:buFont typeface="Arial" pitchFamily="34" charset="0"/>
              <a:buChar char="•"/>
            </a:pPr>
            <a:r>
              <a:rPr lang="en-US" sz="1800" dirty="0" smtClean="0">
                <a:latin typeface="Arial Narrow" pitchFamily="34" charset="0"/>
              </a:rPr>
              <a:t>The speed of an object is the distance it travels in a unit of time . </a:t>
            </a:r>
          </a:p>
          <a:p>
            <a:pPr>
              <a:buFont typeface="Arial" pitchFamily="34" charset="0"/>
              <a:buChar char="•"/>
            </a:pPr>
            <a:r>
              <a:rPr lang="en-US" sz="1800" dirty="0" smtClean="0">
                <a:latin typeface="Arial Narrow" pitchFamily="34" charset="0"/>
              </a:rPr>
              <a:t>Speed is calculated by dividing the distance travelled by the object by the time it takes to travel the distance.</a:t>
            </a:r>
          </a:p>
          <a:p>
            <a:pPr>
              <a:buFont typeface="Arial" pitchFamily="34" charset="0"/>
              <a:buChar char="•"/>
            </a:pPr>
            <a:r>
              <a:rPr lang="en-US" sz="1800" dirty="0" smtClean="0">
                <a:latin typeface="Arial Narrow" pitchFamily="34" charset="0"/>
              </a:rPr>
              <a:t>For example, if an </a:t>
            </a:r>
            <a:r>
              <a:rPr lang="en-US" sz="1800" dirty="0" err="1" smtClean="0">
                <a:latin typeface="Arial Narrow" pitchFamily="34" charset="0"/>
              </a:rPr>
              <a:t>aeroplane</a:t>
            </a:r>
            <a:r>
              <a:rPr lang="en-US" sz="1800" dirty="0" smtClean="0">
                <a:latin typeface="Arial Narrow" pitchFamily="34" charset="0"/>
              </a:rPr>
              <a:t> travels 2400 km in 3 hours, the speed of the plane can be expressed as </a:t>
            </a:r>
          </a:p>
          <a:p>
            <a:pPr>
              <a:buNone/>
            </a:pPr>
            <a:r>
              <a:rPr lang="en-US" sz="1800" dirty="0" smtClean="0">
                <a:latin typeface="Arial Narrow" pitchFamily="34" charset="0"/>
              </a:rPr>
              <a:t>      Speed = Distance/ Time</a:t>
            </a:r>
          </a:p>
          <a:p>
            <a:pPr>
              <a:buNone/>
            </a:pPr>
            <a:r>
              <a:rPr lang="en-US" sz="1800" dirty="0" smtClean="0">
                <a:latin typeface="Arial Narrow" pitchFamily="34" charset="0"/>
              </a:rPr>
              <a:t>                 = 2400 / 3 </a:t>
            </a:r>
          </a:p>
          <a:p>
            <a:pPr>
              <a:buNone/>
            </a:pPr>
            <a:r>
              <a:rPr lang="en-US" sz="1800" dirty="0" smtClean="0">
                <a:latin typeface="Arial Narrow" pitchFamily="34" charset="0"/>
              </a:rPr>
              <a:t>                 = 800 km/h (kilo </a:t>
            </a:r>
            <a:r>
              <a:rPr lang="en-US" sz="1800" dirty="0" err="1" smtClean="0">
                <a:latin typeface="Arial Narrow" pitchFamily="34" charset="0"/>
              </a:rPr>
              <a:t>metres</a:t>
            </a:r>
            <a:r>
              <a:rPr lang="en-US" sz="1800" dirty="0" smtClean="0">
                <a:latin typeface="Arial Narrow" pitchFamily="34" charset="0"/>
              </a:rPr>
              <a:t> per hour) .</a:t>
            </a:r>
          </a:p>
          <a:p>
            <a:pPr>
              <a:buFont typeface="Arial" pitchFamily="34" charset="0"/>
              <a:buChar char="•"/>
            </a:pPr>
            <a:r>
              <a:rPr lang="en-US" sz="1800" dirty="0" smtClean="0">
                <a:latin typeface="Arial Narrow" pitchFamily="34" charset="0"/>
              </a:rPr>
              <a:t>The MKS/SI unit of speed is </a:t>
            </a:r>
            <a:r>
              <a:rPr lang="en-US" sz="1800" b="1" dirty="0" err="1" smtClean="0">
                <a:latin typeface="Arial Narrow" pitchFamily="34" charset="0"/>
              </a:rPr>
              <a:t>metres</a:t>
            </a:r>
            <a:r>
              <a:rPr lang="en-US" sz="1800" b="1" dirty="0" smtClean="0">
                <a:latin typeface="Arial Narrow" pitchFamily="34" charset="0"/>
              </a:rPr>
              <a:t> per second (m/s).</a:t>
            </a:r>
            <a:endParaRPr lang="en-US" sz="1800" dirty="0">
              <a:latin typeface="Arial Narrow"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8229600" cy="685800"/>
          </a:xfrm>
        </p:spPr>
        <p:txBody>
          <a:bodyPr>
            <a:normAutofit/>
          </a:bodyPr>
          <a:lstStyle/>
          <a:p>
            <a:pPr algn="l"/>
            <a:r>
              <a:rPr lang="en-US" sz="4000" dirty="0" smtClean="0"/>
              <a:t>   Speed:</a:t>
            </a:r>
            <a:endParaRPr lang="en-US" sz="4000" dirty="0"/>
          </a:p>
        </p:txBody>
      </p:sp>
      <p:sp>
        <p:nvSpPr>
          <p:cNvPr id="9" name="Content Placeholder 8"/>
          <p:cNvSpPr>
            <a:spLocks noGrp="1"/>
          </p:cNvSpPr>
          <p:nvPr>
            <p:ph sz="half" idx="1"/>
          </p:nvPr>
        </p:nvSpPr>
        <p:spPr>
          <a:xfrm>
            <a:off x="457200" y="1143000"/>
            <a:ext cx="4038600" cy="4983163"/>
          </a:xfrm>
        </p:spPr>
        <p:txBody>
          <a:bodyPr>
            <a:normAutofit/>
          </a:bodyPr>
          <a:lstStyle/>
          <a:p>
            <a:pPr>
              <a:buFont typeface="Arial" pitchFamily="34" charset="0"/>
              <a:buChar char="•"/>
            </a:pPr>
            <a:r>
              <a:rPr lang="en-US" sz="2000" dirty="0" smtClean="0"/>
              <a:t>To convert the unit of speed from m/s to km/h, we must convert </a:t>
            </a:r>
            <a:r>
              <a:rPr lang="en-US" sz="2000" dirty="0" err="1" smtClean="0"/>
              <a:t>metres</a:t>
            </a:r>
            <a:r>
              <a:rPr lang="en-US" sz="2000" dirty="0" smtClean="0"/>
              <a:t> to </a:t>
            </a:r>
            <a:r>
              <a:rPr lang="en-US" sz="2000" dirty="0" err="1" smtClean="0"/>
              <a:t>kilometres</a:t>
            </a:r>
            <a:r>
              <a:rPr lang="en-US" sz="2000" dirty="0" smtClean="0"/>
              <a:t> and seconds to hours. We use the following formula: </a:t>
            </a:r>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r>
              <a:rPr lang="en-US" sz="2000" dirty="0" smtClean="0"/>
              <a:t>To convert the unit of speed from km/h to m/s, we must convert </a:t>
            </a:r>
            <a:r>
              <a:rPr lang="en-US" sz="2000" dirty="0" err="1" smtClean="0"/>
              <a:t>kilometres</a:t>
            </a:r>
            <a:r>
              <a:rPr lang="en-US" sz="2000" dirty="0" smtClean="0"/>
              <a:t> to </a:t>
            </a:r>
            <a:r>
              <a:rPr lang="en-US" sz="2000" dirty="0" err="1" smtClean="0"/>
              <a:t>metres</a:t>
            </a:r>
            <a:r>
              <a:rPr lang="en-US" sz="2000" dirty="0" smtClean="0"/>
              <a:t> and hours to seconds. We use the following formula: </a:t>
            </a:r>
          </a:p>
          <a:p>
            <a:pPr>
              <a:buFont typeface="Arial" pitchFamily="34" charset="0"/>
              <a:buChar char="•"/>
            </a:pPr>
            <a:endParaRPr lang="en-US" sz="2000" dirty="0" smtClean="0"/>
          </a:p>
          <a:p>
            <a:pPr>
              <a:buFont typeface="Arial" pitchFamily="34" charset="0"/>
              <a:buChar char="•"/>
            </a:pPr>
            <a:endParaRPr lang="en-US" sz="2000" dirty="0" smtClean="0"/>
          </a:p>
        </p:txBody>
      </p:sp>
      <p:sp>
        <p:nvSpPr>
          <p:cNvPr id="10" name="Content Placeholder 9"/>
          <p:cNvSpPr>
            <a:spLocks noGrp="1"/>
          </p:cNvSpPr>
          <p:nvPr>
            <p:ph sz="half" idx="2"/>
          </p:nvPr>
        </p:nvSpPr>
        <p:spPr>
          <a:xfrm>
            <a:off x="4572000" y="685800"/>
            <a:ext cx="4114800" cy="5440363"/>
          </a:xfrm>
        </p:spPr>
        <p:txBody>
          <a:bodyPr>
            <a:normAutofit/>
          </a:bodyPr>
          <a:lstStyle/>
          <a:p>
            <a:pPr>
              <a:buFont typeface="Arial" pitchFamily="34" charset="0"/>
              <a:buChar char="•"/>
            </a:pPr>
            <a:r>
              <a:rPr lang="en-US" sz="1800" dirty="0" smtClean="0"/>
              <a:t>The speed of moving vehicles is recorded and displayed using an instrument called the </a:t>
            </a:r>
            <a:r>
              <a:rPr lang="en-US" sz="1800" b="1" dirty="0" smtClean="0"/>
              <a:t>speedometer</a:t>
            </a:r>
            <a:r>
              <a:rPr lang="en-US" sz="1800" dirty="0" smtClean="0"/>
              <a:t>.</a:t>
            </a:r>
          </a:p>
          <a:p>
            <a:pPr>
              <a:buFont typeface="Arial" pitchFamily="34" charset="0"/>
              <a:buChar char="•"/>
            </a:pPr>
            <a:r>
              <a:rPr lang="en-US" sz="1800" b="1" dirty="0" smtClean="0"/>
              <a:t> </a:t>
            </a:r>
            <a:r>
              <a:rPr lang="en-US" sz="1800" dirty="0" smtClean="0"/>
              <a:t>The distance covered by a moving vehicle is recorded and displayed using an instrument called the </a:t>
            </a:r>
            <a:r>
              <a:rPr lang="en-US" sz="1800" b="1" dirty="0" smtClean="0"/>
              <a:t>Odometer</a:t>
            </a:r>
            <a:r>
              <a:rPr lang="en-US" sz="1800" dirty="0" smtClean="0"/>
              <a:t>. </a:t>
            </a:r>
          </a:p>
          <a:p>
            <a:pPr>
              <a:buFont typeface="Arial" pitchFamily="34" charset="0"/>
              <a:buChar char="•"/>
            </a:pPr>
            <a:r>
              <a:rPr lang="en-US" sz="1800" dirty="0" smtClean="0"/>
              <a:t>The speedometers of most modern vehicles have built- in odometers.</a:t>
            </a:r>
            <a:endParaRPr lang="en-US" sz="1800" dirty="0">
              <a:latin typeface="Arial Narrow" pitchFamily="34" charset="0"/>
            </a:endParaRPr>
          </a:p>
        </p:txBody>
      </p:sp>
      <p:pic>
        <p:nvPicPr>
          <p:cNvPr id="55298" name="Picture 2"/>
          <p:cNvPicPr>
            <a:picLocks noChangeAspect="1" noChangeArrowheads="1"/>
          </p:cNvPicPr>
          <p:nvPr/>
        </p:nvPicPr>
        <p:blipFill>
          <a:blip r:embed="rId2"/>
          <a:srcRect/>
          <a:stretch>
            <a:fillRect/>
          </a:stretch>
        </p:blipFill>
        <p:spPr bwMode="auto">
          <a:xfrm>
            <a:off x="762000" y="2819400"/>
            <a:ext cx="3409950" cy="609600"/>
          </a:xfrm>
          <a:prstGeom prst="rect">
            <a:avLst/>
          </a:prstGeom>
          <a:noFill/>
          <a:ln w="9525">
            <a:noFill/>
            <a:miter lim="800000"/>
            <a:headEnd/>
            <a:tailEnd/>
          </a:ln>
          <a:effectLst/>
        </p:spPr>
      </p:pic>
      <p:pic>
        <p:nvPicPr>
          <p:cNvPr id="55299" name="Picture 3"/>
          <p:cNvPicPr>
            <a:picLocks noChangeAspect="1" noChangeArrowheads="1"/>
          </p:cNvPicPr>
          <p:nvPr/>
        </p:nvPicPr>
        <p:blipFill>
          <a:blip r:embed="rId3"/>
          <a:srcRect/>
          <a:stretch>
            <a:fillRect/>
          </a:stretch>
        </p:blipFill>
        <p:spPr bwMode="auto">
          <a:xfrm>
            <a:off x="838200" y="5257800"/>
            <a:ext cx="2838450" cy="819150"/>
          </a:xfrm>
          <a:prstGeom prst="rect">
            <a:avLst/>
          </a:prstGeom>
          <a:noFill/>
          <a:ln w="9525">
            <a:noFill/>
            <a:miter lim="800000"/>
            <a:headEnd/>
            <a:tailEnd/>
          </a:ln>
          <a:effectLst/>
        </p:spPr>
      </p:pic>
      <p:pic>
        <p:nvPicPr>
          <p:cNvPr id="55300" name="Picture 4"/>
          <p:cNvPicPr>
            <a:picLocks noChangeAspect="1" noChangeArrowheads="1"/>
          </p:cNvPicPr>
          <p:nvPr/>
        </p:nvPicPr>
        <p:blipFill>
          <a:blip r:embed="rId4"/>
          <a:srcRect/>
          <a:stretch>
            <a:fillRect/>
          </a:stretch>
        </p:blipFill>
        <p:spPr bwMode="auto">
          <a:xfrm>
            <a:off x="5029200" y="3581400"/>
            <a:ext cx="3352800" cy="251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8229600" cy="685800"/>
          </a:xfrm>
        </p:spPr>
        <p:txBody>
          <a:bodyPr>
            <a:normAutofit/>
          </a:bodyPr>
          <a:lstStyle/>
          <a:p>
            <a:pPr algn="l"/>
            <a:r>
              <a:rPr lang="en-US" sz="4000" dirty="0" smtClean="0"/>
              <a:t>   Average Speed:</a:t>
            </a:r>
            <a:endParaRPr lang="en-US" sz="4000" dirty="0"/>
          </a:p>
        </p:txBody>
      </p:sp>
      <p:sp>
        <p:nvSpPr>
          <p:cNvPr id="9" name="Content Placeholder 8"/>
          <p:cNvSpPr>
            <a:spLocks noGrp="1"/>
          </p:cNvSpPr>
          <p:nvPr>
            <p:ph sz="half" idx="1"/>
          </p:nvPr>
        </p:nvSpPr>
        <p:spPr>
          <a:xfrm>
            <a:off x="457200" y="1371600"/>
            <a:ext cx="4038600" cy="4754563"/>
          </a:xfrm>
        </p:spPr>
        <p:txBody>
          <a:bodyPr>
            <a:normAutofit/>
          </a:bodyPr>
          <a:lstStyle/>
          <a:p>
            <a:pPr>
              <a:buFont typeface="Arial" pitchFamily="34" charset="0"/>
              <a:buChar char="•"/>
            </a:pPr>
            <a:endParaRPr lang="en-US" sz="1800" dirty="0" smtClean="0">
              <a:latin typeface="Arial Narrow" pitchFamily="34" charset="0"/>
            </a:endParaRPr>
          </a:p>
          <a:p>
            <a:pPr>
              <a:buFont typeface="Arial" pitchFamily="34" charset="0"/>
              <a:buChar char="•"/>
            </a:pPr>
            <a:r>
              <a:rPr lang="en-US" sz="1800" dirty="0" smtClean="0">
                <a:latin typeface="Arial Narrow" pitchFamily="34" charset="0"/>
              </a:rPr>
              <a:t>An object may not move at the same speed throughout its entire journey. For example, it can move at a speed of 100 km/h for the first hour of a journey and 30 km/h for the rest of the journey. </a:t>
            </a:r>
          </a:p>
          <a:p>
            <a:pPr>
              <a:buFont typeface="Arial" pitchFamily="34" charset="0"/>
              <a:buChar char="•"/>
            </a:pPr>
            <a:r>
              <a:rPr lang="en-US" sz="1800" dirty="0" smtClean="0">
                <a:latin typeface="Arial Narrow" pitchFamily="34" charset="0"/>
              </a:rPr>
              <a:t>When the speed of an object moving along a straight line keeps on changing, its motion is said to be  </a:t>
            </a:r>
            <a:r>
              <a:rPr lang="en-US" sz="1800" b="1" dirty="0" smtClean="0">
                <a:latin typeface="Arial Narrow" pitchFamily="34" charset="0"/>
              </a:rPr>
              <a:t>Non-Uniform.</a:t>
            </a:r>
          </a:p>
          <a:p>
            <a:pPr>
              <a:buFont typeface="Arial" pitchFamily="34" charset="0"/>
              <a:buChar char="•"/>
            </a:pPr>
            <a:r>
              <a:rPr lang="en-US" sz="1800" dirty="0" smtClean="0">
                <a:latin typeface="Arial Narrow" pitchFamily="34" charset="0"/>
              </a:rPr>
              <a:t>If an object moving along a straight line covers equal distances in equal intervals of time, it is </a:t>
            </a:r>
            <a:r>
              <a:rPr lang="en-US" sz="1800" b="1" dirty="0" smtClean="0">
                <a:latin typeface="Arial Narrow" pitchFamily="34" charset="0"/>
              </a:rPr>
              <a:t>Uniform Motion</a:t>
            </a:r>
            <a:r>
              <a:rPr lang="en-US" sz="1800" dirty="0" smtClean="0">
                <a:latin typeface="Arial Narrow" pitchFamily="34" charset="0"/>
              </a:rPr>
              <a:t>. The speed of the object remains the same throughout the journey.</a:t>
            </a:r>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p:txBody>
      </p:sp>
      <p:sp>
        <p:nvSpPr>
          <p:cNvPr id="10" name="Content Placeholder 9"/>
          <p:cNvSpPr>
            <a:spLocks noGrp="1"/>
          </p:cNvSpPr>
          <p:nvPr>
            <p:ph sz="half" idx="2"/>
          </p:nvPr>
        </p:nvSpPr>
        <p:spPr>
          <a:xfrm>
            <a:off x="4572000" y="1600200"/>
            <a:ext cx="4114800" cy="4525963"/>
          </a:xfrm>
        </p:spPr>
        <p:txBody>
          <a:bodyPr>
            <a:normAutofit/>
          </a:bodyPr>
          <a:lstStyle/>
          <a:p>
            <a:pPr>
              <a:buFont typeface="Arial" pitchFamily="34" charset="0"/>
              <a:buChar char="•"/>
            </a:pPr>
            <a:r>
              <a:rPr lang="en-US" sz="1800" dirty="0" smtClean="0">
                <a:latin typeface="Arial Narrow" pitchFamily="34" charset="0"/>
              </a:rPr>
              <a:t>When we say that a car moves at a speed of 50 km/h, we do not mean that its speed is uniform throughout its journey; it starts, speeds up or slows down depending on the</a:t>
            </a:r>
          </a:p>
          <a:p>
            <a:pPr>
              <a:buNone/>
            </a:pPr>
            <a:r>
              <a:rPr lang="en-US" sz="1800" dirty="0" smtClean="0">
                <a:latin typeface="Arial Narrow" pitchFamily="34" charset="0"/>
              </a:rPr>
              <a:t>      traffic, and then comes to a stop at the end of the journey. We mean that the average speed of the car is 50 km/h</a:t>
            </a:r>
          </a:p>
          <a:p>
            <a:pPr>
              <a:buFont typeface="Arial" pitchFamily="34" charset="0"/>
              <a:buChar char="•"/>
            </a:pPr>
            <a:r>
              <a:rPr lang="en-US" sz="1800" dirty="0" smtClean="0">
                <a:latin typeface="Arial Narrow" pitchFamily="34" charset="0"/>
              </a:rPr>
              <a:t>Average speed is calculated by dividing the total distance travelled by the total time taken.</a:t>
            </a:r>
          </a:p>
          <a:p>
            <a:pPr>
              <a:buFont typeface="Arial" pitchFamily="34" charset="0"/>
              <a:buChar char="•"/>
            </a:pPr>
            <a:r>
              <a:rPr lang="en-US" sz="1800" dirty="0" smtClean="0">
                <a:latin typeface="Arial Narrow" pitchFamily="34" charset="0"/>
              </a:rPr>
              <a:t>If an object is in uniform motion, then its average speed is the same as its actual speed .</a:t>
            </a:r>
            <a:endParaRPr lang="en-US" sz="1800" dirty="0">
              <a:latin typeface="Arial Narrow"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81400" y="2895600"/>
            <a:ext cx="2209800" cy="685800"/>
          </a:xfrm>
        </p:spPr>
        <p:txBody>
          <a:bodyPr>
            <a:normAutofit fontScale="90000"/>
          </a:bodyPr>
          <a:lstStyle/>
          <a:p>
            <a:r>
              <a:rPr lang="en-US" dirty="0" smtClean="0"/>
              <a:t>Period-1</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8229600" cy="685800"/>
          </a:xfrm>
        </p:spPr>
        <p:txBody>
          <a:bodyPr>
            <a:normAutofit/>
          </a:bodyPr>
          <a:lstStyle/>
          <a:p>
            <a:pPr algn="l"/>
            <a:r>
              <a:rPr lang="en-US" sz="4000" dirty="0" smtClean="0"/>
              <a:t>   Distance-Time Graph:</a:t>
            </a:r>
            <a:endParaRPr lang="en-US" sz="4000" dirty="0"/>
          </a:p>
        </p:txBody>
      </p:sp>
      <p:sp>
        <p:nvSpPr>
          <p:cNvPr id="9" name="Content Placeholder 8"/>
          <p:cNvSpPr>
            <a:spLocks noGrp="1"/>
          </p:cNvSpPr>
          <p:nvPr>
            <p:ph sz="half" idx="1"/>
          </p:nvPr>
        </p:nvSpPr>
        <p:spPr>
          <a:xfrm>
            <a:off x="457200" y="1371600"/>
            <a:ext cx="4038600" cy="4754563"/>
          </a:xfrm>
        </p:spPr>
        <p:txBody>
          <a:bodyPr>
            <a:normAutofit/>
          </a:bodyPr>
          <a:lstStyle/>
          <a:p>
            <a:pPr>
              <a:buFont typeface="Wingdings" pitchFamily="2" charset="2"/>
              <a:buChar char="ü"/>
            </a:pPr>
            <a:r>
              <a:rPr lang="en-US" sz="1800" dirty="0" smtClean="0">
                <a:latin typeface="Arial Narrow" pitchFamily="34" charset="0"/>
              </a:rPr>
              <a:t>Let us consider an object moving along a straight line. </a:t>
            </a:r>
          </a:p>
          <a:p>
            <a:pPr>
              <a:buFont typeface="Wingdings" pitchFamily="2" charset="2"/>
              <a:buChar char="ü"/>
            </a:pPr>
            <a:r>
              <a:rPr lang="en-US" sz="1800" dirty="0" smtClean="0">
                <a:latin typeface="Arial Narrow" pitchFamily="34" charset="0"/>
              </a:rPr>
              <a:t>Let it travel 5 m in the first second, 5 m more in the next second, 5 m in the third second and 5 m in the fourth second.</a:t>
            </a:r>
          </a:p>
          <a:p>
            <a:pPr>
              <a:buFont typeface="Wingdings" pitchFamily="2" charset="2"/>
              <a:buChar char="ü"/>
            </a:pPr>
            <a:r>
              <a:rPr lang="en-US" sz="1800" dirty="0" smtClean="0">
                <a:latin typeface="Arial Narrow" pitchFamily="34" charset="0"/>
              </a:rPr>
              <a:t>In this case, the object covers 5 m in each</a:t>
            </a:r>
          </a:p>
          <a:p>
            <a:pPr>
              <a:buNone/>
            </a:pPr>
            <a:r>
              <a:rPr lang="en-US" sz="1800" dirty="0" smtClean="0">
                <a:latin typeface="Arial Narrow" pitchFamily="34" charset="0"/>
              </a:rPr>
              <a:t>      second. </a:t>
            </a:r>
          </a:p>
          <a:p>
            <a:pPr>
              <a:buFont typeface="Arial" pitchFamily="34" charset="0"/>
              <a:buChar char="•"/>
            </a:pPr>
            <a:endParaRPr lang="en-US" sz="1800" dirty="0" smtClean="0">
              <a:latin typeface="Arial Narrow" pitchFamily="34" charset="0"/>
            </a:endParaRPr>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p:txBody>
      </p:sp>
      <p:sp>
        <p:nvSpPr>
          <p:cNvPr id="10" name="Content Placeholder 9"/>
          <p:cNvSpPr>
            <a:spLocks noGrp="1"/>
          </p:cNvSpPr>
          <p:nvPr>
            <p:ph sz="half" idx="2"/>
          </p:nvPr>
        </p:nvSpPr>
        <p:spPr>
          <a:xfrm>
            <a:off x="4572000" y="1600200"/>
            <a:ext cx="4114800" cy="4525963"/>
          </a:xfrm>
        </p:spPr>
        <p:txBody>
          <a:bodyPr>
            <a:normAutofit/>
          </a:bodyPr>
          <a:lstStyle/>
          <a:p>
            <a:pPr>
              <a:buFont typeface="Arial" pitchFamily="34" charset="0"/>
              <a:buChar char="•"/>
            </a:pPr>
            <a:endParaRPr lang="en-US" sz="1800" dirty="0">
              <a:latin typeface="Arial Narrow" pitchFamily="34" charset="0"/>
            </a:endParaRPr>
          </a:p>
        </p:txBody>
      </p:sp>
      <p:pic>
        <p:nvPicPr>
          <p:cNvPr id="5" name="Picture 2" descr="C:\Users\HIYA\Desktop\Screenshot IH Compt\Screenshot_20200531-205757_1.jpg"/>
          <p:cNvPicPr>
            <a:picLocks noChangeAspect="1" noChangeArrowheads="1"/>
          </p:cNvPicPr>
          <p:nvPr/>
        </p:nvPicPr>
        <p:blipFill>
          <a:blip r:embed="rId2"/>
          <a:srcRect/>
          <a:stretch>
            <a:fillRect/>
          </a:stretch>
        </p:blipFill>
        <p:spPr bwMode="auto">
          <a:xfrm>
            <a:off x="609601" y="3657600"/>
            <a:ext cx="3810000" cy="2057400"/>
          </a:xfrm>
          <a:prstGeom prst="rect">
            <a:avLst/>
          </a:prstGeom>
          <a:noFill/>
        </p:spPr>
      </p:pic>
      <p:pic>
        <p:nvPicPr>
          <p:cNvPr id="6" name="Picture 2"/>
          <p:cNvPicPr>
            <a:picLocks noChangeAspect="1" noChangeArrowheads="1"/>
          </p:cNvPicPr>
          <p:nvPr/>
        </p:nvPicPr>
        <p:blipFill>
          <a:blip r:embed="rId3"/>
          <a:srcRect/>
          <a:stretch>
            <a:fillRect/>
          </a:stretch>
        </p:blipFill>
        <p:spPr bwMode="auto">
          <a:xfrm>
            <a:off x="4572000" y="1371600"/>
            <a:ext cx="411480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8229600" cy="685800"/>
          </a:xfrm>
        </p:spPr>
        <p:txBody>
          <a:bodyPr>
            <a:normAutofit/>
          </a:bodyPr>
          <a:lstStyle/>
          <a:p>
            <a:pPr algn="l"/>
            <a:r>
              <a:rPr lang="en-US" sz="4000" dirty="0" smtClean="0"/>
              <a:t>   Distance-Time Graph:</a:t>
            </a:r>
            <a:endParaRPr lang="en-US" sz="4000" dirty="0"/>
          </a:p>
        </p:txBody>
      </p:sp>
      <p:sp>
        <p:nvSpPr>
          <p:cNvPr id="9" name="Content Placeholder 8"/>
          <p:cNvSpPr>
            <a:spLocks noGrp="1"/>
          </p:cNvSpPr>
          <p:nvPr>
            <p:ph sz="half" idx="1"/>
          </p:nvPr>
        </p:nvSpPr>
        <p:spPr>
          <a:xfrm>
            <a:off x="457200" y="1371600"/>
            <a:ext cx="4038600" cy="4754563"/>
          </a:xfrm>
        </p:spPr>
        <p:txBody>
          <a:bodyPr>
            <a:normAutofit/>
          </a:bodyPr>
          <a:lstStyle/>
          <a:p>
            <a:pPr>
              <a:buFont typeface="Arial" pitchFamily="34" charset="0"/>
              <a:buChar char="•"/>
            </a:pPr>
            <a:endParaRPr lang="en-US" sz="1800" dirty="0" smtClean="0">
              <a:latin typeface="Arial Narrow" pitchFamily="34" charset="0"/>
            </a:endParaRPr>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p:txBody>
      </p:sp>
      <p:sp>
        <p:nvSpPr>
          <p:cNvPr id="10" name="Content Placeholder 9"/>
          <p:cNvSpPr>
            <a:spLocks noGrp="1"/>
          </p:cNvSpPr>
          <p:nvPr>
            <p:ph sz="half" idx="2"/>
          </p:nvPr>
        </p:nvSpPr>
        <p:spPr>
          <a:xfrm>
            <a:off x="4724400" y="1600200"/>
            <a:ext cx="3810000" cy="4525963"/>
          </a:xfrm>
        </p:spPr>
        <p:txBody>
          <a:bodyPr>
            <a:normAutofit/>
          </a:bodyPr>
          <a:lstStyle/>
          <a:p>
            <a:pPr>
              <a:buFont typeface="Arial" pitchFamily="34" charset="0"/>
              <a:buChar char="•"/>
            </a:pPr>
            <a:endParaRPr lang="en-US" sz="1800" dirty="0">
              <a:latin typeface="Arial Narrow" pitchFamily="34" charset="0"/>
            </a:endParaRPr>
          </a:p>
        </p:txBody>
      </p:sp>
      <p:pic>
        <p:nvPicPr>
          <p:cNvPr id="7" name="Picture 2"/>
          <p:cNvPicPr>
            <a:picLocks noChangeAspect="1" noChangeArrowheads="1"/>
          </p:cNvPicPr>
          <p:nvPr/>
        </p:nvPicPr>
        <p:blipFill>
          <a:blip r:embed="rId2"/>
          <a:srcRect/>
          <a:stretch>
            <a:fillRect/>
          </a:stretch>
        </p:blipFill>
        <p:spPr bwMode="auto">
          <a:xfrm>
            <a:off x="685800" y="1524000"/>
            <a:ext cx="3810000" cy="4572000"/>
          </a:xfrm>
          <a:prstGeom prst="rect">
            <a:avLst/>
          </a:prstGeom>
          <a:noFill/>
          <a:ln w="9525">
            <a:noFill/>
            <a:miter lim="800000"/>
            <a:headEnd/>
            <a:tailEnd/>
          </a:ln>
          <a:effectLst/>
        </p:spPr>
      </p:pic>
      <p:pic>
        <p:nvPicPr>
          <p:cNvPr id="11" name="Picture 5"/>
          <p:cNvPicPr>
            <a:picLocks noChangeAspect="1" noChangeArrowheads="1"/>
          </p:cNvPicPr>
          <p:nvPr/>
        </p:nvPicPr>
        <p:blipFill>
          <a:blip r:embed="rId3"/>
          <a:srcRect/>
          <a:stretch>
            <a:fillRect/>
          </a:stretch>
        </p:blipFill>
        <p:spPr bwMode="auto">
          <a:xfrm>
            <a:off x="4724400" y="1600200"/>
            <a:ext cx="3810000"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a:bodyPr>
          <a:lstStyle/>
          <a:p>
            <a:pPr algn="l"/>
            <a:r>
              <a:rPr lang="en-US" sz="3600" dirty="0" smtClean="0"/>
              <a:t>                      Self Assessment-3</a:t>
            </a:r>
            <a:endParaRPr lang="en-US" sz="3600" dirty="0"/>
          </a:p>
        </p:txBody>
      </p:sp>
      <p:sp>
        <p:nvSpPr>
          <p:cNvPr id="3" name="Content Placeholder 2"/>
          <p:cNvSpPr>
            <a:spLocks noGrp="1"/>
          </p:cNvSpPr>
          <p:nvPr>
            <p:ph idx="1"/>
          </p:nvPr>
        </p:nvSpPr>
        <p:spPr>
          <a:xfrm>
            <a:off x="457200" y="1143000"/>
            <a:ext cx="8229600" cy="4983163"/>
          </a:xfrm>
        </p:spPr>
        <p:txBody>
          <a:bodyPr>
            <a:normAutofit/>
          </a:bodyPr>
          <a:lstStyle/>
          <a:p>
            <a:pPr>
              <a:buNone/>
            </a:pPr>
            <a:endParaRPr lang="en-US" sz="1400" dirty="0" smtClean="0"/>
          </a:p>
          <a:p>
            <a:pPr>
              <a:buNone/>
            </a:pPr>
            <a:r>
              <a:rPr lang="en-US" sz="1400" dirty="0" smtClean="0">
                <a:latin typeface="Arial Narrow" pitchFamily="34" charset="0"/>
              </a:rPr>
              <a:t>1</a:t>
            </a:r>
            <a:r>
              <a:rPr lang="en-US" sz="1400" dirty="0" smtClean="0"/>
              <a:t>. </a:t>
            </a:r>
            <a:r>
              <a:rPr lang="en-US" sz="1400" dirty="0" smtClean="0">
                <a:latin typeface="Arial Narrow" pitchFamily="34" charset="0"/>
              </a:rPr>
              <a:t>What is Motion?</a:t>
            </a:r>
          </a:p>
          <a:p>
            <a:pPr>
              <a:buNone/>
            </a:pPr>
            <a:r>
              <a:rPr lang="en-US" sz="1400" dirty="0" smtClean="0">
                <a:latin typeface="Arial Narrow" pitchFamily="34" charset="0"/>
              </a:rPr>
              <a:t>2. What is Speed?</a:t>
            </a:r>
          </a:p>
          <a:p>
            <a:pPr>
              <a:buNone/>
            </a:pPr>
            <a:r>
              <a:rPr lang="en-US" sz="1400" dirty="0" smtClean="0">
                <a:latin typeface="Arial Narrow" pitchFamily="34" charset="0"/>
              </a:rPr>
              <a:t>3. What is the CGS unit of measurement of Speed?</a:t>
            </a:r>
          </a:p>
          <a:p>
            <a:pPr>
              <a:buNone/>
            </a:pPr>
            <a:r>
              <a:rPr lang="en-US" sz="1400" dirty="0" smtClean="0">
                <a:latin typeface="Arial Narrow" pitchFamily="34" charset="0"/>
              </a:rPr>
              <a:t>4. What is the MKS/SI unit of measurement of Speed?</a:t>
            </a:r>
          </a:p>
          <a:p>
            <a:pPr>
              <a:buNone/>
            </a:pPr>
            <a:r>
              <a:rPr lang="en-US" sz="1400" dirty="0" smtClean="0">
                <a:latin typeface="Arial Narrow" pitchFamily="34" charset="0"/>
              </a:rPr>
              <a:t>5. What is Uniform Speed?</a:t>
            </a:r>
          </a:p>
          <a:p>
            <a:pPr>
              <a:buNone/>
            </a:pPr>
            <a:r>
              <a:rPr lang="en-US" sz="1400" dirty="0" smtClean="0">
                <a:latin typeface="Arial Narrow" pitchFamily="34" charset="0"/>
              </a:rPr>
              <a:t>6. What is Non-Uniform Speed?</a:t>
            </a:r>
          </a:p>
          <a:p>
            <a:pPr>
              <a:buNone/>
            </a:pPr>
            <a:r>
              <a:rPr lang="en-US" sz="1400" dirty="0" smtClean="0">
                <a:latin typeface="Arial Narrow" pitchFamily="34" charset="0"/>
              </a:rPr>
              <a:t>7. Why is it not possible for an object to continuously move in Uniform Motion?</a:t>
            </a:r>
          </a:p>
          <a:p>
            <a:pPr>
              <a:buNone/>
            </a:pPr>
            <a:r>
              <a:rPr lang="en-US" sz="1400" dirty="0" smtClean="0">
                <a:latin typeface="Arial Narrow" pitchFamily="34" charset="0"/>
              </a:rPr>
              <a:t>8. Convert 1 m/s into km/h.</a:t>
            </a:r>
          </a:p>
          <a:p>
            <a:pPr>
              <a:buNone/>
            </a:pPr>
            <a:r>
              <a:rPr lang="en-US" sz="1400" dirty="0" smtClean="0">
                <a:latin typeface="Arial Narrow" pitchFamily="34" charset="0"/>
              </a:rPr>
              <a:t>9. Convert 1 km/h into m/s.</a:t>
            </a:r>
          </a:p>
          <a:p>
            <a:pPr>
              <a:buNone/>
            </a:pPr>
            <a:r>
              <a:rPr lang="en-US" sz="1400" dirty="0" smtClean="0">
                <a:latin typeface="Arial Narrow" pitchFamily="34" charset="0"/>
              </a:rPr>
              <a:t>10. What is a Speedometer?</a:t>
            </a:r>
          </a:p>
          <a:p>
            <a:pPr>
              <a:buNone/>
            </a:pPr>
            <a:r>
              <a:rPr lang="en-US" sz="1400" dirty="0" smtClean="0">
                <a:latin typeface="Arial Narrow" pitchFamily="34" charset="0"/>
              </a:rPr>
              <a:t>11. What is an Odometer?</a:t>
            </a:r>
          </a:p>
          <a:p>
            <a:pPr>
              <a:buNone/>
            </a:pPr>
            <a:r>
              <a:rPr lang="en-US" sz="1400" dirty="0" smtClean="0">
                <a:latin typeface="Arial Narrow" pitchFamily="34" charset="0"/>
              </a:rPr>
              <a:t>12. What is a Distance-Time Graph?</a:t>
            </a:r>
          </a:p>
          <a:p>
            <a:pPr>
              <a:buNone/>
            </a:pPr>
            <a:r>
              <a:rPr lang="en-US" sz="1400" dirty="0" smtClean="0">
                <a:latin typeface="Arial Narrow" pitchFamily="34" charset="0"/>
              </a:rPr>
              <a:t>13. Justify whether Speed is a Scalar Quantity or a Vector Quantity?</a:t>
            </a:r>
          </a:p>
          <a:p>
            <a:pPr>
              <a:buNone/>
            </a:pPr>
            <a:r>
              <a:rPr lang="en-US" sz="1400" dirty="0" smtClean="0">
                <a:latin typeface="Arial Narrow" pitchFamily="34" charset="0"/>
              </a:rPr>
              <a:t>14. What is Average Speed?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81400" y="2895600"/>
            <a:ext cx="2209800" cy="685800"/>
          </a:xfrm>
        </p:spPr>
        <p:txBody>
          <a:bodyPr>
            <a:normAutofit fontScale="90000"/>
          </a:bodyPr>
          <a:lstStyle/>
          <a:p>
            <a:r>
              <a:rPr lang="en-US" dirty="0" smtClean="0"/>
              <a:t>Period-4</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457200"/>
            <a:ext cx="3810000" cy="990600"/>
          </a:xfrm>
        </p:spPr>
        <p:txBody>
          <a:bodyPr>
            <a:normAutofit fontScale="90000"/>
          </a:bodyPr>
          <a:lstStyle/>
          <a:p>
            <a:pPr algn="l"/>
            <a:r>
              <a:rPr lang="en-US" sz="3200" dirty="0" smtClean="0"/>
              <a:t>Graphical      Representation of Data:</a:t>
            </a:r>
            <a:endParaRPr lang="en-US" sz="3200" dirty="0"/>
          </a:p>
        </p:txBody>
      </p:sp>
      <p:sp>
        <p:nvSpPr>
          <p:cNvPr id="9" name="Content Placeholder 8"/>
          <p:cNvSpPr>
            <a:spLocks noGrp="1"/>
          </p:cNvSpPr>
          <p:nvPr>
            <p:ph sz="half" idx="1"/>
          </p:nvPr>
        </p:nvSpPr>
        <p:spPr>
          <a:xfrm>
            <a:off x="457200" y="1524000"/>
            <a:ext cx="4038600" cy="4602163"/>
          </a:xfrm>
        </p:spPr>
        <p:txBody>
          <a:bodyPr>
            <a:normAutofit/>
          </a:bodyPr>
          <a:lstStyle/>
          <a:p>
            <a:pPr>
              <a:buFont typeface="Arial" pitchFamily="34" charset="0"/>
              <a:buChar char="•"/>
            </a:pPr>
            <a:r>
              <a:rPr lang="en-US" sz="1800" dirty="0" smtClean="0">
                <a:latin typeface="Arial Narrow" pitchFamily="34" charset="0"/>
              </a:rPr>
              <a:t>Data can be presented in various ways to make the numbers easy to </a:t>
            </a:r>
            <a:r>
              <a:rPr lang="en-US" sz="1800" dirty="0" smtClean="0">
                <a:latin typeface="Arial Narrow" pitchFamily="34" charset="0"/>
              </a:rPr>
              <a:t>understand </a:t>
            </a:r>
            <a:r>
              <a:rPr lang="en-US" sz="1800" dirty="0" smtClean="0">
                <a:latin typeface="Arial Narrow" pitchFamily="34" charset="0"/>
              </a:rPr>
              <a:t>for the reader.</a:t>
            </a:r>
          </a:p>
          <a:p>
            <a:pPr>
              <a:buFont typeface="Arial" pitchFamily="34" charset="0"/>
              <a:buChar char="•"/>
            </a:pPr>
            <a:r>
              <a:rPr lang="en-US" sz="1800" dirty="0" smtClean="0">
                <a:latin typeface="Arial Narrow" pitchFamily="34" charset="0"/>
              </a:rPr>
              <a:t>There can be two or more different ways of representing  the same data.</a:t>
            </a:r>
          </a:p>
          <a:p>
            <a:pPr>
              <a:buFont typeface="Arial" pitchFamily="34" charset="0"/>
              <a:buChar char="•"/>
            </a:pPr>
            <a:r>
              <a:rPr lang="en-US" sz="1800" dirty="0" smtClean="0">
                <a:latin typeface="Arial Narrow" pitchFamily="34" charset="0"/>
              </a:rPr>
              <a:t>Bar Graph, Pie Chart and Line Graph are few ways by which we can represent a set of data graphically.</a:t>
            </a:r>
          </a:p>
          <a:p>
            <a:pPr>
              <a:buFont typeface="Arial" pitchFamily="34" charset="0"/>
              <a:buChar char="•"/>
            </a:pPr>
            <a:r>
              <a:rPr lang="en-US" sz="1800" dirty="0" smtClean="0">
                <a:latin typeface="Arial Narrow" pitchFamily="34" charset="0"/>
              </a:rPr>
              <a:t>Line graph is an effective way to understand the motion of an </a:t>
            </a:r>
            <a:r>
              <a:rPr lang="en-US" sz="1800" dirty="0" smtClean="0">
                <a:latin typeface="Arial Narrow" pitchFamily="34" charset="0"/>
              </a:rPr>
              <a:t>object</a:t>
            </a:r>
            <a:r>
              <a:rPr lang="en-US" sz="1800" dirty="0" smtClean="0">
                <a:latin typeface="Arial Narrow" pitchFamily="34" charset="0"/>
              </a:rPr>
              <a:t>. The distance travelled is  compared to the time taken by the object to travel that distance . This helps us t o find out the speed of the object</a:t>
            </a:r>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p:txBody>
      </p:sp>
      <p:sp>
        <p:nvSpPr>
          <p:cNvPr id="10" name="Content Placeholder 9"/>
          <p:cNvSpPr>
            <a:spLocks noGrp="1"/>
          </p:cNvSpPr>
          <p:nvPr>
            <p:ph sz="half" idx="2"/>
          </p:nvPr>
        </p:nvSpPr>
        <p:spPr>
          <a:xfrm>
            <a:off x="4572000" y="685800"/>
            <a:ext cx="4114800" cy="5440363"/>
          </a:xfrm>
        </p:spPr>
        <p:txBody>
          <a:bodyPr>
            <a:normAutofit/>
          </a:bodyPr>
          <a:lstStyle/>
          <a:p>
            <a:pPr>
              <a:buFont typeface="Arial" pitchFamily="34" charset="0"/>
              <a:buChar char="•"/>
            </a:pPr>
            <a:endParaRPr lang="en-US" sz="1800" dirty="0">
              <a:latin typeface="Arial Narrow" pitchFamily="34" charset="0"/>
            </a:endParaRPr>
          </a:p>
        </p:txBody>
      </p:sp>
      <p:pic>
        <p:nvPicPr>
          <p:cNvPr id="49154" name="Picture 2"/>
          <p:cNvPicPr>
            <a:picLocks noChangeAspect="1" noChangeArrowheads="1"/>
          </p:cNvPicPr>
          <p:nvPr/>
        </p:nvPicPr>
        <p:blipFill>
          <a:blip r:embed="rId2"/>
          <a:srcRect/>
          <a:stretch>
            <a:fillRect/>
          </a:stretch>
        </p:blipFill>
        <p:spPr bwMode="auto">
          <a:xfrm>
            <a:off x="4572000" y="533400"/>
            <a:ext cx="4114800" cy="2819401"/>
          </a:xfrm>
          <a:prstGeom prst="rect">
            <a:avLst/>
          </a:prstGeom>
          <a:noFill/>
          <a:ln w="9525">
            <a:noFill/>
            <a:miter lim="800000"/>
            <a:headEnd/>
            <a:tailEnd/>
          </a:ln>
          <a:effectLst/>
        </p:spPr>
      </p:pic>
      <p:pic>
        <p:nvPicPr>
          <p:cNvPr id="49155" name="Picture 3"/>
          <p:cNvPicPr>
            <a:picLocks noChangeAspect="1" noChangeArrowheads="1"/>
          </p:cNvPicPr>
          <p:nvPr/>
        </p:nvPicPr>
        <p:blipFill>
          <a:blip r:embed="rId3"/>
          <a:srcRect/>
          <a:stretch>
            <a:fillRect/>
          </a:stretch>
        </p:blipFill>
        <p:spPr bwMode="auto">
          <a:xfrm>
            <a:off x="4572000" y="3352800"/>
            <a:ext cx="4114800" cy="281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3962400" cy="685800"/>
          </a:xfrm>
        </p:spPr>
        <p:txBody>
          <a:bodyPr>
            <a:normAutofit/>
          </a:bodyPr>
          <a:lstStyle/>
          <a:p>
            <a:pPr algn="l"/>
            <a:r>
              <a:rPr lang="en-US" sz="4000" dirty="0" smtClean="0"/>
              <a:t>   </a:t>
            </a:r>
            <a:r>
              <a:rPr lang="en-US" sz="3200" dirty="0" smtClean="0"/>
              <a:t>Distance-Time Graph:</a:t>
            </a:r>
            <a:endParaRPr lang="en-US" sz="3200" dirty="0"/>
          </a:p>
        </p:txBody>
      </p:sp>
      <p:sp>
        <p:nvSpPr>
          <p:cNvPr id="9" name="Content Placeholder 8"/>
          <p:cNvSpPr>
            <a:spLocks noGrp="1"/>
          </p:cNvSpPr>
          <p:nvPr>
            <p:ph sz="half" idx="1"/>
          </p:nvPr>
        </p:nvSpPr>
        <p:spPr>
          <a:xfrm>
            <a:off x="457200" y="1219200"/>
            <a:ext cx="4038600" cy="4906963"/>
          </a:xfrm>
        </p:spPr>
        <p:txBody>
          <a:bodyPr>
            <a:normAutofit fontScale="92500" lnSpcReduction="10000"/>
          </a:bodyPr>
          <a:lstStyle/>
          <a:p>
            <a:pPr>
              <a:buNone/>
            </a:pPr>
            <a:r>
              <a:rPr lang="en-US" sz="2000" dirty="0" smtClean="0"/>
              <a:t>     </a:t>
            </a:r>
            <a:r>
              <a:rPr lang="en-US" sz="2400" dirty="0" smtClean="0">
                <a:latin typeface="Arial Narrow" pitchFamily="34" charset="0"/>
              </a:rPr>
              <a:t>Drawing a Line Graph:</a:t>
            </a:r>
          </a:p>
          <a:p>
            <a:pPr>
              <a:buFont typeface="Arial" pitchFamily="34" charset="0"/>
              <a:buChar char="•"/>
            </a:pPr>
            <a:r>
              <a:rPr lang="en-US" sz="1900" dirty="0" smtClean="0">
                <a:latin typeface="Arial Narrow" pitchFamily="34" charset="0"/>
              </a:rPr>
              <a:t>A Line graph has a horizontal X-axis and a Vertical Y-axis.</a:t>
            </a:r>
          </a:p>
          <a:p>
            <a:pPr>
              <a:buFont typeface="Arial" pitchFamily="34" charset="0"/>
              <a:buChar char="•"/>
            </a:pPr>
            <a:r>
              <a:rPr lang="en-US" sz="1900" dirty="0" smtClean="0">
                <a:latin typeface="Arial Narrow" pitchFamily="34" charset="0"/>
              </a:rPr>
              <a:t> In a </a:t>
            </a:r>
            <a:r>
              <a:rPr lang="en-US" sz="1900" dirty="0" smtClean="0">
                <a:latin typeface="Arial Narrow" pitchFamily="34" charset="0"/>
              </a:rPr>
              <a:t>Line graph representing a motion of an object where the Distance and time required to be plotted, Time is </a:t>
            </a:r>
            <a:r>
              <a:rPr lang="en-US" sz="1900" dirty="0" smtClean="0">
                <a:latin typeface="Arial Narrow" pitchFamily="34" charset="0"/>
              </a:rPr>
              <a:t>commonly represented on the X-axis and Distance on the Y-axis.</a:t>
            </a:r>
          </a:p>
          <a:p>
            <a:pPr>
              <a:buFont typeface="Arial" pitchFamily="34" charset="0"/>
              <a:buChar char="•"/>
            </a:pPr>
            <a:r>
              <a:rPr lang="en-US" sz="1900" dirty="0" smtClean="0">
                <a:latin typeface="Arial Narrow" pitchFamily="34" charset="0"/>
              </a:rPr>
              <a:t>The point at which the two axes meet is the Origin or Reference Point.</a:t>
            </a:r>
          </a:p>
          <a:p>
            <a:pPr>
              <a:buFont typeface="Arial" pitchFamily="34" charset="0"/>
              <a:buChar char="•"/>
            </a:pPr>
            <a:r>
              <a:rPr lang="en-US" sz="1900" dirty="0" smtClean="0">
                <a:latin typeface="Arial Narrow" pitchFamily="34" charset="0"/>
              </a:rPr>
              <a:t>A point on the graph indicates both a point in time (represented by the </a:t>
            </a:r>
            <a:r>
              <a:rPr lang="en-US" sz="1900" dirty="0" smtClean="0">
                <a:latin typeface="Arial Narrow" pitchFamily="34" charset="0"/>
              </a:rPr>
              <a:t>corresponding </a:t>
            </a:r>
            <a:r>
              <a:rPr lang="en-US" sz="1900" dirty="0" smtClean="0">
                <a:latin typeface="Arial Narrow" pitchFamily="34" charset="0"/>
              </a:rPr>
              <a:t>reading on the X-axis) and the distance covered at that time (represented by the corresponding reading on the Y-axis).</a:t>
            </a:r>
          </a:p>
          <a:p>
            <a:pPr>
              <a:buFont typeface="Arial" pitchFamily="34" charset="0"/>
              <a:buChar char="•"/>
            </a:pPr>
            <a:r>
              <a:rPr lang="en-US" sz="1900" dirty="0" smtClean="0">
                <a:latin typeface="Arial Narrow" pitchFamily="34" charset="0"/>
              </a:rPr>
              <a:t>For the given Table:13.2, Six </a:t>
            </a:r>
            <a:r>
              <a:rPr lang="en-US" sz="1900" dirty="0" smtClean="0">
                <a:latin typeface="Arial Narrow" pitchFamily="34" charset="0"/>
              </a:rPr>
              <a:t>points with co-ordinates (0,0), (</a:t>
            </a:r>
            <a:r>
              <a:rPr lang="en-US" sz="1900" dirty="0" smtClean="0">
                <a:latin typeface="Arial Narrow" pitchFamily="34" charset="0"/>
              </a:rPr>
              <a:t>5,10), </a:t>
            </a:r>
            <a:r>
              <a:rPr lang="en-US" sz="1900" dirty="0" smtClean="0">
                <a:latin typeface="Arial Narrow" pitchFamily="34" charset="0"/>
              </a:rPr>
              <a:t>(</a:t>
            </a:r>
            <a:r>
              <a:rPr lang="en-US" sz="1900" dirty="0" smtClean="0">
                <a:latin typeface="Arial Narrow" pitchFamily="34" charset="0"/>
              </a:rPr>
              <a:t>10,20), </a:t>
            </a:r>
            <a:r>
              <a:rPr lang="en-US" sz="1900" dirty="0" smtClean="0">
                <a:latin typeface="Arial Narrow" pitchFamily="34" charset="0"/>
              </a:rPr>
              <a:t>(15, </a:t>
            </a:r>
            <a:r>
              <a:rPr lang="en-US" sz="1900" dirty="0" smtClean="0">
                <a:latin typeface="Arial Narrow" pitchFamily="34" charset="0"/>
              </a:rPr>
              <a:t>30), </a:t>
            </a:r>
            <a:r>
              <a:rPr lang="en-US" sz="1900" dirty="0" smtClean="0">
                <a:latin typeface="Arial Narrow" pitchFamily="34" charset="0"/>
              </a:rPr>
              <a:t>(20, </a:t>
            </a:r>
            <a:r>
              <a:rPr lang="en-US" sz="1900" dirty="0" smtClean="0">
                <a:latin typeface="Arial Narrow" pitchFamily="34" charset="0"/>
              </a:rPr>
              <a:t>40), </a:t>
            </a:r>
            <a:r>
              <a:rPr lang="en-US" sz="1900" dirty="0" smtClean="0">
                <a:latin typeface="Arial Narrow" pitchFamily="34" charset="0"/>
              </a:rPr>
              <a:t>(25, </a:t>
            </a:r>
            <a:r>
              <a:rPr lang="en-US" sz="1900" dirty="0" smtClean="0">
                <a:latin typeface="Arial Narrow" pitchFamily="34" charset="0"/>
              </a:rPr>
              <a:t>50) </a:t>
            </a:r>
            <a:r>
              <a:rPr lang="en-US" sz="1900" dirty="0" smtClean="0">
                <a:latin typeface="Arial Narrow" pitchFamily="34" charset="0"/>
              </a:rPr>
              <a:t>are plotted.</a:t>
            </a:r>
          </a:p>
          <a:p>
            <a:pPr>
              <a:buFont typeface="Arial" pitchFamily="34" charset="0"/>
              <a:buChar char="•"/>
            </a:pPr>
            <a:endParaRPr lang="en-US" sz="2000" dirty="0" smtClean="0"/>
          </a:p>
        </p:txBody>
      </p:sp>
      <p:sp>
        <p:nvSpPr>
          <p:cNvPr id="10" name="Content Placeholder 9"/>
          <p:cNvSpPr>
            <a:spLocks noGrp="1"/>
          </p:cNvSpPr>
          <p:nvPr>
            <p:ph sz="half" idx="2"/>
          </p:nvPr>
        </p:nvSpPr>
        <p:spPr>
          <a:xfrm>
            <a:off x="4572000" y="685800"/>
            <a:ext cx="4114800" cy="5440363"/>
          </a:xfrm>
        </p:spPr>
        <p:txBody>
          <a:bodyPr>
            <a:normAutofit fontScale="92500" lnSpcReduction="10000"/>
          </a:bodyPr>
          <a:lstStyle/>
          <a:p>
            <a:pPr>
              <a:buFont typeface="Arial" pitchFamily="34" charset="0"/>
              <a:buChar char="•"/>
            </a:pPr>
            <a:endParaRPr lang="en-US" sz="1800" dirty="0">
              <a:latin typeface="Arial Narrow" pitchFamily="34" charset="0"/>
            </a:endParaRPr>
          </a:p>
        </p:txBody>
      </p:sp>
      <p:pic>
        <p:nvPicPr>
          <p:cNvPr id="49154" name="Picture 2"/>
          <p:cNvPicPr>
            <a:picLocks noChangeAspect="1" noChangeArrowheads="1"/>
          </p:cNvPicPr>
          <p:nvPr/>
        </p:nvPicPr>
        <p:blipFill>
          <a:blip r:embed="rId2"/>
          <a:srcRect/>
          <a:stretch>
            <a:fillRect/>
          </a:stretch>
        </p:blipFill>
        <p:spPr bwMode="auto">
          <a:xfrm>
            <a:off x="4572000" y="685800"/>
            <a:ext cx="2819400" cy="2286000"/>
          </a:xfrm>
          <a:prstGeom prst="rect">
            <a:avLst/>
          </a:prstGeom>
          <a:noFill/>
          <a:ln w="9525">
            <a:noFill/>
            <a:miter lim="800000"/>
            <a:headEnd/>
            <a:tailEnd/>
          </a:ln>
          <a:effectLst/>
        </p:spPr>
      </p:pic>
      <p:pic>
        <p:nvPicPr>
          <p:cNvPr id="49155" name="Picture 3"/>
          <p:cNvPicPr>
            <a:picLocks noChangeAspect="1" noChangeArrowheads="1"/>
          </p:cNvPicPr>
          <p:nvPr/>
        </p:nvPicPr>
        <p:blipFill>
          <a:blip r:embed="rId3"/>
          <a:srcRect/>
          <a:stretch>
            <a:fillRect/>
          </a:stretch>
        </p:blipFill>
        <p:spPr bwMode="auto">
          <a:xfrm>
            <a:off x="5181600" y="2971800"/>
            <a:ext cx="3505200"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3962400" cy="685800"/>
          </a:xfrm>
        </p:spPr>
        <p:txBody>
          <a:bodyPr>
            <a:normAutofit/>
          </a:bodyPr>
          <a:lstStyle/>
          <a:p>
            <a:pPr algn="l"/>
            <a:r>
              <a:rPr lang="en-US" sz="4000" dirty="0" smtClean="0"/>
              <a:t>   </a:t>
            </a:r>
            <a:r>
              <a:rPr lang="en-US" sz="3200" dirty="0" smtClean="0"/>
              <a:t>Distance-Time Graph:</a:t>
            </a:r>
            <a:endParaRPr lang="en-US" sz="3200" dirty="0"/>
          </a:p>
        </p:txBody>
      </p:sp>
      <p:sp>
        <p:nvSpPr>
          <p:cNvPr id="9" name="Content Placeholder 8"/>
          <p:cNvSpPr>
            <a:spLocks noGrp="1"/>
          </p:cNvSpPr>
          <p:nvPr>
            <p:ph sz="half" idx="1"/>
          </p:nvPr>
        </p:nvSpPr>
        <p:spPr>
          <a:xfrm>
            <a:off x="457200" y="1219200"/>
            <a:ext cx="4038600" cy="4906963"/>
          </a:xfrm>
        </p:spPr>
        <p:txBody>
          <a:bodyPr>
            <a:normAutofit/>
          </a:bodyPr>
          <a:lstStyle/>
          <a:p>
            <a:pPr>
              <a:buNone/>
            </a:pPr>
            <a:r>
              <a:rPr lang="en-US" sz="2000" dirty="0" smtClean="0"/>
              <a:t>     Drawing a Line Graph:</a:t>
            </a:r>
          </a:p>
          <a:p>
            <a:pPr>
              <a:buFont typeface="Arial" pitchFamily="34" charset="0"/>
              <a:buChar char="•"/>
            </a:pPr>
            <a:r>
              <a:rPr lang="en-US" sz="1800" dirty="0" smtClean="0">
                <a:latin typeface="Arial Narrow" pitchFamily="34" charset="0"/>
              </a:rPr>
              <a:t>The </a:t>
            </a:r>
            <a:r>
              <a:rPr lang="en-US" sz="1800" dirty="0" smtClean="0">
                <a:latin typeface="Arial Narrow" pitchFamily="34" charset="0"/>
              </a:rPr>
              <a:t>set of points can be connected to form a line that shows the relationship between the Distance and Time</a:t>
            </a:r>
            <a:r>
              <a:rPr lang="en-US" sz="1800" dirty="0" smtClean="0">
                <a:latin typeface="Arial Narrow" pitchFamily="34" charset="0"/>
              </a:rPr>
              <a:t>.</a:t>
            </a:r>
          </a:p>
          <a:p>
            <a:pPr>
              <a:buFont typeface="Arial" pitchFamily="34" charset="0"/>
              <a:buChar char="•"/>
            </a:pPr>
            <a:r>
              <a:rPr lang="en-US" sz="1800" dirty="0" smtClean="0">
                <a:latin typeface="Arial Narrow" pitchFamily="34" charset="0"/>
              </a:rPr>
              <a:t>The </a:t>
            </a:r>
            <a:r>
              <a:rPr lang="en-US" sz="1800" dirty="0" smtClean="0">
                <a:latin typeface="Arial Narrow" pitchFamily="34" charset="0"/>
              </a:rPr>
              <a:t>Line </a:t>
            </a:r>
            <a:r>
              <a:rPr lang="en-US" sz="1800" dirty="0" smtClean="0">
                <a:latin typeface="Arial Narrow" pitchFamily="34" charset="0"/>
              </a:rPr>
              <a:t>Graph representing the motion executed by an object is </a:t>
            </a:r>
            <a:r>
              <a:rPr lang="en-US" sz="1800" dirty="0" smtClean="0">
                <a:latin typeface="Arial Narrow" pitchFamily="34" charset="0"/>
              </a:rPr>
              <a:t>a </a:t>
            </a:r>
            <a:r>
              <a:rPr lang="en-US" sz="1800" dirty="0" smtClean="0">
                <a:latin typeface="Arial Narrow" pitchFamily="34" charset="0"/>
              </a:rPr>
              <a:t>straight line</a:t>
            </a:r>
            <a:r>
              <a:rPr lang="en-US" sz="1800" dirty="0" smtClean="0">
                <a:latin typeface="Arial Narrow" pitchFamily="34" charset="0"/>
              </a:rPr>
              <a:t>.</a:t>
            </a:r>
          </a:p>
          <a:p>
            <a:pPr>
              <a:buFont typeface="Arial" pitchFamily="34" charset="0"/>
              <a:buChar char="•"/>
            </a:pPr>
            <a:endParaRPr lang="en-US" sz="1800" dirty="0" smtClean="0">
              <a:latin typeface="Arial Narrow" pitchFamily="34" charset="0"/>
            </a:endParaRPr>
          </a:p>
          <a:p>
            <a:pPr>
              <a:buFont typeface="Arial" pitchFamily="34" charset="0"/>
              <a:buChar char="•"/>
            </a:pPr>
            <a:endParaRPr lang="en-US" sz="1800" dirty="0" smtClean="0">
              <a:latin typeface="Arial Narrow" pitchFamily="34" charset="0"/>
            </a:endParaRPr>
          </a:p>
          <a:p>
            <a:pPr>
              <a:buFont typeface="Arial" pitchFamily="34" charset="0"/>
              <a:buChar char="•"/>
            </a:pPr>
            <a:endParaRPr lang="en-US" sz="1800" dirty="0" smtClean="0"/>
          </a:p>
          <a:p>
            <a:pPr>
              <a:buFont typeface="Arial" pitchFamily="34" charset="0"/>
              <a:buChar char="•"/>
            </a:pPr>
            <a:endParaRPr lang="en-US" sz="2000" dirty="0" smtClean="0"/>
          </a:p>
        </p:txBody>
      </p:sp>
      <p:sp>
        <p:nvSpPr>
          <p:cNvPr id="10" name="Content Placeholder 9"/>
          <p:cNvSpPr>
            <a:spLocks noGrp="1"/>
          </p:cNvSpPr>
          <p:nvPr>
            <p:ph sz="half" idx="2"/>
          </p:nvPr>
        </p:nvSpPr>
        <p:spPr>
          <a:xfrm>
            <a:off x="4572000" y="685800"/>
            <a:ext cx="4114800" cy="5440363"/>
          </a:xfrm>
        </p:spPr>
        <p:txBody>
          <a:bodyPr>
            <a:normAutofit/>
          </a:bodyPr>
          <a:lstStyle/>
          <a:p>
            <a:pPr>
              <a:buFont typeface="Arial" pitchFamily="34" charset="0"/>
              <a:buChar char="•"/>
            </a:pPr>
            <a:endParaRPr lang="en-US" sz="1800" dirty="0">
              <a:latin typeface="Arial Narrow" pitchFamily="34" charset="0"/>
            </a:endParaRPr>
          </a:p>
        </p:txBody>
      </p:sp>
      <p:pic>
        <p:nvPicPr>
          <p:cNvPr id="49154" name="Picture 2"/>
          <p:cNvPicPr>
            <a:picLocks noChangeAspect="1" noChangeArrowheads="1"/>
          </p:cNvPicPr>
          <p:nvPr/>
        </p:nvPicPr>
        <p:blipFill>
          <a:blip r:embed="rId2"/>
          <a:srcRect/>
          <a:stretch>
            <a:fillRect/>
          </a:stretch>
        </p:blipFill>
        <p:spPr bwMode="auto">
          <a:xfrm>
            <a:off x="4572000" y="685800"/>
            <a:ext cx="2819400" cy="2286000"/>
          </a:xfrm>
          <a:prstGeom prst="rect">
            <a:avLst/>
          </a:prstGeom>
          <a:noFill/>
          <a:ln w="9525">
            <a:noFill/>
            <a:miter lim="800000"/>
            <a:headEnd/>
            <a:tailEnd/>
          </a:ln>
          <a:effectLst/>
        </p:spPr>
      </p:pic>
      <p:pic>
        <p:nvPicPr>
          <p:cNvPr id="49155" name="Picture 3"/>
          <p:cNvPicPr>
            <a:picLocks noChangeAspect="1" noChangeArrowheads="1"/>
          </p:cNvPicPr>
          <p:nvPr/>
        </p:nvPicPr>
        <p:blipFill>
          <a:blip r:embed="rId3"/>
          <a:srcRect/>
          <a:stretch>
            <a:fillRect/>
          </a:stretch>
        </p:blipFill>
        <p:spPr bwMode="auto">
          <a:xfrm>
            <a:off x="5181600" y="2971800"/>
            <a:ext cx="3505200"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3962400" cy="609600"/>
          </a:xfrm>
        </p:spPr>
        <p:txBody>
          <a:bodyPr>
            <a:normAutofit fontScale="90000"/>
          </a:bodyPr>
          <a:lstStyle/>
          <a:p>
            <a:pPr algn="l"/>
            <a:r>
              <a:rPr lang="en-US" sz="4000" dirty="0" smtClean="0"/>
              <a:t>   </a:t>
            </a:r>
            <a:r>
              <a:rPr lang="en-US" sz="3200" dirty="0" smtClean="0"/>
              <a:t>Distance-Time Graph:</a:t>
            </a:r>
            <a:endParaRPr lang="en-US" sz="3200" dirty="0"/>
          </a:p>
        </p:txBody>
      </p:sp>
      <p:sp>
        <p:nvSpPr>
          <p:cNvPr id="9" name="Content Placeholder 8"/>
          <p:cNvSpPr>
            <a:spLocks noGrp="1"/>
          </p:cNvSpPr>
          <p:nvPr>
            <p:ph sz="half" idx="1"/>
          </p:nvPr>
        </p:nvSpPr>
        <p:spPr>
          <a:xfrm>
            <a:off x="457200" y="1066800"/>
            <a:ext cx="4038600" cy="5105400"/>
          </a:xfrm>
        </p:spPr>
        <p:txBody>
          <a:bodyPr>
            <a:normAutofit fontScale="55000" lnSpcReduction="20000"/>
          </a:bodyPr>
          <a:lstStyle/>
          <a:p>
            <a:pPr>
              <a:buNone/>
            </a:pPr>
            <a:r>
              <a:rPr lang="en-US" sz="2000" dirty="0" smtClean="0"/>
              <a:t> </a:t>
            </a:r>
            <a:endParaRPr lang="en-US" sz="3200" dirty="0" smtClean="0"/>
          </a:p>
          <a:p>
            <a:pPr>
              <a:buNone/>
            </a:pPr>
            <a:r>
              <a:rPr lang="en-US" sz="3200" dirty="0" smtClean="0"/>
              <a:t>     </a:t>
            </a:r>
            <a:r>
              <a:rPr lang="en-US" sz="3200" b="1" dirty="0" smtClean="0"/>
              <a:t>Drawing a Distance-Time Graph:</a:t>
            </a:r>
          </a:p>
          <a:p>
            <a:pPr>
              <a:buNone/>
            </a:pPr>
            <a:endParaRPr lang="en-US" sz="2400" dirty="0" smtClean="0"/>
          </a:p>
          <a:p>
            <a:r>
              <a:rPr lang="en-US" sz="3300" dirty="0" smtClean="0">
                <a:latin typeface="Arial Narrow" pitchFamily="34" charset="0"/>
              </a:rPr>
              <a:t>If we have a set of data for distance covered over time (as shown in Table 13.2), we can construct a graph using the data.</a:t>
            </a:r>
          </a:p>
          <a:p>
            <a:pPr>
              <a:buFont typeface="Wingdings" pitchFamily="2" charset="2"/>
              <a:buChar char="ü"/>
            </a:pPr>
            <a:r>
              <a:rPr lang="en-US" sz="3300" dirty="0" smtClean="0">
                <a:latin typeface="Arial Narrow" pitchFamily="34" charset="0"/>
              </a:rPr>
              <a:t>Looking at the data in Table 13.2, we have observed that the object has travelled 10 m in 5 s. </a:t>
            </a:r>
          </a:p>
          <a:p>
            <a:pPr>
              <a:buFont typeface="Wingdings" pitchFamily="2" charset="2"/>
              <a:buChar char="ü"/>
            </a:pPr>
            <a:r>
              <a:rPr lang="en-US" sz="3300" dirty="0" smtClean="0">
                <a:latin typeface="Arial Narrow" pitchFamily="34" charset="0"/>
              </a:rPr>
              <a:t>Let us look for the point on the X-axis that represents 5 s. </a:t>
            </a:r>
          </a:p>
          <a:p>
            <a:pPr>
              <a:buFont typeface="Wingdings" pitchFamily="2" charset="2"/>
              <a:buChar char="ü"/>
            </a:pPr>
            <a:r>
              <a:rPr lang="en-US" sz="3300" dirty="0" smtClean="0">
                <a:latin typeface="Arial Narrow" pitchFamily="34" charset="0"/>
              </a:rPr>
              <a:t>Let us draw a line parallel to the Y-axis through this point (see Fig. 13.11).</a:t>
            </a:r>
          </a:p>
          <a:p>
            <a:pPr>
              <a:buFont typeface="Wingdings" pitchFamily="2" charset="2"/>
              <a:buChar char="ü"/>
            </a:pPr>
            <a:r>
              <a:rPr lang="en-US" sz="3300" dirty="0" smtClean="0">
                <a:latin typeface="Arial Narrow" pitchFamily="34" charset="0"/>
              </a:rPr>
              <a:t>Next, look for the point on the Y-axis that represents 10 m. </a:t>
            </a:r>
          </a:p>
          <a:p>
            <a:pPr>
              <a:buFont typeface="Wingdings" pitchFamily="2" charset="2"/>
              <a:buChar char="ü"/>
            </a:pPr>
            <a:r>
              <a:rPr lang="en-US" sz="3300" dirty="0" smtClean="0">
                <a:latin typeface="Arial Narrow" pitchFamily="34" charset="0"/>
              </a:rPr>
              <a:t>Draw a line parallel to the X-axis through this point.</a:t>
            </a:r>
          </a:p>
          <a:p>
            <a:pPr>
              <a:buFont typeface="Wingdings" pitchFamily="2" charset="2"/>
              <a:buChar char="ü"/>
            </a:pPr>
            <a:r>
              <a:rPr lang="en-US" sz="3300" dirty="0" smtClean="0">
                <a:latin typeface="Arial Narrow" pitchFamily="34" charset="0"/>
              </a:rPr>
              <a:t>The two lines intersect at  a point. This point represents the first set of values on the graph</a:t>
            </a:r>
            <a:r>
              <a:rPr lang="en-US" sz="2900" dirty="0" smtClean="0">
                <a:latin typeface="Arial Narrow" pitchFamily="34" charset="0"/>
              </a:rPr>
              <a:t>. </a:t>
            </a:r>
          </a:p>
        </p:txBody>
      </p:sp>
      <p:sp>
        <p:nvSpPr>
          <p:cNvPr id="10" name="Content Placeholder 9"/>
          <p:cNvSpPr>
            <a:spLocks noGrp="1"/>
          </p:cNvSpPr>
          <p:nvPr>
            <p:ph sz="half" idx="2"/>
          </p:nvPr>
        </p:nvSpPr>
        <p:spPr>
          <a:xfrm>
            <a:off x="4572000" y="1143000"/>
            <a:ext cx="4114800" cy="4983163"/>
          </a:xfrm>
        </p:spPr>
        <p:txBody>
          <a:bodyPr>
            <a:normAutofit fontScale="55000" lnSpcReduction="20000"/>
          </a:bodyPr>
          <a:lstStyle/>
          <a:p>
            <a:pPr>
              <a:buFont typeface="Wingdings" pitchFamily="2" charset="2"/>
              <a:buChar char="ü"/>
            </a:pPr>
            <a:r>
              <a:rPr lang="en-US" sz="3300" dirty="0" smtClean="0">
                <a:latin typeface="Arial Narrow" pitchFamily="34" charset="0"/>
              </a:rPr>
              <a:t>Let us do this for all the values for time and distance. We will get a point for each different set of values.</a:t>
            </a:r>
          </a:p>
          <a:p>
            <a:pPr>
              <a:buFont typeface="Wingdings" pitchFamily="2" charset="2"/>
              <a:buChar char="ü"/>
            </a:pPr>
            <a:r>
              <a:rPr lang="en-US" sz="3300" dirty="0" smtClean="0">
                <a:latin typeface="Arial Narrow" pitchFamily="34" charset="0"/>
              </a:rPr>
              <a:t>These points can be connected to form a line. This line is called a distance-time graph. If the line is a straight line, the object is said to be in uniform motion . The data given in Table 13.2 represent uniform motion. </a:t>
            </a:r>
            <a:endParaRPr lang="en-US" sz="3300" dirty="0" smtClean="0"/>
          </a:p>
          <a:p>
            <a:pPr>
              <a:buFont typeface="Arial" pitchFamily="34" charset="0"/>
              <a:buChar char="•"/>
            </a:pPr>
            <a:endParaRPr lang="en-US" sz="1800" dirty="0">
              <a:latin typeface="Arial Narrow" pitchFamily="34" charset="0"/>
            </a:endParaRPr>
          </a:p>
        </p:txBody>
      </p:sp>
      <p:pic>
        <p:nvPicPr>
          <p:cNvPr id="7" name="Picture 2"/>
          <p:cNvPicPr>
            <a:picLocks noChangeAspect="1" noChangeArrowheads="1"/>
          </p:cNvPicPr>
          <p:nvPr/>
        </p:nvPicPr>
        <p:blipFill>
          <a:blip r:embed="rId2"/>
          <a:srcRect/>
          <a:stretch>
            <a:fillRect/>
          </a:stretch>
        </p:blipFill>
        <p:spPr bwMode="auto">
          <a:xfrm>
            <a:off x="4419600" y="3352800"/>
            <a:ext cx="1524000" cy="2286000"/>
          </a:xfrm>
          <a:prstGeom prst="rect">
            <a:avLst/>
          </a:prstGeom>
          <a:noFill/>
          <a:ln w="9525">
            <a:noFill/>
            <a:miter lim="800000"/>
            <a:headEnd/>
            <a:tailEnd/>
          </a:ln>
          <a:effectLst/>
        </p:spPr>
      </p:pic>
      <p:pic>
        <p:nvPicPr>
          <p:cNvPr id="11" name="Picture 3"/>
          <p:cNvPicPr>
            <a:picLocks noChangeAspect="1" noChangeArrowheads="1"/>
          </p:cNvPicPr>
          <p:nvPr/>
        </p:nvPicPr>
        <p:blipFill>
          <a:blip r:embed="rId3"/>
          <a:srcRect/>
          <a:stretch>
            <a:fillRect/>
          </a:stretch>
        </p:blipFill>
        <p:spPr bwMode="auto">
          <a:xfrm>
            <a:off x="6019800" y="3352800"/>
            <a:ext cx="2667000"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3962400" cy="685800"/>
          </a:xfrm>
        </p:spPr>
        <p:txBody>
          <a:bodyPr>
            <a:normAutofit/>
          </a:bodyPr>
          <a:lstStyle/>
          <a:p>
            <a:pPr algn="l"/>
            <a:r>
              <a:rPr lang="en-US" sz="4000" dirty="0" smtClean="0"/>
              <a:t>   </a:t>
            </a:r>
            <a:r>
              <a:rPr lang="en-US" sz="3200" dirty="0" smtClean="0"/>
              <a:t>Distance-Time Graph:</a:t>
            </a:r>
            <a:endParaRPr lang="en-US" sz="3200" dirty="0"/>
          </a:p>
        </p:txBody>
      </p:sp>
      <p:sp>
        <p:nvSpPr>
          <p:cNvPr id="9" name="Content Placeholder 8"/>
          <p:cNvSpPr>
            <a:spLocks noGrp="1"/>
          </p:cNvSpPr>
          <p:nvPr>
            <p:ph sz="half" idx="1"/>
          </p:nvPr>
        </p:nvSpPr>
        <p:spPr>
          <a:xfrm>
            <a:off x="457200" y="1219200"/>
            <a:ext cx="4038600" cy="4906963"/>
          </a:xfrm>
        </p:spPr>
        <p:txBody>
          <a:bodyPr>
            <a:normAutofit/>
          </a:bodyPr>
          <a:lstStyle/>
          <a:p>
            <a:pPr>
              <a:buNone/>
            </a:pPr>
            <a:r>
              <a:rPr lang="en-US" sz="2000" dirty="0" smtClean="0"/>
              <a:t>     </a:t>
            </a:r>
            <a:r>
              <a:rPr lang="en-US" sz="2200" b="1" dirty="0" smtClean="0">
                <a:latin typeface="Arial Narrow" pitchFamily="34" charset="0"/>
              </a:rPr>
              <a:t>Reading a Distance-Time Graph:</a:t>
            </a:r>
          </a:p>
          <a:p>
            <a:pPr>
              <a:buFont typeface="Arial" pitchFamily="34" charset="0"/>
              <a:buChar char="•"/>
            </a:pPr>
            <a:r>
              <a:rPr lang="en-US" sz="1900" dirty="0" smtClean="0">
                <a:latin typeface="Arial Narrow" pitchFamily="34" charset="0"/>
              </a:rPr>
              <a:t>It is easy to understand the motion of an object from a graph. </a:t>
            </a:r>
          </a:p>
          <a:p>
            <a:pPr>
              <a:buFont typeface="Arial" pitchFamily="34" charset="0"/>
              <a:buChar char="•"/>
            </a:pPr>
            <a:r>
              <a:rPr lang="en-US" sz="1900" dirty="0" smtClean="0">
                <a:latin typeface="Arial Narrow" pitchFamily="34" charset="0"/>
              </a:rPr>
              <a:t>Table 13.2 only tells us the distance by which the object has moved in certain time intervals. But a graph can help us to find out where the object is at any point in time if its motion is Uniform.</a:t>
            </a:r>
          </a:p>
          <a:p>
            <a:pPr>
              <a:buFont typeface="Arial" pitchFamily="34" charset="0"/>
              <a:buChar char="•"/>
            </a:pPr>
            <a:r>
              <a:rPr lang="en-US" sz="1900" dirty="0" smtClean="0">
                <a:latin typeface="Arial Narrow" pitchFamily="34" charset="0"/>
              </a:rPr>
              <a:t>For example, let us try to find the distance covered by the object in 20 s without referring to Table 13.2. Let us refer to Fig. 13.12 which is a modified version of Fig. 13.11.</a:t>
            </a:r>
          </a:p>
          <a:p>
            <a:r>
              <a:rPr lang="en-US" sz="1800" dirty="0" smtClean="0">
                <a:latin typeface="Arial Narrow" pitchFamily="34" charset="0"/>
              </a:rPr>
              <a:t>Let us find the point on the X-axis that represents 20 s. Let this point be A.</a:t>
            </a:r>
          </a:p>
        </p:txBody>
      </p:sp>
      <p:sp>
        <p:nvSpPr>
          <p:cNvPr id="10" name="Content Placeholder 9"/>
          <p:cNvSpPr>
            <a:spLocks noGrp="1"/>
          </p:cNvSpPr>
          <p:nvPr>
            <p:ph sz="half" idx="2"/>
          </p:nvPr>
        </p:nvSpPr>
        <p:spPr>
          <a:xfrm>
            <a:off x="4572000" y="533400"/>
            <a:ext cx="4114800" cy="5592763"/>
          </a:xfrm>
        </p:spPr>
        <p:txBody>
          <a:bodyPr>
            <a:normAutofit/>
          </a:bodyPr>
          <a:lstStyle/>
          <a:p>
            <a:pPr>
              <a:buFont typeface="Arial" pitchFamily="34" charset="0"/>
              <a:buChar char="•"/>
            </a:pPr>
            <a:r>
              <a:rPr lang="en-US" sz="1800" dirty="0" smtClean="0">
                <a:latin typeface="Arial Narrow" pitchFamily="34" charset="0"/>
              </a:rPr>
              <a:t>Let us draw a line parallel to the Y-axis (or perpendicular to the X-axis) through this point. Let this line intersect the graph at point B</a:t>
            </a:r>
            <a:r>
              <a:rPr lang="en-US" sz="1800" i="1" dirty="0" smtClean="0">
                <a:latin typeface="Arial Narrow" pitchFamily="34" charset="0"/>
              </a:rPr>
              <a:t>.</a:t>
            </a:r>
          </a:p>
          <a:p>
            <a:pPr>
              <a:buFont typeface="Arial" pitchFamily="34" charset="0"/>
              <a:buChar char="•"/>
            </a:pPr>
            <a:r>
              <a:rPr lang="en-US" sz="1800" dirty="0" smtClean="0"/>
              <a:t>Let us  </a:t>
            </a:r>
            <a:r>
              <a:rPr lang="en-US" sz="1800" dirty="0" smtClean="0">
                <a:latin typeface="Arial Narrow" pitchFamily="34" charset="0"/>
              </a:rPr>
              <a:t>draw a line parallel to the X-axis through point B. Let it intersect the Y-axis at point C.</a:t>
            </a:r>
          </a:p>
          <a:p>
            <a:r>
              <a:rPr lang="en-US" sz="1800" dirty="0" smtClean="0">
                <a:latin typeface="Arial Narrow" pitchFamily="34" charset="0"/>
              </a:rPr>
              <a:t>The value on the Y-axis at point C is the distance travelled by the object. In 20 s, the object would have travelled 40 m</a:t>
            </a:r>
            <a:r>
              <a:rPr lang="en-US" sz="1800" dirty="0" smtClean="0"/>
              <a:t>.</a:t>
            </a:r>
            <a:endParaRPr lang="en-US" sz="1800" dirty="0">
              <a:latin typeface="Arial Narrow" pitchFamily="34" charset="0"/>
            </a:endParaRPr>
          </a:p>
        </p:txBody>
      </p:sp>
      <p:pic>
        <p:nvPicPr>
          <p:cNvPr id="49154" name="Picture 2"/>
          <p:cNvPicPr>
            <a:picLocks noChangeAspect="1" noChangeArrowheads="1"/>
          </p:cNvPicPr>
          <p:nvPr/>
        </p:nvPicPr>
        <p:blipFill>
          <a:blip r:embed="rId2"/>
          <a:srcRect/>
          <a:stretch>
            <a:fillRect/>
          </a:stretch>
        </p:blipFill>
        <p:spPr bwMode="auto">
          <a:xfrm>
            <a:off x="4495800" y="3505200"/>
            <a:ext cx="4114800" cy="2543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a:bodyPr>
          <a:lstStyle/>
          <a:p>
            <a:pPr algn="l"/>
            <a:r>
              <a:rPr lang="en-US" sz="3600" dirty="0" smtClean="0"/>
              <a:t>                      Self Assessment-4</a:t>
            </a:r>
            <a:endParaRPr lang="en-US" sz="3600" dirty="0"/>
          </a:p>
        </p:txBody>
      </p:sp>
      <p:sp>
        <p:nvSpPr>
          <p:cNvPr id="3" name="Content Placeholder 2"/>
          <p:cNvSpPr>
            <a:spLocks noGrp="1"/>
          </p:cNvSpPr>
          <p:nvPr>
            <p:ph idx="1"/>
          </p:nvPr>
        </p:nvSpPr>
        <p:spPr>
          <a:xfrm>
            <a:off x="457200" y="1676401"/>
            <a:ext cx="8229600" cy="3657600"/>
          </a:xfrm>
        </p:spPr>
        <p:txBody>
          <a:bodyPr>
            <a:normAutofit/>
          </a:bodyPr>
          <a:lstStyle/>
          <a:p>
            <a:pPr>
              <a:buNone/>
            </a:pPr>
            <a:endParaRPr lang="en-US" sz="1400" dirty="0" smtClean="0"/>
          </a:p>
          <a:p>
            <a:pPr>
              <a:buNone/>
            </a:pPr>
            <a:r>
              <a:rPr lang="en-US" sz="1400" dirty="0" smtClean="0">
                <a:latin typeface="Arial Narrow" pitchFamily="34" charset="0"/>
              </a:rPr>
              <a:t>1</a:t>
            </a:r>
            <a:r>
              <a:rPr lang="en-US" sz="1400" dirty="0" smtClean="0"/>
              <a:t>. </a:t>
            </a:r>
            <a:r>
              <a:rPr lang="en-US" sz="1400" dirty="0" smtClean="0">
                <a:latin typeface="Arial Narrow" pitchFamily="34" charset="0"/>
              </a:rPr>
              <a:t>Name three modes of graphical representation of data?</a:t>
            </a:r>
          </a:p>
          <a:p>
            <a:pPr>
              <a:buNone/>
            </a:pPr>
            <a:r>
              <a:rPr lang="en-US" sz="1400" dirty="0" smtClean="0">
                <a:latin typeface="Arial Narrow" pitchFamily="34" charset="0"/>
              </a:rPr>
              <a:t>2. What is a Bar Graph?</a:t>
            </a:r>
          </a:p>
          <a:p>
            <a:pPr>
              <a:buNone/>
            </a:pPr>
            <a:r>
              <a:rPr lang="en-US" sz="1400" dirty="0" smtClean="0">
                <a:latin typeface="Arial Narrow" pitchFamily="34" charset="0"/>
              </a:rPr>
              <a:t>3. What is Pi Chart?</a:t>
            </a:r>
          </a:p>
          <a:p>
            <a:pPr>
              <a:buNone/>
            </a:pPr>
            <a:r>
              <a:rPr lang="en-US" sz="1400" dirty="0" smtClean="0">
                <a:latin typeface="Arial Narrow" pitchFamily="34" charset="0"/>
              </a:rPr>
              <a:t>4. Name the parameters required to represent a motion graphically.</a:t>
            </a:r>
          </a:p>
          <a:p>
            <a:pPr>
              <a:buNone/>
            </a:pPr>
            <a:r>
              <a:rPr lang="en-US" sz="1400" dirty="0" smtClean="0">
                <a:latin typeface="Arial Narrow" pitchFamily="34" charset="0"/>
              </a:rPr>
              <a:t>5. What is a Line Graph?</a:t>
            </a:r>
          </a:p>
          <a:p>
            <a:pPr>
              <a:buNone/>
            </a:pPr>
            <a:r>
              <a:rPr lang="en-US" sz="1400" dirty="0" smtClean="0">
                <a:latin typeface="Arial Narrow" pitchFamily="34" charset="0"/>
              </a:rPr>
              <a:t>6. List the steps followed while drawing a Line Graph.</a:t>
            </a:r>
          </a:p>
          <a:p>
            <a:pPr>
              <a:buNone/>
            </a:pPr>
            <a:r>
              <a:rPr lang="en-US" sz="1400" dirty="0" smtClean="0">
                <a:latin typeface="Arial Narrow" pitchFamily="34" charset="0"/>
              </a:rPr>
              <a:t>7. What is a Distance-Time Graph?</a:t>
            </a:r>
          </a:p>
          <a:p>
            <a:pPr>
              <a:buNone/>
            </a:pPr>
            <a:r>
              <a:rPr lang="en-US" sz="1400" dirty="0" smtClean="0">
                <a:latin typeface="Arial Narrow" pitchFamily="34" charset="0"/>
              </a:rPr>
              <a:t>8. Name the quantity that is plotted along X-axis in a Distance-Time Graph.</a:t>
            </a:r>
          </a:p>
          <a:p>
            <a:pPr>
              <a:buNone/>
            </a:pPr>
            <a:r>
              <a:rPr lang="en-US" sz="1400" dirty="0" smtClean="0">
                <a:latin typeface="Arial Narrow" pitchFamily="34" charset="0"/>
              </a:rPr>
              <a:t>9. Name the quantity that is plotted along Y-axis in a Distance-Time Graph.</a:t>
            </a:r>
          </a:p>
          <a:p>
            <a:pPr>
              <a:buNone/>
            </a:pPr>
            <a:r>
              <a:rPr lang="en-US" sz="1400" dirty="0" smtClean="0">
                <a:latin typeface="Arial Narrow" pitchFamily="34" charset="0"/>
              </a:rPr>
              <a:t>10. List the steps followed while drawing a Distance-Time Graph.</a:t>
            </a:r>
          </a:p>
          <a:p>
            <a:pPr>
              <a:buNone/>
            </a:pPr>
            <a:r>
              <a:rPr lang="en-US" sz="1400" dirty="0" smtClean="0">
                <a:latin typeface="Arial Narrow" pitchFamily="34" charset="0"/>
              </a:rPr>
              <a:t>11. How can we read a Distance-Time Graph?</a:t>
            </a:r>
          </a:p>
          <a:p>
            <a:pPr>
              <a:buNone/>
            </a:pPr>
            <a:r>
              <a:rPr lang="en-US" sz="1400" dirty="0" smtClean="0">
                <a:latin typeface="Arial Narrow" pitchFamily="34" charset="0"/>
              </a:rPr>
              <a:t>12. What is the importance of scaling in drawing a graph?</a:t>
            </a:r>
          </a:p>
          <a:p>
            <a:pPr>
              <a:buNone/>
            </a:pPr>
            <a:r>
              <a:rPr lang="en-US" sz="1400" dirty="0" smtClean="0">
                <a:latin typeface="Arial Narrow" pitchFamily="34"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8229600" cy="533400"/>
          </a:xfrm>
        </p:spPr>
        <p:txBody>
          <a:bodyPr>
            <a:normAutofit fontScale="90000"/>
          </a:bodyPr>
          <a:lstStyle/>
          <a:p>
            <a:pPr algn="l"/>
            <a:r>
              <a:rPr lang="en-US" dirty="0" smtClean="0"/>
              <a:t>   Introduction:</a:t>
            </a:r>
            <a:endParaRPr lang="en-US" dirty="0"/>
          </a:p>
        </p:txBody>
      </p:sp>
      <p:sp>
        <p:nvSpPr>
          <p:cNvPr id="9" name="Content Placeholder 8"/>
          <p:cNvSpPr>
            <a:spLocks noGrp="1"/>
          </p:cNvSpPr>
          <p:nvPr>
            <p:ph sz="half" idx="1"/>
          </p:nvPr>
        </p:nvSpPr>
        <p:spPr>
          <a:xfrm>
            <a:off x="457200" y="1143000"/>
            <a:ext cx="4038600" cy="4983163"/>
          </a:xfrm>
        </p:spPr>
        <p:txBody>
          <a:bodyPr>
            <a:normAutofit fontScale="70000" lnSpcReduction="20000"/>
          </a:bodyPr>
          <a:lstStyle/>
          <a:p>
            <a:r>
              <a:rPr lang="en-US" dirty="0" smtClean="0"/>
              <a:t>All of us need to be able to tell the time and track time intervals so that we can be on time for events and know how long it takes to do something.</a:t>
            </a:r>
          </a:p>
          <a:p>
            <a:r>
              <a:rPr lang="en-US" dirty="0" smtClean="0"/>
              <a:t>In ancient times, humans observed events like the movement of the Sun, Moon, Stars and Planets to keep track of time. </a:t>
            </a:r>
          </a:p>
          <a:p>
            <a:r>
              <a:rPr lang="en-US" dirty="0" smtClean="0"/>
              <a:t>They also noticed changes in the length of shadows as the day progressed.</a:t>
            </a:r>
          </a:p>
          <a:p>
            <a:r>
              <a:rPr lang="en-US" dirty="0" smtClean="0"/>
              <a:t>They noticed changes in their environment like seasonal winds, rain, the flowering of trees and the falling of leaves at different times of the year. They observed that these events occurred at regular intervals of time .</a:t>
            </a:r>
            <a:endParaRPr lang="en-US" dirty="0"/>
          </a:p>
        </p:txBody>
      </p:sp>
      <p:sp>
        <p:nvSpPr>
          <p:cNvPr id="10" name="Content Placeholder 9"/>
          <p:cNvSpPr>
            <a:spLocks noGrp="1"/>
          </p:cNvSpPr>
          <p:nvPr>
            <p:ph sz="half" idx="2"/>
          </p:nvPr>
        </p:nvSpPr>
        <p:spPr>
          <a:xfrm>
            <a:off x="4648200" y="609600"/>
            <a:ext cx="4038600" cy="5516563"/>
          </a:xfrm>
        </p:spPr>
        <p:txBody>
          <a:bodyPr>
            <a:normAutofit fontScale="70000" lnSpcReduction="20000"/>
          </a:bodyPr>
          <a:lstStyle/>
          <a:p>
            <a:r>
              <a:rPr lang="en-US" dirty="0" smtClean="0"/>
              <a:t>As time passed humans made</a:t>
            </a:r>
          </a:p>
          <a:p>
            <a:pPr>
              <a:buNone/>
            </a:pPr>
            <a:r>
              <a:rPr lang="en-US" dirty="0" smtClean="0"/>
              <a:t>     devices such as Sundials, Candle</a:t>
            </a:r>
          </a:p>
          <a:p>
            <a:pPr>
              <a:buNone/>
            </a:pPr>
            <a:r>
              <a:rPr lang="en-US" dirty="0" smtClean="0"/>
              <a:t>     Clocks, Oil Lamps, Water Clocks and Sand Clocks to measure time. While these instruments made measuring  time easier, they were not accurate.</a:t>
            </a:r>
          </a:p>
          <a:p>
            <a:pPr>
              <a:buNone/>
            </a:pPr>
            <a:endParaRPr lang="en-US" dirty="0"/>
          </a:p>
        </p:txBody>
      </p:sp>
      <p:pic>
        <p:nvPicPr>
          <p:cNvPr id="13" name="Picture 12"/>
          <p:cNvPicPr>
            <a:picLocks noChangeAspect="1" noChangeArrowheads="1"/>
          </p:cNvPicPr>
          <p:nvPr/>
        </p:nvPicPr>
        <p:blipFill>
          <a:blip r:embed="rId2"/>
          <a:srcRect/>
          <a:stretch>
            <a:fillRect/>
          </a:stretch>
        </p:blipFill>
        <p:spPr bwMode="auto">
          <a:xfrm>
            <a:off x="5105400" y="2514600"/>
            <a:ext cx="2133600" cy="1752600"/>
          </a:xfrm>
          <a:prstGeom prst="rect">
            <a:avLst/>
          </a:prstGeom>
          <a:noFill/>
          <a:ln w="9525">
            <a:noFill/>
            <a:miter lim="800000"/>
            <a:headEnd/>
            <a:tailEnd/>
          </a:ln>
          <a:effectLst/>
        </p:spPr>
      </p:pic>
      <p:pic>
        <p:nvPicPr>
          <p:cNvPr id="14" name="Picture 2"/>
          <p:cNvPicPr>
            <a:picLocks noChangeAspect="1" noChangeArrowheads="1"/>
          </p:cNvPicPr>
          <p:nvPr/>
        </p:nvPicPr>
        <p:blipFill>
          <a:blip r:embed="rId3"/>
          <a:srcRect/>
          <a:stretch>
            <a:fillRect/>
          </a:stretch>
        </p:blipFill>
        <p:spPr bwMode="auto">
          <a:xfrm>
            <a:off x="6400800" y="4267200"/>
            <a:ext cx="2133600" cy="175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81400" y="2895600"/>
            <a:ext cx="2209800" cy="685800"/>
          </a:xfrm>
        </p:spPr>
        <p:txBody>
          <a:bodyPr>
            <a:normAutofit fontScale="90000"/>
          </a:bodyPr>
          <a:lstStyle/>
          <a:p>
            <a:r>
              <a:rPr lang="en-US" dirty="0" smtClean="0"/>
              <a:t>Period-5</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7696200" cy="609600"/>
          </a:xfrm>
        </p:spPr>
        <p:txBody>
          <a:bodyPr>
            <a:normAutofit fontScale="90000"/>
          </a:bodyPr>
          <a:lstStyle/>
          <a:p>
            <a:pPr algn="l"/>
            <a:r>
              <a:rPr lang="en-US" sz="4000" dirty="0" smtClean="0"/>
              <a:t>   </a:t>
            </a:r>
            <a:r>
              <a:rPr lang="en-US" sz="3200" dirty="0" smtClean="0"/>
              <a:t>Distance-Time Graph for Non Uniform Motion:</a:t>
            </a:r>
            <a:endParaRPr lang="en-US" sz="3200" dirty="0"/>
          </a:p>
        </p:txBody>
      </p:sp>
      <p:sp>
        <p:nvSpPr>
          <p:cNvPr id="9" name="Content Placeholder 8"/>
          <p:cNvSpPr>
            <a:spLocks noGrp="1"/>
          </p:cNvSpPr>
          <p:nvPr>
            <p:ph sz="half" idx="1"/>
          </p:nvPr>
        </p:nvSpPr>
        <p:spPr>
          <a:xfrm>
            <a:off x="457200" y="1143000"/>
            <a:ext cx="4038600" cy="5029200"/>
          </a:xfrm>
        </p:spPr>
        <p:txBody>
          <a:bodyPr>
            <a:normAutofit/>
          </a:bodyPr>
          <a:lstStyle/>
          <a:p>
            <a:pPr>
              <a:buFont typeface="Arial" pitchFamily="34" charset="0"/>
              <a:buChar char="•"/>
            </a:pPr>
            <a:r>
              <a:rPr lang="en-US" sz="1800" dirty="0" smtClean="0">
                <a:latin typeface="Arial Narrow" pitchFamily="34" charset="0"/>
              </a:rPr>
              <a:t>If an object moving along a straight line covers unequal distances in equal intervals of time then the motion of the object is known as Non Uniform Motion.</a:t>
            </a:r>
          </a:p>
          <a:p>
            <a:pPr>
              <a:buFont typeface="Arial" pitchFamily="34" charset="0"/>
              <a:buChar char="•"/>
            </a:pPr>
            <a:r>
              <a:rPr lang="en-US" sz="1800" dirty="0" smtClean="0">
                <a:latin typeface="Arial Narrow" pitchFamily="34" charset="0"/>
              </a:rPr>
              <a:t>The Time and Distance data for the motion executed by an object is listed in Table:13.3. If we look at the table, we will be able to observe that unequal distances are covered in equal intervals of time.</a:t>
            </a:r>
          </a:p>
          <a:p>
            <a:pPr>
              <a:buFont typeface="Arial" pitchFamily="34" charset="0"/>
              <a:buChar char="•"/>
            </a:pPr>
            <a:r>
              <a:rPr lang="en-US" sz="1800" dirty="0" smtClean="0">
                <a:latin typeface="Arial Narrow" pitchFamily="34" charset="0"/>
              </a:rPr>
              <a:t>Let us draw a Line Graph to represent  the motion executed by the object.</a:t>
            </a:r>
          </a:p>
          <a:p>
            <a:pPr>
              <a:buFont typeface="Arial" pitchFamily="34" charset="0"/>
              <a:buChar char="•"/>
            </a:pPr>
            <a:r>
              <a:rPr lang="en-US" sz="1800" dirty="0" smtClean="0">
                <a:latin typeface="Arial Narrow" pitchFamily="34" charset="0"/>
              </a:rPr>
              <a:t>Time measured in seconds is selected to be plotted along X-Axis with proper scale.</a:t>
            </a:r>
          </a:p>
          <a:p>
            <a:pPr>
              <a:buFont typeface="Arial" pitchFamily="34" charset="0"/>
              <a:buChar char="•"/>
            </a:pPr>
            <a:r>
              <a:rPr lang="en-US" sz="1800" dirty="0" smtClean="0">
                <a:latin typeface="Arial Narrow" pitchFamily="34" charset="0"/>
              </a:rPr>
              <a:t>Distance measured in meters is selected to be plotted along Y-Axis with proper scale.</a:t>
            </a:r>
          </a:p>
          <a:p>
            <a:pPr>
              <a:buFont typeface="Arial" pitchFamily="34" charset="0"/>
              <a:buChar char="•"/>
            </a:pPr>
            <a:endParaRPr lang="en-US" sz="1800" dirty="0" smtClean="0">
              <a:latin typeface="Arial Narrow" pitchFamily="34" charset="0"/>
            </a:endParaRPr>
          </a:p>
        </p:txBody>
      </p:sp>
      <p:sp>
        <p:nvSpPr>
          <p:cNvPr id="10" name="Content Placeholder 9"/>
          <p:cNvSpPr>
            <a:spLocks noGrp="1"/>
          </p:cNvSpPr>
          <p:nvPr>
            <p:ph sz="half" idx="2"/>
          </p:nvPr>
        </p:nvSpPr>
        <p:spPr>
          <a:xfrm>
            <a:off x="4572000" y="1143000"/>
            <a:ext cx="4114800" cy="4983163"/>
          </a:xfrm>
        </p:spPr>
        <p:txBody>
          <a:bodyPr>
            <a:normAutofit/>
          </a:bodyPr>
          <a:lstStyle/>
          <a:p>
            <a:pPr>
              <a:buFont typeface="Arial" pitchFamily="34" charset="0"/>
              <a:buChar char="•"/>
            </a:pPr>
            <a:endParaRPr lang="en-US" sz="1800" dirty="0">
              <a:latin typeface="Arial Narrow" pitchFamily="34" charset="0"/>
            </a:endParaRPr>
          </a:p>
        </p:txBody>
      </p:sp>
      <p:pic>
        <p:nvPicPr>
          <p:cNvPr id="49154" name="Picture 2"/>
          <p:cNvPicPr>
            <a:picLocks noChangeAspect="1" noChangeArrowheads="1"/>
          </p:cNvPicPr>
          <p:nvPr/>
        </p:nvPicPr>
        <p:blipFill>
          <a:blip r:embed="rId2"/>
          <a:srcRect/>
          <a:stretch>
            <a:fillRect/>
          </a:stretch>
        </p:blipFill>
        <p:spPr bwMode="auto">
          <a:xfrm>
            <a:off x="4572000" y="1143000"/>
            <a:ext cx="4114800" cy="1981200"/>
          </a:xfrm>
          <a:prstGeom prst="rect">
            <a:avLst/>
          </a:prstGeom>
          <a:noFill/>
          <a:ln w="9525">
            <a:noFill/>
            <a:miter lim="800000"/>
            <a:headEnd/>
            <a:tailEnd/>
          </a:ln>
          <a:effectLst/>
        </p:spPr>
      </p:pic>
      <p:pic>
        <p:nvPicPr>
          <p:cNvPr id="49155" name="Picture 3"/>
          <p:cNvPicPr>
            <a:picLocks noChangeAspect="1" noChangeArrowheads="1"/>
          </p:cNvPicPr>
          <p:nvPr/>
        </p:nvPicPr>
        <p:blipFill>
          <a:blip r:embed="rId3"/>
          <a:srcRect/>
          <a:stretch>
            <a:fillRect/>
          </a:stretch>
        </p:blipFill>
        <p:spPr bwMode="auto">
          <a:xfrm>
            <a:off x="4572000" y="3200400"/>
            <a:ext cx="4114800" cy="2943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7696200" cy="609600"/>
          </a:xfrm>
        </p:spPr>
        <p:txBody>
          <a:bodyPr>
            <a:normAutofit fontScale="90000"/>
          </a:bodyPr>
          <a:lstStyle/>
          <a:p>
            <a:pPr algn="l"/>
            <a:r>
              <a:rPr lang="en-US" sz="4000" dirty="0" smtClean="0"/>
              <a:t>   </a:t>
            </a:r>
            <a:r>
              <a:rPr lang="en-US" sz="3200" dirty="0" smtClean="0"/>
              <a:t>Distance-Time Graph for Non Uniform Motion:</a:t>
            </a:r>
            <a:endParaRPr lang="en-US" sz="3200" dirty="0"/>
          </a:p>
        </p:txBody>
      </p:sp>
      <p:sp>
        <p:nvSpPr>
          <p:cNvPr id="9" name="Content Placeholder 8"/>
          <p:cNvSpPr>
            <a:spLocks noGrp="1"/>
          </p:cNvSpPr>
          <p:nvPr>
            <p:ph sz="half" idx="1"/>
          </p:nvPr>
        </p:nvSpPr>
        <p:spPr>
          <a:xfrm>
            <a:off x="457200" y="1143000"/>
            <a:ext cx="4038600" cy="5029200"/>
          </a:xfrm>
        </p:spPr>
        <p:txBody>
          <a:bodyPr>
            <a:normAutofit lnSpcReduction="10000"/>
          </a:bodyPr>
          <a:lstStyle/>
          <a:p>
            <a:pPr>
              <a:buFont typeface="Arial" pitchFamily="34" charset="0"/>
              <a:buChar char="•"/>
            </a:pPr>
            <a:r>
              <a:rPr lang="en-US" sz="1800" dirty="0" smtClean="0">
                <a:latin typeface="Arial Narrow" pitchFamily="34" charset="0"/>
              </a:rPr>
              <a:t>Six points with co-ordinates (0,0), (5,13), (10,39), (15, 39), (20, 51), (25, 65) are plotted.</a:t>
            </a:r>
          </a:p>
          <a:p>
            <a:pPr>
              <a:buFont typeface="Arial" pitchFamily="34" charset="0"/>
              <a:buChar char="•"/>
            </a:pPr>
            <a:r>
              <a:rPr lang="en-US" sz="1800" dirty="0" smtClean="0">
                <a:latin typeface="Arial Narrow" pitchFamily="34" charset="0"/>
              </a:rPr>
              <a:t>The plotted points are joined to get the Distance-Time Graph (Fig. 13.13). </a:t>
            </a:r>
          </a:p>
          <a:p>
            <a:pPr>
              <a:buFont typeface="Arial" pitchFamily="34" charset="0"/>
              <a:buChar char="•"/>
            </a:pPr>
            <a:r>
              <a:rPr lang="en-US" sz="1800" dirty="0" smtClean="0">
                <a:latin typeface="Arial Narrow" pitchFamily="34" charset="0"/>
              </a:rPr>
              <a:t>The Distance-Time Graph representing the motion executed by an object is not a straight line.</a:t>
            </a:r>
          </a:p>
          <a:p>
            <a:pPr>
              <a:buFont typeface="Arial" pitchFamily="34" charset="0"/>
              <a:buChar char="•"/>
            </a:pPr>
            <a:r>
              <a:rPr lang="en-US" sz="1800" dirty="0" smtClean="0">
                <a:latin typeface="Arial Narrow" pitchFamily="34" charset="0"/>
              </a:rPr>
              <a:t>If an object does not move, the distance travelled by it does not change. The distance time graph for a stationary object is a line parallel to the axis that represents time. </a:t>
            </a:r>
          </a:p>
          <a:p>
            <a:pPr>
              <a:buFont typeface="Arial" pitchFamily="34" charset="0"/>
              <a:buChar char="•"/>
            </a:pPr>
            <a:r>
              <a:rPr lang="en-US" sz="1800" dirty="0" smtClean="0">
                <a:latin typeface="Arial Narrow" pitchFamily="34" charset="0"/>
              </a:rPr>
              <a:t>In this case, it is parallel to the X-axis, as seen between 10 s and 15 s.</a:t>
            </a:r>
          </a:p>
          <a:p>
            <a:pPr>
              <a:buFont typeface="Arial" pitchFamily="34" charset="0"/>
              <a:buChar char="•"/>
            </a:pPr>
            <a:r>
              <a:rPr lang="en-US" sz="1800" dirty="0" smtClean="0">
                <a:latin typeface="Arial Narrow" pitchFamily="34" charset="0"/>
              </a:rPr>
              <a:t>We can conclude that Distance-Time Graph of an object executing Non Uniform Motion is a Curve line.</a:t>
            </a:r>
          </a:p>
        </p:txBody>
      </p:sp>
      <p:sp>
        <p:nvSpPr>
          <p:cNvPr id="10" name="Content Placeholder 9"/>
          <p:cNvSpPr>
            <a:spLocks noGrp="1"/>
          </p:cNvSpPr>
          <p:nvPr>
            <p:ph sz="half" idx="2"/>
          </p:nvPr>
        </p:nvSpPr>
        <p:spPr>
          <a:xfrm>
            <a:off x="4572000" y="1143000"/>
            <a:ext cx="4114800" cy="4983163"/>
          </a:xfrm>
        </p:spPr>
        <p:txBody>
          <a:bodyPr>
            <a:normAutofit lnSpcReduction="10000"/>
          </a:bodyPr>
          <a:lstStyle/>
          <a:p>
            <a:pPr>
              <a:buFont typeface="Arial" pitchFamily="34" charset="0"/>
              <a:buChar char="•"/>
            </a:pPr>
            <a:endParaRPr lang="en-US" sz="1800" dirty="0">
              <a:latin typeface="Arial Narrow" pitchFamily="34" charset="0"/>
            </a:endParaRPr>
          </a:p>
        </p:txBody>
      </p:sp>
      <p:pic>
        <p:nvPicPr>
          <p:cNvPr id="49154" name="Picture 2"/>
          <p:cNvPicPr>
            <a:picLocks noChangeAspect="1" noChangeArrowheads="1"/>
          </p:cNvPicPr>
          <p:nvPr/>
        </p:nvPicPr>
        <p:blipFill>
          <a:blip r:embed="rId2"/>
          <a:srcRect/>
          <a:stretch>
            <a:fillRect/>
          </a:stretch>
        </p:blipFill>
        <p:spPr bwMode="auto">
          <a:xfrm>
            <a:off x="4572000" y="1143000"/>
            <a:ext cx="4114800" cy="1981200"/>
          </a:xfrm>
          <a:prstGeom prst="rect">
            <a:avLst/>
          </a:prstGeom>
          <a:noFill/>
          <a:ln w="9525">
            <a:noFill/>
            <a:miter lim="800000"/>
            <a:headEnd/>
            <a:tailEnd/>
          </a:ln>
          <a:effectLst/>
        </p:spPr>
      </p:pic>
      <p:pic>
        <p:nvPicPr>
          <p:cNvPr id="49155" name="Picture 3"/>
          <p:cNvPicPr>
            <a:picLocks noChangeAspect="1" noChangeArrowheads="1"/>
          </p:cNvPicPr>
          <p:nvPr/>
        </p:nvPicPr>
        <p:blipFill>
          <a:blip r:embed="rId3"/>
          <a:srcRect/>
          <a:stretch>
            <a:fillRect/>
          </a:stretch>
        </p:blipFill>
        <p:spPr bwMode="auto">
          <a:xfrm>
            <a:off x="4572000" y="3200400"/>
            <a:ext cx="4114800" cy="2943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ormAutofit fontScale="90000"/>
          </a:bodyPr>
          <a:lstStyle/>
          <a:p>
            <a:pPr algn="l"/>
            <a:r>
              <a:rPr lang="en-US" sz="3600" dirty="0" smtClean="0"/>
              <a:t>                      Self Assessment- 5</a:t>
            </a:r>
            <a:endParaRPr lang="en-US" sz="3600" dirty="0"/>
          </a:p>
        </p:txBody>
      </p:sp>
      <p:sp>
        <p:nvSpPr>
          <p:cNvPr id="3" name="Content Placeholder 2"/>
          <p:cNvSpPr>
            <a:spLocks noGrp="1"/>
          </p:cNvSpPr>
          <p:nvPr>
            <p:ph idx="1"/>
          </p:nvPr>
        </p:nvSpPr>
        <p:spPr>
          <a:xfrm>
            <a:off x="457200" y="1066800"/>
            <a:ext cx="8229600" cy="5334000"/>
          </a:xfrm>
        </p:spPr>
        <p:txBody>
          <a:bodyPr>
            <a:normAutofit/>
          </a:bodyPr>
          <a:lstStyle/>
          <a:p>
            <a:pPr>
              <a:buNone/>
            </a:pPr>
            <a:r>
              <a:rPr lang="en-US" sz="1400" dirty="0" smtClean="0">
                <a:latin typeface="Arial Narrow" pitchFamily="34" charset="0"/>
              </a:rPr>
              <a:t>1</a:t>
            </a:r>
            <a:r>
              <a:rPr lang="en-US" sz="1400" dirty="0" smtClean="0"/>
              <a:t>. </a:t>
            </a:r>
            <a:r>
              <a:rPr lang="en-US" sz="1400" dirty="0" smtClean="0">
                <a:latin typeface="Arial Narrow" pitchFamily="34" charset="0"/>
              </a:rPr>
              <a:t>What </a:t>
            </a:r>
            <a:r>
              <a:rPr lang="en-US" sz="1400" dirty="0" smtClean="0">
                <a:latin typeface="Arial Narrow" pitchFamily="34" charset="0"/>
              </a:rPr>
              <a:t>is Non Uniform Motion</a:t>
            </a:r>
            <a:r>
              <a:rPr lang="en-US" sz="1400" dirty="0" smtClean="0">
                <a:latin typeface="Arial Narrow" pitchFamily="34" charset="0"/>
              </a:rPr>
              <a:t>?</a:t>
            </a:r>
            <a:endParaRPr lang="en-US" sz="1400" dirty="0" smtClean="0">
              <a:latin typeface="Arial Narrow" pitchFamily="34" charset="0"/>
            </a:endParaRPr>
          </a:p>
          <a:p>
            <a:pPr>
              <a:buNone/>
            </a:pPr>
            <a:r>
              <a:rPr lang="en-US" sz="1400" dirty="0" smtClean="0">
                <a:latin typeface="Arial Narrow" pitchFamily="34" charset="0"/>
              </a:rPr>
              <a:t>2</a:t>
            </a:r>
            <a:r>
              <a:rPr lang="en-US" sz="1400" dirty="0" smtClean="0">
                <a:latin typeface="Arial Narrow" pitchFamily="34" charset="0"/>
              </a:rPr>
              <a:t>. </a:t>
            </a:r>
            <a:r>
              <a:rPr lang="en-US" sz="1400" dirty="0" smtClean="0">
                <a:latin typeface="Arial Narrow" pitchFamily="34" charset="0"/>
              </a:rPr>
              <a:t>Draw a Distance-Time Graph for the following tables. </a:t>
            </a:r>
          </a:p>
          <a:p>
            <a:pPr>
              <a:buNone/>
            </a:pPr>
            <a:r>
              <a:rPr lang="en-US" sz="1400" dirty="0" smtClean="0">
                <a:latin typeface="Arial Narrow" pitchFamily="34" charset="0"/>
              </a:rPr>
              <a:t> </a:t>
            </a:r>
            <a:r>
              <a:rPr lang="en-US" sz="1400" dirty="0" smtClean="0">
                <a:latin typeface="Arial Narrow" pitchFamily="34" charset="0"/>
              </a:rPr>
              <a:t>    </a:t>
            </a:r>
            <a:endParaRPr lang="en-US" sz="1400" dirty="0" smtClean="0">
              <a:latin typeface="Arial Narrow" pitchFamily="34" charset="0"/>
            </a:endParaRPr>
          </a:p>
        </p:txBody>
      </p:sp>
      <p:graphicFrame>
        <p:nvGraphicFramePr>
          <p:cNvPr id="4" name="Table 3"/>
          <p:cNvGraphicFramePr>
            <a:graphicFrameLocks noGrp="1"/>
          </p:cNvGraphicFramePr>
          <p:nvPr/>
        </p:nvGraphicFramePr>
        <p:xfrm>
          <a:off x="685800" y="1676400"/>
          <a:ext cx="3810000" cy="2194560"/>
        </p:xfrm>
        <a:graphic>
          <a:graphicData uri="http://schemas.openxmlformats.org/drawingml/2006/table">
            <a:tbl>
              <a:tblPr firstRow="1" bandRow="1">
                <a:tableStyleId>{5C22544A-7EE6-4342-B048-85BDC9FD1C3A}</a:tableStyleId>
              </a:tblPr>
              <a:tblGrid>
                <a:gridCol w="1905000"/>
                <a:gridCol w="1905000"/>
              </a:tblGrid>
              <a:tr h="317500">
                <a:tc>
                  <a:txBody>
                    <a:bodyPr/>
                    <a:lstStyle/>
                    <a:p>
                      <a:r>
                        <a:rPr lang="en-US" dirty="0" smtClean="0"/>
                        <a:t>Time, t (sec)</a:t>
                      </a:r>
                      <a:endParaRPr lang="en-US" dirty="0"/>
                    </a:p>
                  </a:txBody>
                  <a:tcPr/>
                </a:tc>
                <a:tc>
                  <a:txBody>
                    <a:bodyPr/>
                    <a:lstStyle/>
                    <a:p>
                      <a:r>
                        <a:rPr lang="en-US" dirty="0" smtClean="0"/>
                        <a:t>Distance, s (m)</a:t>
                      </a:r>
                      <a:endParaRPr lang="en-US" dirty="0"/>
                    </a:p>
                  </a:txBody>
                  <a:tcPr/>
                </a:tc>
              </a:tr>
              <a:tr h="317500">
                <a:tc>
                  <a:txBody>
                    <a:bodyPr/>
                    <a:lstStyle/>
                    <a:p>
                      <a:pPr algn="ctr"/>
                      <a:r>
                        <a:rPr lang="en-US" dirty="0" smtClean="0">
                          <a:latin typeface="Arial Narrow" pitchFamily="34" charset="0"/>
                        </a:rPr>
                        <a:t>0</a:t>
                      </a:r>
                      <a:endParaRPr lang="en-US" dirty="0">
                        <a:latin typeface="Arial Narrow" pitchFamily="34" charset="0"/>
                      </a:endParaRPr>
                    </a:p>
                  </a:txBody>
                  <a:tcPr/>
                </a:tc>
                <a:tc>
                  <a:txBody>
                    <a:bodyPr/>
                    <a:lstStyle/>
                    <a:p>
                      <a:pPr algn="ctr"/>
                      <a:r>
                        <a:rPr lang="en-US" dirty="0" smtClean="0">
                          <a:latin typeface="Arial Narrow" pitchFamily="34" charset="0"/>
                        </a:rPr>
                        <a:t>5</a:t>
                      </a:r>
                      <a:endParaRPr lang="en-US" dirty="0">
                        <a:latin typeface="Arial Narrow" pitchFamily="34" charset="0"/>
                      </a:endParaRPr>
                    </a:p>
                  </a:txBody>
                  <a:tcPr/>
                </a:tc>
              </a:tr>
              <a:tr h="317500">
                <a:tc>
                  <a:txBody>
                    <a:bodyPr/>
                    <a:lstStyle/>
                    <a:p>
                      <a:pPr algn="ctr"/>
                      <a:r>
                        <a:rPr lang="en-US" dirty="0" smtClean="0">
                          <a:latin typeface="Arial Narrow" pitchFamily="34" charset="0"/>
                        </a:rPr>
                        <a:t>4</a:t>
                      </a:r>
                      <a:endParaRPr lang="en-US" dirty="0">
                        <a:latin typeface="Arial Narrow" pitchFamily="34" charset="0"/>
                      </a:endParaRPr>
                    </a:p>
                  </a:txBody>
                  <a:tcPr/>
                </a:tc>
                <a:tc>
                  <a:txBody>
                    <a:bodyPr/>
                    <a:lstStyle/>
                    <a:p>
                      <a:pPr algn="ctr"/>
                      <a:r>
                        <a:rPr lang="en-US" dirty="0" smtClean="0">
                          <a:latin typeface="Arial Narrow" pitchFamily="34" charset="0"/>
                        </a:rPr>
                        <a:t>15</a:t>
                      </a:r>
                      <a:endParaRPr lang="en-US" dirty="0">
                        <a:latin typeface="Arial Narrow" pitchFamily="34" charset="0"/>
                      </a:endParaRPr>
                    </a:p>
                  </a:txBody>
                  <a:tcPr/>
                </a:tc>
              </a:tr>
              <a:tr h="317500">
                <a:tc>
                  <a:txBody>
                    <a:bodyPr/>
                    <a:lstStyle/>
                    <a:p>
                      <a:pPr algn="ctr"/>
                      <a:r>
                        <a:rPr lang="en-US" dirty="0" smtClean="0">
                          <a:latin typeface="Arial Narrow" pitchFamily="34" charset="0"/>
                        </a:rPr>
                        <a:t>8</a:t>
                      </a:r>
                      <a:endParaRPr lang="en-US" dirty="0">
                        <a:latin typeface="Arial Narrow" pitchFamily="34" charset="0"/>
                      </a:endParaRPr>
                    </a:p>
                  </a:txBody>
                  <a:tcPr/>
                </a:tc>
                <a:tc>
                  <a:txBody>
                    <a:bodyPr/>
                    <a:lstStyle/>
                    <a:p>
                      <a:pPr algn="ctr"/>
                      <a:r>
                        <a:rPr lang="en-US" dirty="0" smtClean="0">
                          <a:latin typeface="Arial Narrow" pitchFamily="34" charset="0"/>
                        </a:rPr>
                        <a:t>25</a:t>
                      </a:r>
                      <a:endParaRPr lang="en-US" dirty="0">
                        <a:latin typeface="Arial Narrow" pitchFamily="34" charset="0"/>
                      </a:endParaRPr>
                    </a:p>
                  </a:txBody>
                  <a:tcPr/>
                </a:tc>
              </a:tr>
              <a:tr h="317500">
                <a:tc>
                  <a:txBody>
                    <a:bodyPr/>
                    <a:lstStyle/>
                    <a:p>
                      <a:pPr algn="ctr"/>
                      <a:r>
                        <a:rPr lang="en-US" dirty="0" smtClean="0">
                          <a:latin typeface="Arial Narrow" pitchFamily="34" charset="0"/>
                        </a:rPr>
                        <a:t>6</a:t>
                      </a:r>
                      <a:endParaRPr lang="en-US" dirty="0">
                        <a:latin typeface="Arial Narrow" pitchFamily="34" charset="0"/>
                      </a:endParaRPr>
                    </a:p>
                  </a:txBody>
                  <a:tcPr/>
                </a:tc>
                <a:tc>
                  <a:txBody>
                    <a:bodyPr/>
                    <a:lstStyle/>
                    <a:p>
                      <a:pPr algn="ctr"/>
                      <a:r>
                        <a:rPr lang="en-US" dirty="0" smtClean="0">
                          <a:latin typeface="Arial Narrow" pitchFamily="34" charset="0"/>
                        </a:rPr>
                        <a:t>35</a:t>
                      </a:r>
                      <a:endParaRPr lang="en-US" dirty="0">
                        <a:latin typeface="Arial Narrow" pitchFamily="34" charset="0"/>
                      </a:endParaRPr>
                    </a:p>
                  </a:txBody>
                  <a:tcPr/>
                </a:tc>
              </a:tr>
              <a:tr h="317500">
                <a:tc>
                  <a:txBody>
                    <a:bodyPr/>
                    <a:lstStyle/>
                    <a:p>
                      <a:pPr algn="ctr"/>
                      <a:r>
                        <a:rPr lang="en-US" dirty="0" smtClean="0">
                          <a:latin typeface="Arial Narrow" pitchFamily="34" charset="0"/>
                        </a:rPr>
                        <a:t>12</a:t>
                      </a:r>
                      <a:endParaRPr lang="en-US" dirty="0">
                        <a:latin typeface="Arial Narrow" pitchFamily="34" charset="0"/>
                      </a:endParaRPr>
                    </a:p>
                  </a:txBody>
                  <a:tcPr/>
                </a:tc>
                <a:tc>
                  <a:txBody>
                    <a:bodyPr/>
                    <a:lstStyle/>
                    <a:p>
                      <a:pPr algn="ctr"/>
                      <a:r>
                        <a:rPr lang="en-US" dirty="0" smtClean="0">
                          <a:latin typeface="Arial Narrow" pitchFamily="34" charset="0"/>
                        </a:rPr>
                        <a:t>45</a:t>
                      </a:r>
                      <a:endParaRPr lang="en-US" dirty="0">
                        <a:latin typeface="Arial Narrow" pitchFamily="34" charset="0"/>
                      </a:endParaRPr>
                    </a:p>
                  </a:txBody>
                  <a:tcPr/>
                </a:tc>
              </a:tr>
            </a:tbl>
          </a:graphicData>
        </a:graphic>
      </p:graphicFrame>
      <p:graphicFrame>
        <p:nvGraphicFramePr>
          <p:cNvPr id="5" name="Table 4"/>
          <p:cNvGraphicFramePr>
            <a:graphicFrameLocks noGrp="1"/>
          </p:cNvGraphicFramePr>
          <p:nvPr/>
        </p:nvGraphicFramePr>
        <p:xfrm>
          <a:off x="762000" y="4130042"/>
          <a:ext cx="3733800" cy="2194560"/>
        </p:xfrm>
        <a:graphic>
          <a:graphicData uri="http://schemas.openxmlformats.org/drawingml/2006/table">
            <a:tbl>
              <a:tblPr firstRow="1" bandRow="1">
                <a:tableStyleId>{5C22544A-7EE6-4342-B048-85BDC9FD1C3A}</a:tableStyleId>
              </a:tblPr>
              <a:tblGrid>
                <a:gridCol w="1866900"/>
                <a:gridCol w="1866900"/>
              </a:tblGrid>
              <a:tr h="365758">
                <a:tc>
                  <a:txBody>
                    <a:bodyPr/>
                    <a:lstStyle/>
                    <a:p>
                      <a:r>
                        <a:rPr lang="en-US" dirty="0" smtClean="0"/>
                        <a:t>Time, t (sec)</a:t>
                      </a:r>
                      <a:endParaRPr lang="en-US" dirty="0"/>
                    </a:p>
                  </a:txBody>
                  <a:tcPr/>
                </a:tc>
                <a:tc>
                  <a:txBody>
                    <a:bodyPr/>
                    <a:lstStyle/>
                    <a:p>
                      <a:r>
                        <a:rPr lang="en-US" dirty="0" smtClean="0"/>
                        <a:t>Distance, s (m)</a:t>
                      </a:r>
                      <a:endParaRPr lang="en-US" dirty="0"/>
                    </a:p>
                  </a:txBody>
                  <a:tcPr/>
                </a:tc>
              </a:tr>
              <a:tr h="279400">
                <a:tc>
                  <a:txBody>
                    <a:bodyPr/>
                    <a:lstStyle/>
                    <a:p>
                      <a:pPr algn="ctr"/>
                      <a:r>
                        <a:rPr lang="en-US" dirty="0" smtClean="0">
                          <a:latin typeface="Arial Narrow" pitchFamily="34" charset="0"/>
                        </a:rPr>
                        <a:t>0</a:t>
                      </a:r>
                      <a:endParaRPr lang="en-US" dirty="0">
                        <a:latin typeface="Arial Narrow" pitchFamily="34" charset="0"/>
                      </a:endParaRPr>
                    </a:p>
                  </a:txBody>
                  <a:tcPr/>
                </a:tc>
                <a:tc>
                  <a:txBody>
                    <a:bodyPr/>
                    <a:lstStyle/>
                    <a:p>
                      <a:pPr algn="ctr"/>
                      <a:r>
                        <a:rPr lang="en-US" dirty="0" smtClean="0">
                          <a:latin typeface="Arial Narrow" pitchFamily="34" charset="0"/>
                        </a:rPr>
                        <a:t>0</a:t>
                      </a:r>
                      <a:endParaRPr lang="en-US" dirty="0">
                        <a:latin typeface="Arial Narrow" pitchFamily="34" charset="0"/>
                      </a:endParaRPr>
                    </a:p>
                  </a:txBody>
                  <a:tcPr/>
                </a:tc>
              </a:tr>
              <a:tr h="279400">
                <a:tc>
                  <a:txBody>
                    <a:bodyPr/>
                    <a:lstStyle/>
                    <a:p>
                      <a:pPr algn="ctr"/>
                      <a:r>
                        <a:rPr lang="en-US" dirty="0" smtClean="0">
                          <a:latin typeface="Arial Narrow" pitchFamily="34" charset="0"/>
                        </a:rPr>
                        <a:t>3</a:t>
                      </a:r>
                      <a:endParaRPr lang="en-US" dirty="0">
                        <a:latin typeface="Arial Narrow" pitchFamily="34" charset="0"/>
                      </a:endParaRPr>
                    </a:p>
                  </a:txBody>
                  <a:tcPr/>
                </a:tc>
                <a:tc>
                  <a:txBody>
                    <a:bodyPr/>
                    <a:lstStyle/>
                    <a:p>
                      <a:pPr algn="ctr"/>
                      <a:r>
                        <a:rPr lang="en-US" dirty="0" smtClean="0">
                          <a:latin typeface="Arial Narrow" pitchFamily="34" charset="0"/>
                        </a:rPr>
                        <a:t>10</a:t>
                      </a:r>
                      <a:endParaRPr lang="en-US" dirty="0">
                        <a:latin typeface="Arial Narrow" pitchFamily="34" charset="0"/>
                      </a:endParaRPr>
                    </a:p>
                  </a:txBody>
                  <a:tcPr/>
                </a:tc>
              </a:tr>
              <a:tr h="279400">
                <a:tc>
                  <a:txBody>
                    <a:bodyPr/>
                    <a:lstStyle/>
                    <a:p>
                      <a:pPr algn="ctr"/>
                      <a:r>
                        <a:rPr lang="en-US" dirty="0" smtClean="0">
                          <a:latin typeface="Arial Narrow" pitchFamily="34" charset="0"/>
                        </a:rPr>
                        <a:t>6</a:t>
                      </a:r>
                      <a:endParaRPr lang="en-US" dirty="0">
                        <a:latin typeface="Arial Narrow" pitchFamily="34" charset="0"/>
                      </a:endParaRPr>
                    </a:p>
                  </a:txBody>
                  <a:tcPr/>
                </a:tc>
                <a:tc>
                  <a:txBody>
                    <a:bodyPr/>
                    <a:lstStyle/>
                    <a:p>
                      <a:pPr algn="ctr"/>
                      <a:r>
                        <a:rPr lang="en-US" dirty="0" smtClean="0">
                          <a:latin typeface="Arial Narrow" pitchFamily="34" charset="0"/>
                        </a:rPr>
                        <a:t>30</a:t>
                      </a:r>
                      <a:endParaRPr lang="en-US" dirty="0">
                        <a:latin typeface="Arial Narrow" pitchFamily="34" charset="0"/>
                      </a:endParaRPr>
                    </a:p>
                  </a:txBody>
                  <a:tcPr/>
                </a:tc>
              </a:tr>
              <a:tr h="279400">
                <a:tc>
                  <a:txBody>
                    <a:bodyPr/>
                    <a:lstStyle/>
                    <a:p>
                      <a:pPr algn="ctr"/>
                      <a:r>
                        <a:rPr lang="en-US" dirty="0" smtClean="0">
                          <a:latin typeface="Arial Narrow" pitchFamily="34" charset="0"/>
                        </a:rPr>
                        <a:t>9</a:t>
                      </a:r>
                      <a:endParaRPr lang="en-US" dirty="0">
                        <a:latin typeface="Arial Narrow" pitchFamily="34" charset="0"/>
                      </a:endParaRPr>
                    </a:p>
                  </a:txBody>
                  <a:tcPr/>
                </a:tc>
                <a:tc>
                  <a:txBody>
                    <a:bodyPr/>
                    <a:lstStyle/>
                    <a:p>
                      <a:pPr algn="ctr"/>
                      <a:r>
                        <a:rPr lang="en-US" dirty="0" smtClean="0">
                          <a:latin typeface="Arial Narrow" pitchFamily="34" charset="0"/>
                        </a:rPr>
                        <a:t>30</a:t>
                      </a:r>
                      <a:endParaRPr lang="en-US" dirty="0">
                        <a:latin typeface="Arial Narrow" pitchFamily="34" charset="0"/>
                      </a:endParaRPr>
                    </a:p>
                  </a:txBody>
                  <a:tcPr/>
                </a:tc>
              </a:tr>
              <a:tr h="279400">
                <a:tc>
                  <a:txBody>
                    <a:bodyPr/>
                    <a:lstStyle/>
                    <a:p>
                      <a:pPr algn="ctr"/>
                      <a:r>
                        <a:rPr lang="en-US" dirty="0" smtClean="0">
                          <a:latin typeface="Arial Narrow" pitchFamily="34" charset="0"/>
                        </a:rPr>
                        <a:t>12</a:t>
                      </a:r>
                      <a:endParaRPr lang="en-US" dirty="0">
                        <a:latin typeface="Arial Narrow" pitchFamily="34" charset="0"/>
                      </a:endParaRPr>
                    </a:p>
                  </a:txBody>
                  <a:tcPr/>
                </a:tc>
                <a:tc>
                  <a:txBody>
                    <a:bodyPr/>
                    <a:lstStyle/>
                    <a:p>
                      <a:pPr algn="ctr"/>
                      <a:r>
                        <a:rPr lang="en-US" dirty="0" smtClean="0">
                          <a:latin typeface="Arial Narrow" pitchFamily="34" charset="0"/>
                        </a:rPr>
                        <a:t>50</a:t>
                      </a:r>
                      <a:endParaRPr lang="en-US" dirty="0">
                        <a:latin typeface="Arial Narrow"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8229600" cy="533400"/>
          </a:xfrm>
        </p:spPr>
        <p:txBody>
          <a:bodyPr>
            <a:normAutofit fontScale="90000"/>
          </a:bodyPr>
          <a:lstStyle/>
          <a:p>
            <a:pPr algn="l"/>
            <a:r>
              <a:rPr lang="en-US" dirty="0" smtClean="0"/>
              <a:t>   Introduction:</a:t>
            </a:r>
            <a:endParaRPr lang="en-US" dirty="0"/>
          </a:p>
        </p:txBody>
      </p:sp>
      <p:sp>
        <p:nvSpPr>
          <p:cNvPr id="9" name="Content Placeholder 8"/>
          <p:cNvSpPr>
            <a:spLocks noGrp="1"/>
          </p:cNvSpPr>
          <p:nvPr>
            <p:ph sz="half" idx="1"/>
          </p:nvPr>
        </p:nvSpPr>
        <p:spPr>
          <a:xfrm>
            <a:off x="457200" y="1143000"/>
            <a:ext cx="4038600" cy="4983163"/>
          </a:xfrm>
        </p:spPr>
        <p:txBody>
          <a:bodyPr>
            <a:normAutofit/>
          </a:bodyPr>
          <a:lstStyle/>
          <a:p>
            <a:r>
              <a:rPr lang="en-US" sz="1800" dirty="0" smtClean="0"/>
              <a:t>Today, we have complex clocks that can tell us the time very accurately.</a:t>
            </a:r>
          </a:p>
          <a:p>
            <a:r>
              <a:rPr lang="en-US" sz="1800" dirty="0" smtClean="0"/>
              <a:t>We also have stopwatches to time</a:t>
            </a:r>
          </a:p>
          <a:p>
            <a:pPr>
              <a:buNone/>
            </a:pPr>
            <a:r>
              <a:rPr lang="en-US" sz="1800" dirty="0" smtClean="0"/>
              <a:t>     specific events and alarm clocks that can be set and reset to ring at a</a:t>
            </a:r>
          </a:p>
          <a:p>
            <a:pPr>
              <a:buNone/>
            </a:pPr>
            <a:r>
              <a:rPr lang="en-US" sz="1800" dirty="0" smtClean="0"/>
              <a:t>     particular time.</a:t>
            </a:r>
            <a:endParaRPr lang="en-US" sz="1800" dirty="0"/>
          </a:p>
        </p:txBody>
      </p:sp>
      <p:sp>
        <p:nvSpPr>
          <p:cNvPr id="10" name="Content Placeholder 9"/>
          <p:cNvSpPr>
            <a:spLocks noGrp="1"/>
          </p:cNvSpPr>
          <p:nvPr>
            <p:ph sz="half" idx="2"/>
          </p:nvPr>
        </p:nvSpPr>
        <p:spPr>
          <a:xfrm>
            <a:off x="4648200" y="609600"/>
            <a:ext cx="4038600" cy="5516563"/>
          </a:xfrm>
        </p:spPr>
        <p:txBody>
          <a:bodyPr>
            <a:normAutofit/>
          </a:bodyPr>
          <a:lstStyle/>
          <a:p>
            <a:pPr>
              <a:buNone/>
            </a:pPr>
            <a:r>
              <a:rPr lang="en-US" sz="2400" dirty="0" smtClean="0"/>
              <a:t>Units of Time</a:t>
            </a:r>
            <a:r>
              <a:rPr lang="en-US" dirty="0" smtClean="0"/>
              <a:t>:</a:t>
            </a:r>
          </a:p>
          <a:p>
            <a:r>
              <a:rPr lang="en-US" sz="1800" dirty="0" smtClean="0"/>
              <a:t>The SI unit of time is the </a:t>
            </a:r>
            <a:r>
              <a:rPr lang="en-US" sz="1800" b="1" dirty="0" smtClean="0"/>
              <a:t>second (s).</a:t>
            </a:r>
          </a:p>
          <a:p>
            <a:pPr>
              <a:buNone/>
            </a:pPr>
            <a:endParaRPr lang="en-US" sz="1800" dirty="0"/>
          </a:p>
        </p:txBody>
      </p:sp>
      <p:pic>
        <p:nvPicPr>
          <p:cNvPr id="7" name="Picture 3"/>
          <p:cNvPicPr>
            <a:picLocks noChangeAspect="1" noChangeArrowheads="1"/>
          </p:cNvPicPr>
          <p:nvPr/>
        </p:nvPicPr>
        <p:blipFill>
          <a:blip r:embed="rId2"/>
          <a:srcRect/>
          <a:stretch>
            <a:fillRect/>
          </a:stretch>
        </p:blipFill>
        <p:spPr bwMode="auto">
          <a:xfrm>
            <a:off x="914400" y="3276600"/>
            <a:ext cx="2209800" cy="17526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5029200" y="1905000"/>
            <a:ext cx="3200400"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normAutofit/>
          </a:bodyPr>
          <a:lstStyle/>
          <a:p>
            <a:r>
              <a:rPr lang="en-US" sz="3600" dirty="0" smtClean="0"/>
              <a:t>   Extra Information:</a:t>
            </a:r>
            <a:endParaRPr lang="en-US" sz="3600" dirty="0"/>
          </a:p>
        </p:txBody>
      </p:sp>
      <p:sp>
        <p:nvSpPr>
          <p:cNvPr id="3" name="Content Placeholder 2"/>
          <p:cNvSpPr>
            <a:spLocks noGrp="1"/>
          </p:cNvSpPr>
          <p:nvPr>
            <p:ph idx="1"/>
          </p:nvPr>
        </p:nvSpPr>
        <p:spPr/>
        <p:txBody>
          <a:bodyPr>
            <a:normAutofit/>
          </a:bodyPr>
          <a:lstStyle/>
          <a:p>
            <a:r>
              <a:rPr lang="en-US" sz="1800" b="1" dirty="0" smtClean="0"/>
              <a:t>Expressing a Measurable Quantity:</a:t>
            </a:r>
          </a:p>
          <a:p>
            <a:pPr>
              <a:buNone/>
            </a:pPr>
            <a:r>
              <a:rPr lang="en-US" sz="1800" dirty="0" smtClean="0"/>
              <a:t>      A measurable quantity is expressed with the help of  (a) Magnitude and (b) Unit and sometimes (c) Direction also.</a:t>
            </a:r>
          </a:p>
          <a:p>
            <a:pPr>
              <a:buNone/>
            </a:pPr>
            <a:r>
              <a:rPr lang="en-US" sz="1800" dirty="0" smtClean="0"/>
              <a:t>     e.g. </a:t>
            </a:r>
            <a:r>
              <a:rPr lang="en-US" sz="1800" dirty="0" smtClean="0">
                <a:latin typeface="Arial Narrow" pitchFamily="34" charset="0"/>
              </a:rPr>
              <a:t>5</a:t>
            </a:r>
            <a:r>
              <a:rPr lang="en-US" sz="1800" dirty="0" smtClean="0"/>
              <a:t> kg </a:t>
            </a:r>
            <a:r>
              <a:rPr lang="en-US" sz="1800" dirty="0" err="1" smtClean="0"/>
              <a:t>Dal</a:t>
            </a:r>
            <a:r>
              <a:rPr lang="en-US" sz="1800" dirty="0" smtClean="0"/>
              <a:t>, </a:t>
            </a:r>
            <a:r>
              <a:rPr lang="en-US" sz="1800" dirty="0" smtClean="0">
                <a:latin typeface="Arial Narrow" pitchFamily="34" charset="0"/>
              </a:rPr>
              <a:t>500 m</a:t>
            </a:r>
            <a:r>
              <a:rPr lang="en-US" sz="1800" dirty="0" smtClean="0"/>
              <a:t>l Mustard Oil, </a:t>
            </a:r>
            <a:r>
              <a:rPr lang="en-US" sz="1800" dirty="0" smtClean="0">
                <a:latin typeface="Arial Narrow" pitchFamily="34" charset="0"/>
              </a:rPr>
              <a:t>2</a:t>
            </a:r>
            <a:r>
              <a:rPr lang="en-US" sz="1800" dirty="0" smtClean="0"/>
              <a:t> km towards North direction etc.</a:t>
            </a:r>
          </a:p>
          <a:p>
            <a:pPr>
              <a:buFont typeface="Arial" pitchFamily="34" charset="0"/>
              <a:buChar char="•"/>
            </a:pPr>
            <a:r>
              <a:rPr lang="en-US" sz="1800" b="1" dirty="0" smtClean="0"/>
              <a:t>Scalar Quantity:</a:t>
            </a:r>
          </a:p>
          <a:p>
            <a:pPr>
              <a:buNone/>
            </a:pPr>
            <a:r>
              <a:rPr lang="en-US" sz="1800" dirty="0" smtClean="0"/>
              <a:t>     A measurable quantity which can be expressed with the help of magnitude and unit is known as Scalar quantity.</a:t>
            </a:r>
          </a:p>
          <a:p>
            <a:pPr>
              <a:buNone/>
            </a:pPr>
            <a:r>
              <a:rPr lang="en-US" sz="1800" dirty="0" smtClean="0"/>
              <a:t>     e.g. </a:t>
            </a:r>
            <a:r>
              <a:rPr lang="en-US" sz="1800" dirty="0" smtClean="0">
                <a:latin typeface="Arial Narrow" pitchFamily="34" charset="0"/>
              </a:rPr>
              <a:t>5</a:t>
            </a:r>
            <a:r>
              <a:rPr lang="en-US" sz="1800" dirty="0" smtClean="0"/>
              <a:t> kg </a:t>
            </a:r>
            <a:r>
              <a:rPr lang="en-US" sz="1800" dirty="0" err="1" smtClean="0"/>
              <a:t>Dal</a:t>
            </a:r>
            <a:r>
              <a:rPr lang="en-US" sz="1800" dirty="0" smtClean="0"/>
              <a:t>, </a:t>
            </a:r>
            <a:r>
              <a:rPr lang="en-US" sz="1800" dirty="0" smtClean="0">
                <a:latin typeface="Arial Narrow" pitchFamily="34" charset="0"/>
              </a:rPr>
              <a:t>2</a:t>
            </a:r>
            <a:r>
              <a:rPr lang="en-US" sz="1800" dirty="0" smtClean="0"/>
              <a:t> l Mustard Oil. </a:t>
            </a:r>
          </a:p>
          <a:p>
            <a:pPr>
              <a:buFont typeface="Arial" pitchFamily="34" charset="0"/>
              <a:buChar char="•"/>
            </a:pPr>
            <a:r>
              <a:rPr lang="en-US" sz="1800" b="1" dirty="0" smtClean="0"/>
              <a:t>Vector Quantity:</a:t>
            </a:r>
          </a:p>
          <a:p>
            <a:pPr>
              <a:buNone/>
            </a:pPr>
            <a:r>
              <a:rPr lang="en-US" sz="1800" dirty="0" smtClean="0"/>
              <a:t>     A measurable quantity which can be expressed with the help of magnitude, unit and direction is known as Vector quantity.</a:t>
            </a:r>
          </a:p>
          <a:p>
            <a:pPr>
              <a:buNone/>
            </a:pPr>
            <a:r>
              <a:rPr lang="en-US" sz="1800" dirty="0" smtClean="0"/>
              <a:t>     e.g. </a:t>
            </a:r>
            <a:r>
              <a:rPr lang="en-US" sz="1800" dirty="0" smtClean="0">
                <a:latin typeface="Arial Narrow" pitchFamily="34" charset="0"/>
              </a:rPr>
              <a:t>2</a:t>
            </a:r>
            <a:r>
              <a:rPr lang="en-US" sz="1800" dirty="0" smtClean="0"/>
              <a:t> km towards North direction, </a:t>
            </a:r>
            <a:r>
              <a:rPr lang="en-US" sz="1800" dirty="0" smtClean="0">
                <a:latin typeface="Arial Narrow" pitchFamily="34" charset="0"/>
              </a:rPr>
              <a:t>10</a:t>
            </a:r>
            <a:r>
              <a:rPr lang="en-US" sz="1800" dirty="0" smtClean="0"/>
              <a:t> m towards South direction etc.</a:t>
            </a:r>
            <a:endParaRPr lang="en-US" sz="1800" dirty="0"/>
          </a:p>
        </p:txBody>
      </p:sp>
      <p:sp>
        <p:nvSpPr>
          <p:cNvPr id="4" name="Content Placeholder 3"/>
          <p:cNvSpPr>
            <a:spLocks noGrp="1"/>
          </p:cNvSpPr>
          <p:nvPr>
            <p:ph sz="half" idx="4294967295"/>
          </p:nvPr>
        </p:nvSpPr>
        <p:spPr>
          <a:xfrm>
            <a:off x="5105400" y="914400"/>
            <a:ext cx="4038600" cy="5440363"/>
          </a:xfrm>
        </p:spPr>
        <p:txBody>
          <a:bodyPr>
            <a:normAutofit/>
          </a:bodyPr>
          <a:lstStyle/>
          <a:p>
            <a:endParaRPr lang="en-US" sz="1400" dirty="0" smtClean="0"/>
          </a:p>
          <a:p>
            <a:endParaRPr lang="en-US" sz="1400" dirty="0" smtClean="0"/>
          </a:p>
          <a:p>
            <a:endParaRPr lang="en-US" sz="1400" dirty="0" smtClean="0"/>
          </a:p>
          <a:p>
            <a:pPr>
              <a:buNone/>
            </a:pPr>
            <a:endParaRPr lang="en-US" sz="1400" dirty="0" smtClean="0"/>
          </a:p>
          <a:p>
            <a:endParaRPr lang="en-US" sz="1400" dirty="0" smtClean="0"/>
          </a:p>
          <a:p>
            <a:endParaRPr lang="en-US" sz="1400" dirty="0" smtClean="0"/>
          </a:p>
          <a:p>
            <a:endParaRPr lang="en-US" sz="1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4191000" cy="896112"/>
          </a:xfrm>
        </p:spPr>
        <p:txBody>
          <a:bodyPr>
            <a:normAutofit/>
          </a:bodyPr>
          <a:lstStyle/>
          <a:p>
            <a:r>
              <a:rPr lang="en-US" sz="3600" dirty="0" smtClean="0"/>
              <a:t>   Extra Information:</a:t>
            </a:r>
            <a:endParaRPr lang="en-US" sz="3600" dirty="0"/>
          </a:p>
        </p:txBody>
      </p:sp>
      <p:sp>
        <p:nvSpPr>
          <p:cNvPr id="4" name="Content Placeholder 3"/>
          <p:cNvSpPr>
            <a:spLocks noGrp="1"/>
          </p:cNvSpPr>
          <p:nvPr>
            <p:ph sz="half" idx="1"/>
          </p:nvPr>
        </p:nvSpPr>
        <p:spPr>
          <a:xfrm>
            <a:off x="457200" y="1752600"/>
            <a:ext cx="4038600" cy="4602325"/>
          </a:xfrm>
        </p:spPr>
        <p:txBody>
          <a:bodyPr>
            <a:normAutofit/>
          </a:bodyPr>
          <a:lstStyle/>
          <a:p>
            <a:r>
              <a:rPr lang="en-US" sz="2400" dirty="0" smtClean="0"/>
              <a:t>Systems of units of measurement:</a:t>
            </a:r>
          </a:p>
          <a:p>
            <a:r>
              <a:rPr lang="en-US" sz="1800" dirty="0" smtClean="0"/>
              <a:t>CGS, MKS &amp; FPS systems of units of measurement:</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p:txBody>
      </p:sp>
      <p:sp>
        <p:nvSpPr>
          <p:cNvPr id="7" name="Content Placeholder 6"/>
          <p:cNvSpPr>
            <a:spLocks noGrp="1"/>
          </p:cNvSpPr>
          <p:nvPr>
            <p:ph sz="half" idx="2"/>
          </p:nvPr>
        </p:nvSpPr>
        <p:spPr>
          <a:xfrm>
            <a:off x="4648200" y="1600200"/>
            <a:ext cx="4038600" cy="4754725"/>
          </a:xfrm>
        </p:spPr>
        <p:txBody>
          <a:bodyPr/>
          <a:lstStyle/>
          <a:p>
            <a:r>
              <a:rPr lang="en-US" sz="1800" dirty="0" smtClean="0"/>
              <a:t>Standard International (SI) system of unit of measurement:</a:t>
            </a:r>
          </a:p>
          <a:p>
            <a:endParaRPr lang="en-US" dirty="0"/>
          </a:p>
        </p:txBody>
      </p:sp>
      <p:pic>
        <p:nvPicPr>
          <p:cNvPr id="1026" name="Picture 2"/>
          <p:cNvPicPr>
            <a:picLocks noChangeAspect="1" noChangeArrowheads="1"/>
          </p:cNvPicPr>
          <p:nvPr/>
        </p:nvPicPr>
        <p:blipFill>
          <a:blip r:embed="rId2"/>
          <a:srcRect/>
          <a:stretch>
            <a:fillRect/>
          </a:stretch>
        </p:blipFill>
        <p:spPr bwMode="auto">
          <a:xfrm>
            <a:off x="4724400" y="2362200"/>
            <a:ext cx="3962401" cy="4038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09600" y="3429000"/>
            <a:ext cx="3962400" cy="198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8229600" cy="685800"/>
          </a:xfrm>
        </p:spPr>
        <p:txBody>
          <a:bodyPr>
            <a:normAutofit fontScale="90000"/>
          </a:bodyPr>
          <a:lstStyle/>
          <a:p>
            <a:pPr algn="l"/>
            <a:r>
              <a:rPr lang="en-US" dirty="0" smtClean="0"/>
              <a:t>   </a:t>
            </a:r>
            <a:r>
              <a:rPr lang="en-US" sz="4000" dirty="0" smtClean="0"/>
              <a:t>The Simple Pendulum:</a:t>
            </a:r>
            <a:endParaRPr lang="en-US" sz="4000" dirty="0"/>
          </a:p>
        </p:txBody>
      </p:sp>
      <p:sp>
        <p:nvSpPr>
          <p:cNvPr id="9" name="Content Placeholder 8"/>
          <p:cNvSpPr>
            <a:spLocks noGrp="1"/>
          </p:cNvSpPr>
          <p:nvPr>
            <p:ph sz="half" idx="1"/>
          </p:nvPr>
        </p:nvSpPr>
        <p:spPr>
          <a:xfrm>
            <a:off x="457200" y="1295400"/>
            <a:ext cx="4038600" cy="4830763"/>
          </a:xfrm>
        </p:spPr>
        <p:txBody>
          <a:bodyPr>
            <a:normAutofit/>
          </a:bodyPr>
          <a:lstStyle/>
          <a:p>
            <a:r>
              <a:rPr lang="en-US" sz="2000" b="1" dirty="0" smtClean="0">
                <a:latin typeface="Arial Narrow" pitchFamily="34" charset="0"/>
              </a:rPr>
              <a:t>Periodic Motion:</a:t>
            </a:r>
          </a:p>
          <a:p>
            <a:pPr>
              <a:buNone/>
            </a:pPr>
            <a:r>
              <a:rPr lang="en-US" sz="1800" dirty="0" smtClean="0"/>
              <a:t>     </a:t>
            </a:r>
            <a:r>
              <a:rPr lang="en-US" sz="1800" dirty="0" smtClean="0">
                <a:latin typeface="Arial Narrow" pitchFamily="34" charset="0"/>
              </a:rPr>
              <a:t>The motion which repeats after regular interval of time is known as Periodic Motion.</a:t>
            </a:r>
          </a:p>
          <a:p>
            <a:pPr>
              <a:buNone/>
            </a:pPr>
            <a:r>
              <a:rPr lang="en-US" sz="1800" dirty="0" smtClean="0">
                <a:latin typeface="Arial Narrow" pitchFamily="34" charset="0"/>
              </a:rPr>
              <a:t>     e.g. The Earth takes around 365 days to complete a revolution of the Sun. This action repeats itself every 365 days and is therefore an example of periodic motion.</a:t>
            </a:r>
          </a:p>
          <a:p>
            <a:pPr>
              <a:buNone/>
            </a:pPr>
            <a:r>
              <a:rPr lang="en-US" sz="1800" dirty="0" smtClean="0">
                <a:latin typeface="Arial Narrow" pitchFamily="34" charset="0"/>
              </a:rPr>
              <a:t>     The motion of a Swing. </a:t>
            </a:r>
            <a:endParaRPr lang="en-US" sz="1800" dirty="0">
              <a:latin typeface="Arial Narrow" pitchFamily="34" charset="0"/>
            </a:endParaRPr>
          </a:p>
        </p:txBody>
      </p:sp>
      <p:sp>
        <p:nvSpPr>
          <p:cNvPr id="10" name="Content Placeholder 9"/>
          <p:cNvSpPr>
            <a:spLocks noGrp="1"/>
          </p:cNvSpPr>
          <p:nvPr>
            <p:ph sz="half" idx="2"/>
          </p:nvPr>
        </p:nvSpPr>
        <p:spPr>
          <a:xfrm>
            <a:off x="4648200" y="1295400"/>
            <a:ext cx="4038600" cy="4830763"/>
          </a:xfrm>
        </p:spPr>
        <p:txBody>
          <a:bodyPr>
            <a:normAutofit/>
          </a:bodyPr>
          <a:lstStyle/>
          <a:p>
            <a:pPr>
              <a:buFont typeface="Arial" pitchFamily="34" charset="0"/>
              <a:buChar char="•"/>
            </a:pPr>
            <a:r>
              <a:rPr lang="en-US" sz="2000" b="1" dirty="0" smtClean="0">
                <a:latin typeface="Arial Narrow" pitchFamily="34" charset="0"/>
              </a:rPr>
              <a:t>The Simple Pendulum:</a:t>
            </a:r>
          </a:p>
          <a:p>
            <a:pPr>
              <a:buFont typeface="Arial" pitchFamily="34" charset="0"/>
              <a:buChar char="•"/>
            </a:pPr>
            <a:r>
              <a:rPr lang="en-US" sz="2000" dirty="0" smtClean="0">
                <a:latin typeface="Arial Narrow" pitchFamily="34" charset="0"/>
              </a:rPr>
              <a:t> </a:t>
            </a:r>
            <a:r>
              <a:rPr lang="en-US" sz="1800" dirty="0" smtClean="0">
                <a:latin typeface="Arial Narrow" pitchFamily="34" charset="0"/>
              </a:rPr>
              <a:t>A simple Pendulum is a small mass hung from a fixed point such that it can swing freely under the influence of gravity. </a:t>
            </a:r>
          </a:p>
          <a:p>
            <a:pPr>
              <a:buFont typeface="Arial" pitchFamily="34" charset="0"/>
              <a:buChar char="•"/>
            </a:pPr>
            <a:r>
              <a:rPr lang="en-US" sz="1800" dirty="0" smtClean="0">
                <a:latin typeface="Arial Narrow" pitchFamily="34" charset="0"/>
              </a:rPr>
              <a:t>The to and fro motion of a pendulum is an example of periodic motion. Most simple pendulums consist of a small metallic ball called a </a:t>
            </a:r>
            <a:r>
              <a:rPr lang="en-US" sz="1800" b="1" dirty="0" smtClean="0">
                <a:latin typeface="Arial Narrow" pitchFamily="34" charset="0"/>
              </a:rPr>
              <a:t>B</a:t>
            </a:r>
            <a:r>
              <a:rPr lang="en-US" sz="2000" b="1" dirty="0" smtClean="0">
                <a:latin typeface="Arial Narrow" pitchFamily="34" charset="0"/>
              </a:rPr>
              <a:t>ob </a:t>
            </a:r>
            <a:r>
              <a:rPr lang="en-US" sz="1800" dirty="0" smtClean="0">
                <a:latin typeface="Arial Narrow" pitchFamily="34" charset="0"/>
              </a:rPr>
              <a:t>hung on a string or wire.   </a:t>
            </a:r>
            <a:endParaRPr lang="en-US" sz="1800" dirty="0">
              <a:latin typeface="Arial Narrow" pitchFamily="34" charset="0"/>
            </a:endParaRPr>
          </a:p>
        </p:txBody>
      </p:sp>
      <p:pic>
        <p:nvPicPr>
          <p:cNvPr id="3075" name="Picture 3"/>
          <p:cNvPicPr>
            <a:picLocks noChangeAspect="1" noChangeArrowheads="1"/>
          </p:cNvPicPr>
          <p:nvPr/>
        </p:nvPicPr>
        <p:blipFill>
          <a:blip r:embed="rId2"/>
          <a:srcRect/>
          <a:stretch>
            <a:fillRect/>
          </a:stretch>
        </p:blipFill>
        <p:spPr bwMode="auto">
          <a:xfrm>
            <a:off x="2819400" y="3886200"/>
            <a:ext cx="2076450" cy="205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8229600" cy="685800"/>
          </a:xfrm>
        </p:spPr>
        <p:txBody>
          <a:bodyPr>
            <a:normAutofit fontScale="90000"/>
          </a:bodyPr>
          <a:lstStyle/>
          <a:p>
            <a:pPr algn="l"/>
            <a:r>
              <a:rPr lang="en-US" dirty="0" smtClean="0"/>
              <a:t>   </a:t>
            </a:r>
            <a:r>
              <a:rPr lang="en-US" sz="4000" dirty="0" smtClean="0"/>
              <a:t>The Simple Pendulum:</a:t>
            </a:r>
            <a:endParaRPr lang="en-US" sz="4000" dirty="0"/>
          </a:p>
        </p:txBody>
      </p:sp>
      <p:sp>
        <p:nvSpPr>
          <p:cNvPr id="9" name="Content Placeholder 8"/>
          <p:cNvSpPr>
            <a:spLocks noGrp="1"/>
          </p:cNvSpPr>
          <p:nvPr>
            <p:ph sz="half" idx="1"/>
          </p:nvPr>
        </p:nvSpPr>
        <p:spPr>
          <a:xfrm>
            <a:off x="457200" y="1295400"/>
            <a:ext cx="4038600" cy="4830763"/>
          </a:xfrm>
        </p:spPr>
        <p:txBody>
          <a:bodyPr>
            <a:normAutofit/>
          </a:bodyPr>
          <a:lstStyle/>
          <a:p>
            <a:pPr>
              <a:buNone/>
            </a:pPr>
            <a:r>
              <a:rPr lang="en-US" sz="2200" b="1" dirty="0" smtClean="0">
                <a:latin typeface="Arial Narrow" pitchFamily="34" charset="0"/>
              </a:rPr>
              <a:t>     </a:t>
            </a:r>
            <a:r>
              <a:rPr lang="en-US" sz="2400" b="1" dirty="0" smtClean="0">
                <a:latin typeface="Arial Narrow" pitchFamily="34" charset="0"/>
              </a:rPr>
              <a:t>The Simple Pendulum:</a:t>
            </a:r>
          </a:p>
          <a:p>
            <a:pPr>
              <a:buFont typeface="Arial" pitchFamily="34" charset="0"/>
              <a:buChar char="•"/>
            </a:pPr>
            <a:r>
              <a:rPr lang="en-US" sz="2200" b="1" dirty="0" smtClean="0">
                <a:latin typeface="Arial Narrow" pitchFamily="34" charset="0"/>
              </a:rPr>
              <a:t>Length of Pendulum:    </a:t>
            </a:r>
          </a:p>
          <a:p>
            <a:pPr>
              <a:buNone/>
            </a:pPr>
            <a:r>
              <a:rPr lang="en-US" sz="2100" dirty="0" smtClean="0">
                <a:latin typeface="Arial Narrow" pitchFamily="34" charset="0"/>
              </a:rPr>
              <a:t>     </a:t>
            </a:r>
            <a:r>
              <a:rPr lang="en-US" sz="1800" dirty="0" smtClean="0">
                <a:latin typeface="Arial Narrow" pitchFamily="34" charset="0"/>
              </a:rPr>
              <a:t>The distance between the point from which the thread is hung and the centre of the bob is the </a:t>
            </a:r>
            <a:r>
              <a:rPr lang="en-US" sz="1800" b="1" dirty="0" smtClean="0">
                <a:latin typeface="Arial Narrow" pitchFamily="34" charset="0"/>
              </a:rPr>
              <a:t>length of the pendulum. </a:t>
            </a:r>
            <a:r>
              <a:rPr lang="en-US" sz="1800" dirty="0" smtClean="0">
                <a:latin typeface="Arial Narrow" pitchFamily="34" charset="0"/>
              </a:rPr>
              <a:t>Length of the pendulum is denoted by L or l.</a:t>
            </a:r>
          </a:p>
          <a:p>
            <a:pPr>
              <a:buFont typeface="Arial" pitchFamily="34" charset="0"/>
              <a:buChar char="•"/>
            </a:pPr>
            <a:r>
              <a:rPr lang="en-US" sz="2000" b="1" dirty="0" smtClean="0">
                <a:latin typeface="Arial Narrow" pitchFamily="34" charset="0"/>
              </a:rPr>
              <a:t>Mean Position:</a:t>
            </a:r>
          </a:p>
          <a:p>
            <a:pPr>
              <a:buNone/>
            </a:pPr>
            <a:r>
              <a:rPr lang="en-US" dirty="0" smtClean="0">
                <a:latin typeface="Arial Narrow" pitchFamily="34" charset="0"/>
              </a:rPr>
              <a:t>    </a:t>
            </a:r>
            <a:r>
              <a:rPr lang="en-US" sz="1800" dirty="0" smtClean="0">
                <a:latin typeface="Arial Narrow" pitchFamily="34" charset="0"/>
              </a:rPr>
              <a:t>The position of the pendulum when it is not moving is called its </a:t>
            </a:r>
            <a:r>
              <a:rPr lang="en-US" sz="1800" b="1" dirty="0" smtClean="0">
                <a:latin typeface="Arial Narrow" pitchFamily="34" charset="0"/>
              </a:rPr>
              <a:t>Mean Position .</a:t>
            </a:r>
          </a:p>
          <a:p>
            <a:pPr>
              <a:buFont typeface="Arial" pitchFamily="34" charset="0"/>
              <a:buChar char="•"/>
            </a:pPr>
            <a:r>
              <a:rPr lang="en-US" sz="2000" b="1" dirty="0" smtClean="0">
                <a:latin typeface="Arial Narrow" pitchFamily="34" charset="0"/>
              </a:rPr>
              <a:t>Oscillation:</a:t>
            </a:r>
          </a:p>
          <a:p>
            <a:pPr>
              <a:buNone/>
            </a:pPr>
            <a:r>
              <a:rPr lang="en-US" sz="1800" dirty="0" smtClean="0">
                <a:latin typeface="Arial Narrow" pitchFamily="34" charset="0"/>
              </a:rPr>
              <a:t>     One complete to-and-fro movement of the pendulum is called an </a:t>
            </a:r>
            <a:r>
              <a:rPr lang="en-US" sz="1800" b="1" dirty="0" smtClean="0">
                <a:latin typeface="Arial Narrow" pitchFamily="34" charset="0"/>
              </a:rPr>
              <a:t>Oscillation.</a:t>
            </a:r>
          </a:p>
          <a:p>
            <a:pPr>
              <a:buNone/>
            </a:pPr>
            <a:endParaRPr lang="en-US" sz="2000" b="1" dirty="0" smtClean="0">
              <a:latin typeface="Arial Narrow" pitchFamily="34" charset="0"/>
            </a:endParaRPr>
          </a:p>
        </p:txBody>
      </p:sp>
      <p:sp>
        <p:nvSpPr>
          <p:cNvPr id="10" name="Content Placeholder 9"/>
          <p:cNvSpPr>
            <a:spLocks noGrp="1"/>
          </p:cNvSpPr>
          <p:nvPr>
            <p:ph sz="half" idx="2"/>
          </p:nvPr>
        </p:nvSpPr>
        <p:spPr>
          <a:xfrm>
            <a:off x="4648200" y="1295400"/>
            <a:ext cx="4038600" cy="4830763"/>
          </a:xfrm>
        </p:spPr>
        <p:txBody>
          <a:bodyPr>
            <a:normAutofit/>
          </a:bodyPr>
          <a:lstStyle/>
          <a:p>
            <a:pPr>
              <a:buFont typeface="Arial" pitchFamily="34" charset="0"/>
              <a:buChar char="•"/>
            </a:pPr>
            <a:r>
              <a:rPr lang="en-US" sz="1800" dirty="0" smtClean="0">
                <a:latin typeface="Arial Narrow" pitchFamily="34" charset="0"/>
              </a:rPr>
              <a:t>The pendulum in Fig. 13.5 completes</a:t>
            </a:r>
          </a:p>
          <a:p>
            <a:pPr>
              <a:buNone/>
            </a:pPr>
            <a:r>
              <a:rPr lang="en-US" sz="1800" dirty="0" smtClean="0">
                <a:latin typeface="Arial Narrow" pitchFamily="34" charset="0"/>
              </a:rPr>
              <a:t>      one oscillation when the bob starts from point A, moves to point B and then to point C at the other end and finally comes back to point A.</a:t>
            </a:r>
            <a:r>
              <a:rPr lang="en-US" sz="1800" b="1" dirty="0" smtClean="0">
                <a:latin typeface="Arial Narrow" pitchFamily="34" charset="0"/>
              </a:rPr>
              <a:t> </a:t>
            </a:r>
          </a:p>
          <a:p>
            <a:pPr>
              <a:buFont typeface="Arial" pitchFamily="34" charset="0"/>
              <a:buChar char="•"/>
            </a:pPr>
            <a:r>
              <a:rPr lang="en-US" sz="2000" b="1" dirty="0" smtClean="0">
                <a:latin typeface="Arial Narrow" pitchFamily="34" charset="0"/>
              </a:rPr>
              <a:t>Time Period :</a:t>
            </a:r>
          </a:p>
          <a:p>
            <a:pPr>
              <a:buNone/>
            </a:pPr>
            <a:r>
              <a:rPr lang="en-US" sz="1800" dirty="0" smtClean="0">
                <a:latin typeface="Arial Narrow" pitchFamily="34" charset="0"/>
              </a:rPr>
              <a:t>      The time taken by a pendulum to comple</a:t>
            </a:r>
            <a:r>
              <a:rPr lang="en-US" sz="1800" dirty="0" smtClean="0"/>
              <a:t>t</a:t>
            </a:r>
            <a:r>
              <a:rPr lang="en-US" sz="1800" dirty="0" smtClean="0">
                <a:latin typeface="Arial Narrow" pitchFamily="34" charset="0"/>
              </a:rPr>
              <a:t>e</a:t>
            </a:r>
            <a:r>
              <a:rPr lang="en-US" sz="1800" dirty="0" smtClean="0"/>
              <a:t> </a:t>
            </a:r>
            <a:r>
              <a:rPr lang="en-US" sz="1800" dirty="0" smtClean="0">
                <a:latin typeface="Arial Narrow" pitchFamily="34" charset="0"/>
              </a:rPr>
              <a:t>one oscillation is called its </a:t>
            </a:r>
            <a:r>
              <a:rPr lang="en-US" sz="1800" b="1" dirty="0" smtClean="0">
                <a:latin typeface="Arial Narrow" pitchFamily="34" charset="0"/>
              </a:rPr>
              <a:t>Time Period. </a:t>
            </a:r>
            <a:r>
              <a:rPr lang="en-US" sz="1800" dirty="0" smtClean="0">
                <a:latin typeface="Arial Narrow" pitchFamily="34" charset="0"/>
              </a:rPr>
              <a:t>Time Period is denoted by T.</a:t>
            </a:r>
            <a:endParaRPr lang="en-US" sz="1800" dirty="0">
              <a:latin typeface="Arial Narrow" pitchFamily="34" charset="0"/>
            </a:endParaRPr>
          </a:p>
        </p:txBody>
      </p:sp>
      <p:pic>
        <p:nvPicPr>
          <p:cNvPr id="3075" name="Picture 3"/>
          <p:cNvPicPr>
            <a:picLocks noChangeAspect="1" noChangeArrowheads="1"/>
          </p:cNvPicPr>
          <p:nvPr/>
        </p:nvPicPr>
        <p:blipFill>
          <a:blip r:embed="rId2"/>
          <a:srcRect/>
          <a:stretch>
            <a:fillRect/>
          </a:stretch>
        </p:blipFill>
        <p:spPr bwMode="auto">
          <a:xfrm>
            <a:off x="5486400" y="4191000"/>
            <a:ext cx="2076450" cy="175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a:bodyPr>
          <a:lstStyle/>
          <a:p>
            <a:pPr algn="l"/>
            <a:r>
              <a:rPr lang="en-US" sz="3600" dirty="0" smtClean="0"/>
              <a:t>                      Self Assessment-1</a:t>
            </a:r>
            <a:endParaRPr lang="en-US" sz="3600" dirty="0"/>
          </a:p>
        </p:txBody>
      </p:sp>
      <p:sp>
        <p:nvSpPr>
          <p:cNvPr id="3" name="Content Placeholder 2"/>
          <p:cNvSpPr>
            <a:spLocks noGrp="1"/>
          </p:cNvSpPr>
          <p:nvPr>
            <p:ph idx="1"/>
          </p:nvPr>
        </p:nvSpPr>
        <p:spPr>
          <a:xfrm>
            <a:off x="457200" y="1143000"/>
            <a:ext cx="8229600" cy="4983163"/>
          </a:xfrm>
        </p:spPr>
        <p:txBody>
          <a:bodyPr>
            <a:normAutofit/>
          </a:bodyPr>
          <a:lstStyle/>
          <a:p>
            <a:pPr>
              <a:buNone/>
            </a:pPr>
            <a:endParaRPr lang="en-US" sz="1400" dirty="0" smtClean="0"/>
          </a:p>
          <a:p>
            <a:pPr>
              <a:buNone/>
            </a:pPr>
            <a:r>
              <a:rPr lang="en-US" sz="1400" dirty="0" smtClean="0">
                <a:latin typeface="Arial Narrow" pitchFamily="34" charset="0"/>
              </a:rPr>
              <a:t>1</a:t>
            </a:r>
            <a:r>
              <a:rPr lang="en-US" sz="1400" dirty="0" smtClean="0"/>
              <a:t>.  </a:t>
            </a:r>
            <a:r>
              <a:rPr lang="en-US" sz="1400" dirty="0" smtClean="0">
                <a:latin typeface="Arial Narrow" pitchFamily="34" charset="0"/>
              </a:rPr>
              <a:t>Mention the SI unit of time?</a:t>
            </a:r>
          </a:p>
          <a:p>
            <a:pPr>
              <a:buNone/>
            </a:pPr>
            <a:r>
              <a:rPr lang="en-US" sz="1400" dirty="0" smtClean="0">
                <a:latin typeface="Arial Narrow" pitchFamily="34" charset="0"/>
              </a:rPr>
              <a:t>2.  What is a Scalar Quantity?</a:t>
            </a:r>
          </a:p>
          <a:p>
            <a:pPr>
              <a:buNone/>
            </a:pPr>
            <a:r>
              <a:rPr lang="en-US" sz="1400" dirty="0" smtClean="0">
                <a:latin typeface="Arial Narrow" pitchFamily="34" charset="0"/>
              </a:rPr>
              <a:t>3.  What is a Vector Quantity?</a:t>
            </a:r>
          </a:p>
          <a:p>
            <a:pPr>
              <a:buNone/>
            </a:pPr>
            <a:r>
              <a:rPr lang="en-US" sz="1400" dirty="0" smtClean="0">
                <a:latin typeface="Arial Narrow" pitchFamily="34" charset="0"/>
              </a:rPr>
              <a:t>4.  What is CGS system of unit of measurement?</a:t>
            </a:r>
          </a:p>
          <a:p>
            <a:pPr>
              <a:buNone/>
            </a:pPr>
            <a:r>
              <a:rPr lang="en-US" sz="1400" dirty="0" smtClean="0">
                <a:latin typeface="Arial Narrow" pitchFamily="34" charset="0"/>
              </a:rPr>
              <a:t>5.  What is MKS system of unit of measurement?</a:t>
            </a:r>
          </a:p>
          <a:p>
            <a:pPr>
              <a:buNone/>
            </a:pPr>
            <a:r>
              <a:rPr lang="en-US" sz="1400" dirty="0" smtClean="0">
                <a:latin typeface="Arial Narrow" pitchFamily="34" charset="0"/>
              </a:rPr>
              <a:t>6.  What is FPS system of unit of measurement?</a:t>
            </a:r>
          </a:p>
          <a:p>
            <a:pPr>
              <a:buNone/>
            </a:pPr>
            <a:r>
              <a:rPr lang="en-US" sz="1400" dirty="0" smtClean="0">
                <a:latin typeface="Arial Narrow" pitchFamily="34" charset="0"/>
              </a:rPr>
              <a:t>7.  What is a Periodic Motion?</a:t>
            </a:r>
          </a:p>
          <a:p>
            <a:pPr>
              <a:buNone/>
            </a:pPr>
            <a:r>
              <a:rPr lang="en-US" sz="1400" dirty="0" smtClean="0">
                <a:latin typeface="Arial Narrow" pitchFamily="34" charset="0"/>
              </a:rPr>
              <a:t>8.  What is Length of Pendulum?</a:t>
            </a:r>
          </a:p>
          <a:p>
            <a:pPr>
              <a:buNone/>
            </a:pPr>
            <a:r>
              <a:rPr lang="en-US" sz="1400" dirty="0" smtClean="0">
                <a:latin typeface="Arial Narrow" pitchFamily="34" charset="0"/>
              </a:rPr>
              <a:t>9.  What is Mean Position of a Simple Pendulum?</a:t>
            </a:r>
          </a:p>
          <a:p>
            <a:pPr>
              <a:buNone/>
            </a:pPr>
            <a:r>
              <a:rPr lang="en-US" sz="1400" dirty="0" smtClean="0">
                <a:latin typeface="Arial Narrow" pitchFamily="34" charset="0"/>
              </a:rPr>
              <a:t>10. What is an Oscillation?</a:t>
            </a:r>
          </a:p>
          <a:p>
            <a:pPr>
              <a:buNone/>
            </a:pPr>
            <a:r>
              <a:rPr lang="en-US" sz="1400" dirty="0" smtClean="0">
                <a:latin typeface="Arial Narrow" pitchFamily="34" charset="0"/>
              </a:rPr>
              <a:t>11. What is Time Period?</a:t>
            </a:r>
          </a:p>
          <a:p>
            <a:pPr>
              <a:buNone/>
            </a:pPr>
            <a:r>
              <a:rPr lang="en-US" sz="1400" dirty="0" smtClean="0">
                <a:latin typeface="Arial Narrow" pitchFamily="34" charset="0"/>
              </a:rPr>
              <a:t>12. State the formula of Time Period of a Simple Pendulum.</a:t>
            </a:r>
          </a:p>
          <a:p>
            <a:pPr>
              <a:buNone/>
            </a:pPr>
            <a:r>
              <a:rPr lang="en-US" sz="1400" dirty="0" smtClean="0">
                <a:latin typeface="Arial Narrow" pitchFamily="34" charset="0"/>
              </a:rPr>
              <a:t>13. On what factors does the Time Period of a Simple Pendulum depend?</a:t>
            </a:r>
          </a:p>
          <a:p>
            <a:pPr>
              <a:buNone/>
            </a:pPr>
            <a:r>
              <a:rPr lang="en-US" sz="1400" dirty="0" smtClean="0">
                <a:latin typeface="Arial Narrow" pitchFamily="34" charset="0"/>
              </a:rPr>
              <a:t>14. How will the time period of a simple pendulum  change if the mass of the Bob is doubled?</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783</TotalTime>
  <Words>3425</Words>
  <Application>Microsoft Office PowerPoint</Application>
  <PresentationFormat>On-screen Show (4:3)</PresentationFormat>
  <Paragraphs>283</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Flow</vt:lpstr>
      <vt:lpstr>   Chapter- 13</vt:lpstr>
      <vt:lpstr>Period-1</vt:lpstr>
      <vt:lpstr>   Introduction:</vt:lpstr>
      <vt:lpstr>   Introduction:</vt:lpstr>
      <vt:lpstr>   Extra Information:</vt:lpstr>
      <vt:lpstr>   Extra Information:</vt:lpstr>
      <vt:lpstr>   The Simple Pendulum:</vt:lpstr>
      <vt:lpstr>   The Simple Pendulum:</vt:lpstr>
      <vt:lpstr>                      Self Assessment-1</vt:lpstr>
      <vt:lpstr>Period-2</vt:lpstr>
      <vt:lpstr>   The Simple Pendulum:</vt:lpstr>
      <vt:lpstr>   The Simple Pendulum:</vt:lpstr>
      <vt:lpstr>   The 12 Hour Clock and 24 Hour Clock:</vt:lpstr>
      <vt:lpstr>   The 12 Hour Clock and 24 Hour Clock:</vt:lpstr>
      <vt:lpstr>                      Self Assessment-2</vt:lpstr>
      <vt:lpstr>Period-3</vt:lpstr>
      <vt:lpstr>   Motion and Speed:</vt:lpstr>
      <vt:lpstr>   Speed:</vt:lpstr>
      <vt:lpstr>   Average Speed:</vt:lpstr>
      <vt:lpstr>   Distance-Time Graph:</vt:lpstr>
      <vt:lpstr>   Distance-Time Graph:</vt:lpstr>
      <vt:lpstr>                      Self Assessment-3</vt:lpstr>
      <vt:lpstr>Period-4</vt:lpstr>
      <vt:lpstr>Graphical      Representation of Data:</vt:lpstr>
      <vt:lpstr>   Distance-Time Graph:</vt:lpstr>
      <vt:lpstr>   Distance-Time Graph:</vt:lpstr>
      <vt:lpstr>   Distance-Time Graph:</vt:lpstr>
      <vt:lpstr>   Distance-Time Graph:</vt:lpstr>
      <vt:lpstr>                      Self Assessment-4</vt:lpstr>
      <vt:lpstr>Period-5</vt:lpstr>
      <vt:lpstr>   Distance-Time Graph for Non Uniform Motion:</vt:lpstr>
      <vt:lpstr>   Distance-Time Graph for Non Uniform Motion:</vt:lpstr>
      <vt:lpstr>                      Self Assessment- 5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Chapter- 8</dc:title>
  <dc:creator>HIYA</dc:creator>
  <cp:lastModifiedBy>Lenovo</cp:lastModifiedBy>
  <cp:revision>188</cp:revision>
  <dcterms:created xsi:type="dcterms:W3CDTF">2006-08-16T00:00:00Z</dcterms:created>
  <dcterms:modified xsi:type="dcterms:W3CDTF">2021-01-10T16:06:46Z</dcterms:modified>
</cp:coreProperties>
</file>