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77" r:id="rId3"/>
    <p:sldId id="258" r:id="rId4"/>
    <p:sldId id="299" r:id="rId5"/>
    <p:sldId id="301" r:id="rId6"/>
    <p:sldId id="306" r:id="rId7"/>
    <p:sldId id="307" r:id="rId8"/>
    <p:sldId id="308" r:id="rId9"/>
    <p:sldId id="309" r:id="rId10"/>
    <p:sldId id="310" r:id="rId11"/>
    <p:sldId id="305" r:id="rId12"/>
    <p:sldId id="312" r:id="rId13"/>
    <p:sldId id="314" r:id="rId14"/>
    <p:sldId id="317" r:id="rId15"/>
    <p:sldId id="318" r:id="rId16"/>
    <p:sldId id="319" r:id="rId17"/>
    <p:sldId id="316" r:id="rId18"/>
    <p:sldId id="321" r:id="rId19"/>
    <p:sldId id="326" r:id="rId20"/>
    <p:sldId id="328" r:id="rId21"/>
    <p:sldId id="329" r:id="rId22"/>
    <p:sldId id="330" r:id="rId23"/>
    <p:sldId id="331" r:id="rId24"/>
    <p:sldId id="325" r:id="rId25"/>
    <p:sldId id="333" r:id="rId26"/>
    <p:sldId id="336" r:id="rId27"/>
    <p:sldId id="337" r:id="rId28"/>
    <p:sldId id="338" r:id="rId29"/>
    <p:sldId id="335"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100" d="100"/>
          <a:sy n="100" d="100"/>
        </p:scale>
        <p:origin x="-516" y="60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1/22/2021</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1/22/2021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1/22/2021</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 Id="rId5" Type="http://schemas.openxmlformats.org/officeDocument/2006/relationships/image" Target="../media/image22.jpe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jpeg"/><Relationship Id="rId1" Type="http://schemas.openxmlformats.org/officeDocument/2006/relationships/slideLayout" Target="../slideLayouts/slideLayout4.xml"/><Relationship Id="rId5" Type="http://schemas.openxmlformats.org/officeDocument/2006/relationships/image" Target="../media/image24.jpeg"/><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762000"/>
            <a:ext cx="2743200" cy="609600"/>
          </a:xfrm>
        </p:spPr>
        <p:txBody>
          <a:bodyPr>
            <a:normAutofit/>
          </a:bodyPr>
          <a:lstStyle/>
          <a:p>
            <a:r>
              <a:rPr lang="en-US" sz="3200" dirty="0" smtClean="0"/>
              <a:t>   </a:t>
            </a:r>
            <a:r>
              <a:rPr lang="en-US" sz="3200" b="0" dirty="0" smtClean="0"/>
              <a:t>Chapter- 14</a:t>
            </a:r>
            <a:endParaRPr lang="en-US" sz="3200" b="0" dirty="0"/>
          </a:p>
        </p:txBody>
      </p:sp>
      <p:sp>
        <p:nvSpPr>
          <p:cNvPr id="6" name="Text Placeholder 5"/>
          <p:cNvSpPr>
            <a:spLocks noGrp="1"/>
          </p:cNvSpPr>
          <p:nvPr>
            <p:ph type="body" idx="2"/>
          </p:nvPr>
        </p:nvSpPr>
        <p:spPr>
          <a:xfrm>
            <a:off x="457200" y="1752600"/>
            <a:ext cx="3276600" cy="2133599"/>
          </a:xfrm>
        </p:spPr>
        <p:txBody>
          <a:bodyPr>
            <a:normAutofit fontScale="77500" lnSpcReduction="20000"/>
          </a:bodyPr>
          <a:lstStyle/>
          <a:p>
            <a:r>
              <a:rPr lang="en-US" sz="3200" dirty="0" smtClean="0">
                <a:solidFill>
                  <a:srgbClr val="FF0000"/>
                </a:solidFill>
              </a:rPr>
              <a:t>   </a:t>
            </a:r>
            <a:r>
              <a:rPr lang="en-US" sz="4300" dirty="0" smtClean="0">
                <a:solidFill>
                  <a:srgbClr val="FF0000"/>
                </a:solidFill>
              </a:rPr>
              <a:t>Electric Current</a:t>
            </a:r>
          </a:p>
          <a:p>
            <a:r>
              <a:rPr lang="en-US" sz="4300" dirty="0" smtClean="0">
                <a:solidFill>
                  <a:srgbClr val="FF0000"/>
                </a:solidFill>
              </a:rPr>
              <a:t>            and </a:t>
            </a:r>
          </a:p>
          <a:p>
            <a:r>
              <a:rPr lang="en-US" sz="4300" dirty="0" smtClean="0">
                <a:solidFill>
                  <a:srgbClr val="FF0000"/>
                </a:solidFill>
              </a:rPr>
              <a:t>       its Effects</a:t>
            </a:r>
          </a:p>
          <a:p>
            <a:r>
              <a:rPr lang="en-US" sz="4300" dirty="0" smtClean="0">
                <a:solidFill>
                  <a:srgbClr val="FF0000"/>
                </a:solidFill>
              </a:rPr>
              <a:t>             </a:t>
            </a:r>
            <a:endParaRPr lang="en-US" sz="4300" dirty="0">
              <a:solidFill>
                <a:srgbClr val="FF0000"/>
              </a:solidFill>
            </a:endParaRPr>
          </a:p>
        </p:txBody>
      </p:sp>
      <p:sp>
        <p:nvSpPr>
          <p:cNvPr id="11" name="Content Placeholder 10"/>
          <p:cNvSpPr>
            <a:spLocks noGrp="1"/>
          </p:cNvSpPr>
          <p:nvPr>
            <p:ph sz="half" idx="1"/>
          </p:nvPr>
        </p:nvSpPr>
        <p:spPr>
          <a:xfrm>
            <a:off x="3733800" y="762000"/>
            <a:ext cx="5111750" cy="5334000"/>
          </a:xfrm>
        </p:spPr>
        <p:txBody>
          <a:bodyPr/>
          <a:lstStyle/>
          <a:p>
            <a:endParaRPr lang="en-US" dirty="0"/>
          </a:p>
        </p:txBody>
      </p:sp>
      <p:pic>
        <p:nvPicPr>
          <p:cNvPr id="1026" name="Picture 2"/>
          <p:cNvPicPr>
            <a:picLocks noChangeAspect="1" noChangeArrowheads="1"/>
          </p:cNvPicPr>
          <p:nvPr/>
        </p:nvPicPr>
        <p:blipFill>
          <a:blip r:embed="rId2"/>
          <a:srcRect/>
          <a:stretch>
            <a:fillRect/>
          </a:stretch>
        </p:blipFill>
        <p:spPr bwMode="auto">
          <a:xfrm>
            <a:off x="3733800" y="762000"/>
            <a:ext cx="2667000" cy="16002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6400800" y="762000"/>
            <a:ext cx="2438400" cy="1600200"/>
          </a:xfrm>
          <a:prstGeom prst="rect">
            <a:avLst/>
          </a:prstGeom>
          <a:noFill/>
          <a:ln w="9525">
            <a:noFill/>
            <a:miter lim="800000"/>
            <a:headEnd/>
            <a:tailEnd/>
          </a:ln>
          <a:effectLst/>
        </p:spPr>
      </p:pic>
      <p:pic>
        <p:nvPicPr>
          <p:cNvPr id="7" name="Picture 4"/>
          <p:cNvPicPr>
            <a:picLocks noChangeAspect="1" noChangeArrowheads="1"/>
          </p:cNvPicPr>
          <p:nvPr/>
        </p:nvPicPr>
        <p:blipFill>
          <a:blip r:embed="rId4"/>
          <a:srcRect/>
          <a:stretch>
            <a:fillRect/>
          </a:stretch>
        </p:blipFill>
        <p:spPr bwMode="auto">
          <a:xfrm>
            <a:off x="609600" y="3352800"/>
            <a:ext cx="3124200" cy="1447800"/>
          </a:xfrm>
          <a:prstGeom prst="rect">
            <a:avLst/>
          </a:prstGeom>
          <a:noFill/>
          <a:ln w="9525">
            <a:noFill/>
            <a:miter lim="800000"/>
            <a:headEnd/>
            <a:tailEnd/>
          </a:ln>
          <a:effectLst/>
        </p:spPr>
      </p:pic>
      <p:pic>
        <p:nvPicPr>
          <p:cNvPr id="1029" name="Picture 5"/>
          <p:cNvPicPr>
            <a:picLocks noChangeAspect="1" noChangeArrowheads="1"/>
          </p:cNvPicPr>
          <p:nvPr/>
        </p:nvPicPr>
        <p:blipFill>
          <a:blip r:embed="rId5"/>
          <a:srcRect/>
          <a:stretch>
            <a:fillRect/>
          </a:stretch>
        </p:blipFill>
        <p:spPr bwMode="auto">
          <a:xfrm>
            <a:off x="3733800" y="4114800"/>
            <a:ext cx="2590800" cy="2033588"/>
          </a:xfrm>
          <a:prstGeom prst="rect">
            <a:avLst/>
          </a:prstGeom>
          <a:noFill/>
          <a:ln w="9525">
            <a:noFill/>
            <a:miter lim="800000"/>
            <a:headEnd/>
            <a:tailEnd/>
          </a:ln>
          <a:effectLst/>
        </p:spPr>
      </p:pic>
      <p:pic>
        <p:nvPicPr>
          <p:cNvPr id="1030" name="Picture 6"/>
          <p:cNvPicPr>
            <a:picLocks noChangeAspect="1" noChangeArrowheads="1"/>
          </p:cNvPicPr>
          <p:nvPr/>
        </p:nvPicPr>
        <p:blipFill>
          <a:blip r:embed="rId6"/>
          <a:srcRect/>
          <a:stretch>
            <a:fillRect/>
          </a:stretch>
        </p:blipFill>
        <p:spPr bwMode="auto">
          <a:xfrm>
            <a:off x="609600" y="4800600"/>
            <a:ext cx="3133725" cy="1371600"/>
          </a:xfrm>
          <a:prstGeom prst="rect">
            <a:avLst/>
          </a:prstGeom>
          <a:noFill/>
          <a:ln w="9525">
            <a:noFill/>
            <a:miter lim="800000"/>
            <a:headEnd/>
            <a:tailEnd/>
          </a:ln>
          <a:effectLst/>
        </p:spPr>
      </p:pic>
      <p:pic>
        <p:nvPicPr>
          <p:cNvPr id="1031" name="Picture 7"/>
          <p:cNvPicPr>
            <a:picLocks noChangeAspect="1" noChangeArrowheads="1"/>
          </p:cNvPicPr>
          <p:nvPr/>
        </p:nvPicPr>
        <p:blipFill>
          <a:blip r:embed="rId7"/>
          <a:srcRect/>
          <a:stretch>
            <a:fillRect/>
          </a:stretch>
        </p:blipFill>
        <p:spPr bwMode="auto">
          <a:xfrm>
            <a:off x="6324600" y="4114801"/>
            <a:ext cx="2514600" cy="1981200"/>
          </a:xfrm>
          <a:prstGeom prst="rect">
            <a:avLst/>
          </a:prstGeom>
          <a:noFill/>
          <a:ln w="9525">
            <a:noFill/>
            <a:miter lim="800000"/>
            <a:headEnd/>
            <a:tailEnd/>
          </a:ln>
          <a:effectLst/>
        </p:spPr>
      </p:pic>
      <p:pic>
        <p:nvPicPr>
          <p:cNvPr id="1032" name="Picture 8"/>
          <p:cNvPicPr>
            <a:picLocks noChangeAspect="1" noChangeArrowheads="1"/>
          </p:cNvPicPr>
          <p:nvPr/>
        </p:nvPicPr>
        <p:blipFill>
          <a:blip r:embed="rId8"/>
          <a:srcRect/>
          <a:stretch>
            <a:fillRect/>
          </a:stretch>
        </p:blipFill>
        <p:spPr bwMode="auto">
          <a:xfrm>
            <a:off x="3733801" y="2438400"/>
            <a:ext cx="3048000" cy="1714500"/>
          </a:xfrm>
          <a:prstGeom prst="rect">
            <a:avLst/>
          </a:prstGeom>
          <a:noFill/>
          <a:ln w="9525">
            <a:noFill/>
            <a:miter lim="800000"/>
            <a:headEnd/>
            <a:tailEnd/>
          </a:ln>
          <a:effectLst/>
        </p:spPr>
      </p:pic>
      <p:pic>
        <p:nvPicPr>
          <p:cNvPr id="1033" name="Picture 9"/>
          <p:cNvPicPr>
            <a:picLocks noChangeAspect="1" noChangeArrowheads="1"/>
          </p:cNvPicPr>
          <p:nvPr/>
        </p:nvPicPr>
        <p:blipFill>
          <a:blip r:embed="rId9"/>
          <a:srcRect/>
          <a:stretch>
            <a:fillRect/>
          </a:stretch>
        </p:blipFill>
        <p:spPr bwMode="auto">
          <a:xfrm>
            <a:off x="6781800" y="2438400"/>
            <a:ext cx="2057400" cy="1676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09600"/>
          </a:xfrm>
        </p:spPr>
        <p:txBody>
          <a:bodyPr>
            <a:normAutofit fontScale="90000"/>
          </a:bodyPr>
          <a:lstStyle/>
          <a:p>
            <a:r>
              <a:rPr lang="en-US" sz="4000" b="1" dirty="0" smtClean="0"/>
              <a:t>   The Components of an Electric Circuit</a:t>
            </a:r>
            <a:endParaRPr lang="en-US" sz="4000" dirty="0"/>
          </a:p>
        </p:txBody>
      </p:sp>
      <p:sp>
        <p:nvSpPr>
          <p:cNvPr id="3" name="Content Placeholder 2"/>
          <p:cNvSpPr>
            <a:spLocks noGrp="1"/>
          </p:cNvSpPr>
          <p:nvPr>
            <p:ph sz="half" idx="1"/>
          </p:nvPr>
        </p:nvSpPr>
        <p:spPr>
          <a:xfrm>
            <a:off x="457200" y="1295400"/>
            <a:ext cx="4038600" cy="5059525"/>
          </a:xfrm>
        </p:spPr>
        <p:txBody>
          <a:bodyPr>
            <a:normAutofit/>
          </a:bodyPr>
          <a:lstStyle/>
          <a:p>
            <a:pPr>
              <a:buFont typeface="Arial" pitchFamily="34" charset="0"/>
              <a:buChar char="•"/>
            </a:pPr>
            <a:r>
              <a:rPr lang="en-US" sz="2200" b="1" dirty="0" smtClean="0"/>
              <a:t>(c) Electric Appliances:</a:t>
            </a:r>
            <a:endParaRPr lang="en-US" sz="2000" b="1" dirty="0" smtClean="0"/>
          </a:p>
          <a:p>
            <a:pPr>
              <a:buFont typeface="Wingdings" pitchFamily="2" charset="2"/>
              <a:buChar char="ü"/>
            </a:pPr>
            <a:r>
              <a:rPr lang="en-US" sz="1800" dirty="0" smtClean="0"/>
              <a:t>The devices which run on electricity to perform a particular desired task are known as Electric Appliances.</a:t>
            </a:r>
          </a:p>
          <a:p>
            <a:pPr>
              <a:buFont typeface="Wingdings" pitchFamily="2" charset="2"/>
              <a:buChar char="ü"/>
            </a:pPr>
            <a:r>
              <a:rPr lang="en-US" sz="1800" dirty="0" smtClean="0"/>
              <a:t>Different appliances use the electric current for different purposes. A Bulb produces light, A Microwave Oven produces heat , A Bread Toaster produces heat and so on .</a:t>
            </a:r>
          </a:p>
          <a:p>
            <a:pPr>
              <a:buNone/>
            </a:pPr>
            <a:r>
              <a:rPr lang="en-US" sz="1800" dirty="0" smtClean="0"/>
              <a:t>     e.g. Electric Bulb, Microwave Oven, Electric Toaster etc. </a:t>
            </a:r>
          </a:p>
          <a:p>
            <a:pPr>
              <a:buFont typeface="Arial" pitchFamily="34" charset="0"/>
              <a:buChar char="•"/>
            </a:pPr>
            <a:r>
              <a:rPr lang="en-US" sz="1800" b="1" dirty="0" smtClean="0"/>
              <a:t>(d) Connecting Wires:</a:t>
            </a:r>
            <a:r>
              <a:rPr lang="en-US" sz="2900" b="1" dirty="0" smtClean="0"/>
              <a:t>   </a:t>
            </a:r>
            <a:r>
              <a:rPr lang="en-US" sz="1900" dirty="0" smtClean="0"/>
              <a:t>Connecting Wires are usually         insulated wires made of a good conductor like copper.</a:t>
            </a:r>
            <a:endParaRPr lang="en-US" sz="1900" b="1" dirty="0"/>
          </a:p>
        </p:txBody>
      </p:sp>
      <p:sp>
        <p:nvSpPr>
          <p:cNvPr id="4" name="Content Placeholder 3"/>
          <p:cNvSpPr>
            <a:spLocks noGrp="1"/>
          </p:cNvSpPr>
          <p:nvPr>
            <p:ph sz="half" idx="2"/>
          </p:nvPr>
        </p:nvSpPr>
        <p:spPr>
          <a:xfrm>
            <a:off x="4733925" y="1166813"/>
            <a:ext cx="4038600" cy="5059525"/>
          </a:xfrm>
        </p:spPr>
        <p:txBody>
          <a:bodyPr>
            <a:normAutofit/>
          </a:bodyPr>
          <a:lstStyle/>
          <a:p>
            <a:pPr>
              <a:buNone/>
            </a:pPr>
            <a:endParaRPr lang="en-US" sz="1800" dirty="0"/>
          </a:p>
        </p:txBody>
      </p:sp>
      <p:pic>
        <p:nvPicPr>
          <p:cNvPr id="1028" name="Picture 4" descr="C:\Users\Lenovo\Desktop\Screenshot_2021-01-14-16-56-05-900.jpeg"/>
          <p:cNvPicPr>
            <a:picLocks noChangeAspect="1" noChangeArrowheads="1"/>
          </p:cNvPicPr>
          <p:nvPr/>
        </p:nvPicPr>
        <p:blipFill>
          <a:blip r:embed="rId2"/>
          <a:srcRect/>
          <a:stretch>
            <a:fillRect/>
          </a:stretch>
        </p:blipFill>
        <p:spPr bwMode="auto">
          <a:xfrm>
            <a:off x="4724400" y="1143000"/>
            <a:ext cx="2438400" cy="1752600"/>
          </a:xfrm>
          <a:prstGeom prst="rect">
            <a:avLst/>
          </a:prstGeom>
          <a:noFill/>
        </p:spPr>
      </p:pic>
      <p:pic>
        <p:nvPicPr>
          <p:cNvPr id="7" name="Picture 5" descr="C:\Users\Lenovo\Desktop\Screenshot_2021-01-14-16-56-45-116.jpeg"/>
          <p:cNvPicPr>
            <a:picLocks noChangeAspect="1" noChangeArrowheads="1"/>
          </p:cNvPicPr>
          <p:nvPr/>
        </p:nvPicPr>
        <p:blipFill>
          <a:blip r:embed="rId3"/>
          <a:srcRect/>
          <a:stretch>
            <a:fillRect/>
          </a:stretch>
        </p:blipFill>
        <p:spPr bwMode="auto">
          <a:xfrm>
            <a:off x="5791200" y="2743200"/>
            <a:ext cx="2971800" cy="1828800"/>
          </a:xfrm>
          <a:prstGeom prst="rect">
            <a:avLst/>
          </a:prstGeom>
          <a:noFill/>
        </p:spPr>
      </p:pic>
      <p:pic>
        <p:nvPicPr>
          <p:cNvPr id="1030" name="Picture 6" descr="C:\Users\Lenovo\Desktop\Screenshot_2021-01-14-16-58-20-238.jpeg"/>
          <p:cNvPicPr>
            <a:picLocks noChangeAspect="1" noChangeArrowheads="1"/>
          </p:cNvPicPr>
          <p:nvPr/>
        </p:nvPicPr>
        <p:blipFill>
          <a:blip r:embed="rId4"/>
          <a:srcRect/>
          <a:stretch>
            <a:fillRect/>
          </a:stretch>
        </p:blipFill>
        <p:spPr bwMode="auto">
          <a:xfrm>
            <a:off x="4724400" y="4495800"/>
            <a:ext cx="2057400" cy="1828800"/>
          </a:xfrm>
          <a:prstGeom prst="rect">
            <a:avLst/>
          </a:prstGeom>
          <a:noFill/>
        </p:spPr>
      </p:pic>
      <p:pic>
        <p:nvPicPr>
          <p:cNvPr id="1031" name="Picture 7" descr="C:\Users\Lenovo\Desktop\Screenshot_2021-01-14-16-57-53-321.jpeg"/>
          <p:cNvPicPr>
            <a:picLocks noChangeAspect="1" noChangeArrowheads="1"/>
          </p:cNvPicPr>
          <p:nvPr/>
        </p:nvPicPr>
        <p:blipFill>
          <a:blip r:embed="rId5"/>
          <a:srcRect/>
          <a:stretch>
            <a:fillRect/>
          </a:stretch>
        </p:blipFill>
        <p:spPr bwMode="auto">
          <a:xfrm>
            <a:off x="6781801" y="4495800"/>
            <a:ext cx="1981200" cy="1828799"/>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685800"/>
          </a:xfrm>
        </p:spPr>
        <p:txBody>
          <a:bodyPr>
            <a:normAutofit/>
          </a:bodyPr>
          <a:lstStyle/>
          <a:p>
            <a:pPr algn="l"/>
            <a:r>
              <a:rPr lang="en-US" sz="3600" dirty="0" smtClean="0"/>
              <a:t>                      Self Assessment-2</a:t>
            </a:r>
            <a:endParaRPr lang="en-US" sz="3600" dirty="0"/>
          </a:p>
        </p:txBody>
      </p:sp>
      <p:sp>
        <p:nvSpPr>
          <p:cNvPr id="3" name="Content Placeholder 2"/>
          <p:cNvSpPr>
            <a:spLocks noGrp="1"/>
          </p:cNvSpPr>
          <p:nvPr>
            <p:ph idx="1"/>
          </p:nvPr>
        </p:nvSpPr>
        <p:spPr>
          <a:xfrm>
            <a:off x="457200" y="1676401"/>
            <a:ext cx="8229600" cy="3200399"/>
          </a:xfrm>
        </p:spPr>
        <p:txBody>
          <a:bodyPr>
            <a:normAutofit/>
          </a:bodyPr>
          <a:lstStyle/>
          <a:p>
            <a:pPr>
              <a:buNone/>
            </a:pPr>
            <a:endParaRPr lang="en-US" sz="1400" dirty="0" smtClean="0"/>
          </a:p>
          <a:p>
            <a:pPr>
              <a:buNone/>
            </a:pPr>
            <a:r>
              <a:rPr lang="en-US" sz="1400" dirty="0" smtClean="0">
                <a:latin typeface="Arial Narrow" pitchFamily="34" charset="0"/>
              </a:rPr>
              <a:t>1</a:t>
            </a:r>
            <a:r>
              <a:rPr lang="en-US" sz="1400" dirty="0" smtClean="0"/>
              <a:t>. </a:t>
            </a:r>
            <a:r>
              <a:rPr lang="en-US" sz="1400" dirty="0" smtClean="0">
                <a:latin typeface="Arial Narrow" pitchFamily="34" charset="0"/>
              </a:rPr>
              <a:t>What is an Electric Cell?</a:t>
            </a:r>
          </a:p>
          <a:p>
            <a:pPr>
              <a:buNone/>
            </a:pPr>
            <a:r>
              <a:rPr lang="en-US" sz="1400" dirty="0" smtClean="0">
                <a:latin typeface="Arial Narrow" pitchFamily="34" charset="0"/>
              </a:rPr>
              <a:t>2. What is an Electric Battery?</a:t>
            </a:r>
          </a:p>
          <a:p>
            <a:pPr>
              <a:buNone/>
            </a:pPr>
            <a:r>
              <a:rPr lang="en-US" sz="1400" dirty="0" smtClean="0">
                <a:latin typeface="Arial Narrow" pitchFamily="34" charset="0"/>
              </a:rPr>
              <a:t>3. How can we identify the Positive and Negative terminals of a Cell?</a:t>
            </a:r>
          </a:p>
          <a:p>
            <a:pPr>
              <a:buNone/>
            </a:pPr>
            <a:r>
              <a:rPr lang="en-US" sz="1400" dirty="0" smtClean="0">
                <a:latin typeface="Arial Narrow" pitchFamily="34" charset="0"/>
              </a:rPr>
              <a:t>4. What is an Electric Switch?</a:t>
            </a:r>
          </a:p>
          <a:p>
            <a:pPr>
              <a:buNone/>
            </a:pPr>
            <a:r>
              <a:rPr lang="en-US" sz="1400" dirty="0" smtClean="0">
                <a:latin typeface="Arial Narrow" pitchFamily="34" charset="0"/>
              </a:rPr>
              <a:t>5. What are Electric Appliances?</a:t>
            </a:r>
          </a:p>
          <a:p>
            <a:pPr>
              <a:buNone/>
            </a:pPr>
            <a:r>
              <a:rPr lang="en-US" sz="1400" dirty="0" smtClean="0">
                <a:latin typeface="Arial Narrow" pitchFamily="34" charset="0"/>
              </a:rPr>
              <a:t>6. What are Connecting Wires?</a:t>
            </a:r>
          </a:p>
          <a:p>
            <a:pPr>
              <a:buNone/>
            </a:pPr>
            <a:r>
              <a:rPr lang="en-US" sz="1400" dirty="0" smtClean="0">
                <a:latin typeface="Arial Narrow" pitchFamily="34" charset="0"/>
              </a:rPr>
              <a:t>7. Different Appliances use the Electric Current for different purposes. Justify the statement. </a:t>
            </a:r>
          </a:p>
          <a:p>
            <a:pPr>
              <a:buNone/>
            </a:pPr>
            <a:r>
              <a:rPr lang="en-US" sz="1400" dirty="0" smtClean="0">
                <a:latin typeface="Arial Narrow" pitchFamily="34" charset="0"/>
              </a:rPr>
              <a:t>8. Name the materials used to make Connecting Wires.</a:t>
            </a:r>
          </a:p>
          <a:p>
            <a:pPr>
              <a:buNone/>
            </a:pPr>
            <a:r>
              <a:rPr lang="en-US" sz="1400" dirty="0" smtClean="0">
                <a:latin typeface="Arial Narrow" pitchFamily="34" charset="0"/>
              </a:rPr>
              <a:t>9. What do you mean by the term ‘Complete Circuit’?</a:t>
            </a:r>
          </a:p>
          <a:p>
            <a:pPr>
              <a:buNone/>
            </a:pPr>
            <a:r>
              <a:rPr lang="en-US" sz="1400" dirty="0" smtClean="0">
                <a:latin typeface="Arial Narrow" pitchFamily="34" charset="0"/>
              </a:rPr>
              <a:t>10. Mention a way of connecting three Electric Cells to make a Battery.</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581400" y="2895600"/>
            <a:ext cx="2209800" cy="685800"/>
          </a:xfrm>
        </p:spPr>
        <p:txBody>
          <a:bodyPr>
            <a:normAutofit fontScale="90000"/>
          </a:bodyPr>
          <a:lstStyle/>
          <a:p>
            <a:r>
              <a:rPr lang="en-US" dirty="0" smtClean="0"/>
              <a:t>Period-3</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533400"/>
          </a:xfrm>
        </p:spPr>
        <p:txBody>
          <a:bodyPr>
            <a:normAutofit fontScale="90000"/>
          </a:bodyPr>
          <a:lstStyle/>
          <a:p>
            <a:r>
              <a:rPr lang="en-US" sz="4000" b="1" dirty="0" smtClean="0"/>
              <a:t>   The Heating Effect of Electric Current:</a:t>
            </a:r>
            <a:endParaRPr lang="en-US" sz="4000" dirty="0"/>
          </a:p>
        </p:txBody>
      </p:sp>
      <p:sp>
        <p:nvSpPr>
          <p:cNvPr id="3" name="Content Placeholder 2"/>
          <p:cNvSpPr>
            <a:spLocks noGrp="1"/>
          </p:cNvSpPr>
          <p:nvPr>
            <p:ph sz="half" idx="1"/>
          </p:nvPr>
        </p:nvSpPr>
        <p:spPr>
          <a:xfrm>
            <a:off x="457200" y="1143000"/>
            <a:ext cx="4114800" cy="5211925"/>
          </a:xfrm>
        </p:spPr>
        <p:txBody>
          <a:bodyPr>
            <a:normAutofit/>
          </a:bodyPr>
          <a:lstStyle/>
          <a:p>
            <a:pPr>
              <a:buFont typeface="Wingdings" pitchFamily="2" charset="2"/>
              <a:buChar char="ü"/>
            </a:pPr>
            <a:r>
              <a:rPr lang="en-US" sz="1800" dirty="0" smtClean="0"/>
              <a:t>The effect by virtue of which heat is produced in current carrying wires or  in electric appliances when electric current passes through them is known as </a:t>
            </a:r>
            <a:r>
              <a:rPr lang="en-US" sz="1800" b="1" dirty="0" smtClean="0"/>
              <a:t>Heating Effect of Electric Current</a:t>
            </a:r>
            <a:r>
              <a:rPr lang="en-US" sz="1800" dirty="0" smtClean="0"/>
              <a:t>.</a:t>
            </a:r>
          </a:p>
          <a:p>
            <a:pPr>
              <a:buFont typeface="Wingdings" pitchFamily="2" charset="2"/>
              <a:buChar char="ü"/>
            </a:pPr>
            <a:r>
              <a:rPr lang="en-US" sz="1800" dirty="0" smtClean="0"/>
              <a:t>Electric Bulb: </a:t>
            </a:r>
          </a:p>
          <a:p>
            <a:pPr algn="just">
              <a:buFont typeface="Wingdings" pitchFamily="2" charset="2"/>
              <a:buChar char="ü"/>
            </a:pPr>
            <a:r>
              <a:rPr lang="en-US" sz="1800" dirty="0" smtClean="0"/>
              <a:t>An electric bulb contains a filament usually made of a material called </a:t>
            </a:r>
            <a:r>
              <a:rPr lang="en-US" sz="1800" b="1" dirty="0" smtClean="0"/>
              <a:t>Tungsten</a:t>
            </a:r>
            <a:r>
              <a:rPr lang="en-US" sz="1800" dirty="0" smtClean="0"/>
              <a:t>. When electric current passes through the filament, heat energy is produced. The tungsten     filament becomes so hot that it glows, giving out light.</a:t>
            </a:r>
          </a:p>
          <a:p>
            <a:pPr>
              <a:buFont typeface="Wingdings" pitchFamily="2" charset="2"/>
              <a:buChar char="ü"/>
            </a:pPr>
            <a:r>
              <a:rPr lang="en-US" sz="1800" dirty="0" smtClean="0"/>
              <a:t>Several appliances like </a:t>
            </a:r>
            <a:r>
              <a:rPr lang="en-US" sz="1800" smtClean="0"/>
              <a:t>Electric  Clothes </a:t>
            </a:r>
            <a:r>
              <a:rPr lang="en-US" sz="1800" dirty="0" smtClean="0"/>
              <a:t>Irons, Electric Toasters, Room Heaters and Hair Dryers use the heating effect of current. </a:t>
            </a:r>
            <a:endParaRPr lang="en-US" sz="1800" dirty="0"/>
          </a:p>
        </p:txBody>
      </p:sp>
      <p:sp>
        <p:nvSpPr>
          <p:cNvPr id="4" name="Content Placeholder 3"/>
          <p:cNvSpPr>
            <a:spLocks noGrp="1"/>
          </p:cNvSpPr>
          <p:nvPr>
            <p:ph sz="half" idx="2"/>
          </p:nvPr>
        </p:nvSpPr>
        <p:spPr>
          <a:xfrm>
            <a:off x="4733925" y="1166813"/>
            <a:ext cx="4038600" cy="5059525"/>
          </a:xfrm>
        </p:spPr>
        <p:txBody>
          <a:bodyPr>
            <a:normAutofit/>
          </a:bodyPr>
          <a:lstStyle/>
          <a:p>
            <a:pPr>
              <a:buFont typeface="Wingdings" pitchFamily="2" charset="2"/>
              <a:buChar char="ü"/>
            </a:pPr>
            <a:r>
              <a:rPr lang="en-US" sz="1800" dirty="0" smtClean="0"/>
              <a:t>These devices have coils of wire (usually made of Nichrome) called elements . An element becomes red hot and gives out heat when current is passed through the device.</a:t>
            </a:r>
            <a:endParaRPr lang="en-US" sz="2400" dirty="0" smtClean="0"/>
          </a:p>
          <a:p>
            <a:pPr>
              <a:buNone/>
            </a:pPr>
            <a:endParaRPr lang="en-US" sz="1800" dirty="0"/>
          </a:p>
        </p:txBody>
      </p:sp>
      <p:pic>
        <p:nvPicPr>
          <p:cNvPr id="9" name="Picture 4" descr="C:\Users\Lenovo\Desktop\Screenshot_2021-01-14-16-56-05-900.jpeg"/>
          <p:cNvPicPr>
            <a:picLocks noChangeAspect="1" noChangeArrowheads="1"/>
          </p:cNvPicPr>
          <p:nvPr/>
        </p:nvPicPr>
        <p:blipFill>
          <a:blip r:embed="rId2"/>
          <a:srcRect/>
          <a:stretch>
            <a:fillRect/>
          </a:stretch>
        </p:blipFill>
        <p:spPr bwMode="auto">
          <a:xfrm>
            <a:off x="4648200" y="4800600"/>
            <a:ext cx="1905000" cy="1600200"/>
          </a:xfrm>
          <a:prstGeom prst="rect">
            <a:avLst/>
          </a:prstGeom>
          <a:noFill/>
        </p:spPr>
      </p:pic>
      <p:pic>
        <p:nvPicPr>
          <p:cNvPr id="10" name="Picture 5"/>
          <p:cNvPicPr>
            <a:picLocks noChangeAspect="1" noChangeArrowheads="1"/>
          </p:cNvPicPr>
          <p:nvPr/>
        </p:nvPicPr>
        <p:blipFill>
          <a:blip r:embed="rId3"/>
          <a:srcRect/>
          <a:stretch>
            <a:fillRect/>
          </a:stretch>
        </p:blipFill>
        <p:spPr bwMode="auto">
          <a:xfrm>
            <a:off x="6629400" y="4800600"/>
            <a:ext cx="2057400" cy="1600200"/>
          </a:xfrm>
          <a:prstGeom prst="rect">
            <a:avLst/>
          </a:prstGeom>
          <a:noFill/>
          <a:ln w="9525">
            <a:noFill/>
            <a:miter lim="800000"/>
            <a:headEnd/>
            <a:tailEnd/>
          </a:ln>
          <a:effectLst/>
        </p:spPr>
      </p:pic>
      <p:pic>
        <p:nvPicPr>
          <p:cNvPr id="1026" name="Picture 2" descr="C:\Users\Lenovo\Desktop\Screenshot_2021-01-15-21-41-59-071.jpeg"/>
          <p:cNvPicPr>
            <a:picLocks noChangeAspect="1" noChangeArrowheads="1"/>
          </p:cNvPicPr>
          <p:nvPr/>
        </p:nvPicPr>
        <p:blipFill>
          <a:blip r:embed="rId4" cstate="print"/>
          <a:srcRect/>
          <a:stretch>
            <a:fillRect/>
          </a:stretch>
        </p:blipFill>
        <p:spPr bwMode="auto">
          <a:xfrm>
            <a:off x="4724400" y="2819400"/>
            <a:ext cx="1905000" cy="1981200"/>
          </a:xfrm>
          <a:prstGeom prst="rect">
            <a:avLst/>
          </a:prstGeom>
          <a:noFill/>
        </p:spPr>
      </p:pic>
      <p:pic>
        <p:nvPicPr>
          <p:cNvPr id="1027" name="Picture 3" descr="C:\Users\Lenovo\Desktop\Screenshot_2021-01-15-21-42-38-435.jpeg"/>
          <p:cNvPicPr>
            <a:picLocks noChangeAspect="1" noChangeArrowheads="1"/>
          </p:cNvPicPr>
          <p:nvPr/>
        </p:nvPicPr>
        <p:blipFill>
          <a:blip r:embed="rId5" cstate="print"/>
          <a:srcRect/>
          <a:stretch>
            <a:fillRect/>
          </a:stretch>
        </p:blipFill>
        <p:spPr bwMode="auto">
          <a:xfrm>
            <a:off x="6629400" y="2819400"/>
            <a:ext cx="2057400" cy="19812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533400"/>
          </a:xfrm>
        </p:spPr>
        <p:txBody>
          <a:bodyPr>
            <a:normAutofit fontScale="90000"/>
          </a:bodyPr>
          <a:lstStyle/>
          <a:p>
            <a:r>
              <a:rPr lang="en-US" sz="4000" b="1" dirty="0" smtClean="0"/>
              <a:t> </a:t>
            </a:r>
            <a:r>
              <a:rPr lang="en-US" sz="3100" b="1" dirty="0" smtClean="0"/>
              <a:t>The Factors Affecting Heating Effect of Electric Current:</a:t>
            </a:r>
            <a:endParaRPr lang="en-US" sz="3100" dirty="0"/>
          </a:p>
        </p:txBody>
      </p:sp>
      <p:sp>
        <p:nvSpPr>
          <p:cNvPr id="3" name="Content Placeholder 2"/>
          <p:cNvSpPr>
            <a:spLocks noGrp="1"/>
          </p:cNvSpPr>
          <p:nvPr>
            <p:ph sz="half" idx="1"/>
          </p:nvPr>
        </p:nvSpPr>
        <p:spPr>
          <a:xfrm>
            <a:off x="457200" y="1219200"/>
            <a:ext cx="4114800" cy="5135725"/>
          </a:xfrm>
        </p:spPr>
        <p:txBody>
          <a:bodyPr>
            <a:normAutofit/>
          </a:bodyPr>
          <a:lstStyle/>
          <a:p>
            <a:pPr>
              <a:buFont typeface="Wingdings" pitchFamily="2" charset="2"/>
              <a:buChar char="ü"/>
            </a:pPr>
            <a:r>
              <a:rPr lang="en-US" sz="1800" dirty="0" smtClean="0"/>
              <a:t>The amount of heat produced (H) in a wire due to current flow depends on</a:t>
            </a:r>
          </a:p>
          <a:p>
            <a:pPr>
              <a:buFont typeface="Wingdings" pitchFamily="2" charset="2"/>
              <a:buChar char="Ø"/>
            </a:pPr>
            <a:r>
              <a:rPr lang="en-US" sz="1800" dirty="0" smtClean="0"/>
              <a:t>Amount of Current flowing through the wire (I).</a:t>
            </a:r>
          </a:p>
          <a:p>
            <a:pPr>
              <a:buFont typeface="Wingdings" pitchFamily="2" charset="2"/>
              <a:buChar char="Ø"/>
            </a:pPr>
            <a:r>
              <a:rPr lang="en-US" sz="1800" dirty="0" smtClean="0"/>
              <a:t>Resistance offered by the wire to the current flow (R).</a:t>
            </a:r>
          </a:p>
          <a:p>
            <a:pPr>
              <a:buNone/>
            </a:pPr>
            <a:r>
              <a:rPr lang="en-US" sz="1800" dirty="0" smtClean="0"/>
              <a:t>     Resistance offered by a current carrying wire depends on</a:t>
            </a:r>
          </a:p>
          <a:p>
            <a:pPr>
              <a:buFont typeface="Courier New" pitchFamily="49" charset="0"/>
              <a:buChar char="o"/>
            </a:pPr>
            <a:r>
              <a:rPr lang="en-US" sz="1800" dirty="0" smtClean="0"/>
              <a:t>Length of the wire (l)</a:t>
            </a:r>
          </a:p>
          <a:p>
            <a:pPr>
              <a:buFont typeface="Courier New" pitchFamily="49" charset="0"/>
              <a:buChar char="o"/>
            </a:pPr>
            <a:r>
              <a:rPr lang="en-US" sz="1800" dirty="0" smtClean="0"/>
              <a:t>Cross-sectional area (Thickness) of the wire (A)</a:t>
            </a:r>
          </a:p>
          <a:p>
            <a:pPr>
              <a:buFont typeface="Courier New" pitchFamily="49" charset="0"/>
              <a:buChar char="o"/>
            </a:pPr>
            <a:r>
              <a:rPr lang="en-US" sz="1800" dirty="0" smtClean="0"/>
              <a:t>Material of the wire (Specific Resistance) (</a:t>
            </a:r>
            <a:r>
              <a:rPr lang="el-GR" sz="1800" dirty="0" smtClean="0"/>
              <a:t>ρ</a:t>
            </a:r>
            <a:r>
              <a:rPr lang="en-US" sz="1800" dirty="0" smtClean="0"/>
              <a:t>)</a:t>
            </a:r>
          </a:p>
          <a:p>
            <a:pPr>
              <a:buFont typeface="Wingdings" pitchFamily="2" charset="2"/>
              <a:buChar char="Ø"/>
            </a:pPr>
            <a:r>
              <a:rPr lang="en-US" sz="1800" dirty="0" smtClean="0"/>
              <a:t>Time Interval of current flow (t).</a:t>
            </a:r>
          </a:p>
          <a:p>
            <a:pPr>
              <a:buNone/>
            </a:pPr>
            <a:r>
              <a:rPr lang="en-US" sz="1800" dirty="0" smtClean="0"/>
              <a:t>     H = I²Rt = I²{(</a:t>
            </a:r>
            <a:r>
              <a:rPr lang="el-GR" sz="1800" dirty="0" smtClean="0"/>
              <a:t>ρ </a:t>
            </a:r>
            <a:r>
              <a:rPr lang="en-US" sz="1800" dirty="0" smtClean="0"/>
              <a:t>l)/A}t = (I²</a:t>
            </a:r>
            <a:r>
              <a:rPr lang="el-GR" sz="1800" dirty="0" smtClean="0"/>
              <a:t>ρ</a:t>
            </a:r>
            <a:r>
              <a:rPr lang="en-US" sz="1800" dirty="0" smtClean="0"/>
              <a:t> l t)/A</a:t>
            </a:r>
            <a:endParaRPr lang="en-US" sz="1800" dirty="0"/>
          </a:p>
        </p:txBody>
      </p:sp>
      <p:sp>
        <p:nvSpPr>
          <p:cNvPr id="4" name="Content Placeholder 3"/>
          <p:cNvSpPr>
            <a:spLocks noGrp="1"/>
          </p:cNvSpPr>
          <p:nvPr>
            <p:ph sz="half" idx="2"/>
          </p:nvPr>
        </p:nvSpPr>
        <p:spPr>
          <a:xfrm>
            <a:off x="4733925" y="1219200"/>
            <a:ext cx="4038600" cy="5105400"/>
          </a:xfrm>
        </p:spPr>
        <p:txBody>
          <a:bodyPr>
            <a:normAutofit/>
          </a:bodyPr>
          <a:lstStyle/>
          <a:p>
            <a:pPr>
              <a:buNone/>
            </a:pPr>
            <a:r>
              <a:rPr lang="en-US" sz="1800" dirty="0" smtClean="0"/>
              <a:t>      </a:t>
            </a:r>
            <a:r>
              <a:rPr lang="en-US" sz="1800" dirty="0" err="1" smtClean="0"/>
              <a:t>Niblet</a:t>
            </a:r>
            <a:r>
              <a:rPr lang="en-US" sz="1800" dirty="0" smtClean="0"/>
              <a:t>:</a:t>
            </a:r>
          </a:p>
          <a:p>
            <a:r>
              <a:rPr lang="en-US" sz="1800" dirty="0" smtClean="0"/>
              <a:t>The heating effect of electric current has a few disadvantages too. Electrical equipment like Music</a:t>
            </a:r>
          </a:p>
          <a:p>
            <a:pPr>
              <a:buNone/>
            </a:pPr>
            <a:r>
              <a:rPr lang="en-US" sz="1800" dirty="0" smtClean="0"/>
              <a:t>     Systems, Television Sets and Computers become warm with continuous use and are fitted with fans or air vents to cool them. Excessive heating can also result in electrical fires.</a:t>
            </a:r>
            <a:endParaRPr lang="en-US" sz="1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4114800" cy="533400"/>
          </a:xfrm>
        </p:spPr>
        <p:txBody>
          <a:bodyPr>
            <a:normAutofit fontScale="90000"/>
          </a:bodyPr>
          <a:lstStyle/>
          <a:p>
            <a:r>
              <a:rPr lang="en-US" sz="4000" b="1" dirty="0" smtClean="0"/>
              <a:t>    </a:t>
            </a:r>
            <a:r>
              <a:rPr lang="en-US" sz="3100" b="1" dirty="0" smtClean="0"/>
              <a:t>The Electric Fuse:</a:t>
            </a:r>
            <a:endParaRPr lang="en-US" sz="3100" dirty="0"/>
          </a:p>
        </p:txBody>
      </p:sp>
      <p:sp>
        <p:nvSpPr>
          <p:cNvPr id="3" name="Content Placeholder 2"/>
          <p:cNvSpPr>
            <a:spLocks noGrp="1"/>
          </p:cNvSpPr>
          <p:nvPr>
            <p:ph sz="half" idx="1"/>
          </p:nvPr>
        </p:nvSpPr>
        <p:spPr>
          <a:xfrm>
            <a:off x="457200" y="1219200"/>
            <a:ext cx="4114800" cy="5135725"/>
          </a:xfrm>
        </p:spPr>
        <p:txBody>
          <a:bodyPr>
            <a:normAutofit/>
          </a:bodyPr>
          <a:lstStyle/>
          <a:p>
            <a:pPr>
              <a:buFont typeface="Wingdings" pitchFamily="2" charset="2"/>
              <a:buChar char="Ø"/>
            </a:pPr>
            <a:r>
              <a:rPr lang="en-US" sz="1800" dirty="0" smtClean="0"/>
              <a:t>There is a maximum limit on</a:t>
            </a:r>
          </a:p>
          <a:p>
            <a:pPr>
              <a:buNone/>
            </a:pPr>
            <a:r>
              <a:rPr lang="en-US" sz="1800" dirty="0" smtClean="0"/>
              <a:t>     the amount of current that can flow through a circuit . If this safety limit is exceeded, it could damage the circuit and cause a fire. </a:t>
            </a:r>
          </a:p>
          <a:p>
            <a:pPr>
              <a:buFont typeface="Wingdings" pitchFamily="2" charset="2"/>
              <a:buChar char="Ø"/>
            </a:pPr>
            <a:r>
              <a:rPr lang="en-US" sz="1800" dirty="0" smtClean="0"/>
              <a:t>Electric Fuse is a safety device used in an electric circuit.</a:t>
            </a:r>
            <a:endParaRPr lang="en-US" sz="1800" i="1" dirty="0" smtClean="0"/>
          </a:p>
          <a:p>
            <a:pPr>
              <a:buFont typeface="Wingdings" pitchFamily="2" charset="2"/>
              <a:buChar char="Ø"/>
            </a:pPr>
            <a:r>
              <a:rPr lang="en-US" sz="1800" dirty="0" smtClean="0"/>
              <a:t>A fuse is made of a wire fitted into a carrier made of glass or porcelain (an insulator). </a:t>
            </a:r>
          </a:p>
          <a:p>
            <a:pPr>
              <a:buFont typeface="Wingdings" pitchFamily="2" charset="2"/>
              <a:buChar char="Ø"/>
            </a:pPr>
            <a:r>
              <a:rPr lang="en-US" sz="1800" dirty="0" smtClean="0"/>
              <a:t>The fuse wire is made of a material that has a low melting point. </a:t>
            </a:r>
          </a:p>
          <a:p>
            <a:pPr>
              <a:buFont typeface="Wingdings" pitchFamily="2" charset="2"/>
              <a:buChar char="Ø"/>
            </a:pPr>
            <a:r>
              <a:rPr lang="en-US" sz="1800" dirty="0" smtClean="0"/>
              <a:t>When a very high current flows through a circuit, the fuse wire gets heated and melts . </a:t>
            </a:r>
          </a:p>
          <a:p>
            <a:pPr>
              <a:buFont typeface="Wingdings" pitchFamily="2" charset="2"/>
              <a:buChar char="Ø"/>
            </a:pPr>
            <a:r>
              <a:rPr lang="en-US" sz="1800" dirty="0" smtClean="0"/>
              <a:t>When this happens, we say that the  fuse has 'blown '. </a:t>
            </a:r>
          </a:p>
        </p:txBody>
      </p:sp>
      <p:sp>
        <p:nvSpPr>
          <p:cNvPr id="4" name="Content Placeholder 3"/>
          <p:cNvSpPr>
            <a:spLocks noGrp="1"/>
          </p:cNvSpPr>
          <p:nvPr>
            <p:ph sz="half" idx="2"/>
          </p:nvPr>
        </p:nvSpPr>
        <p:spPr>
          <a:xfrm>
            <a:off x="4733925" y="1219200"/>
            <a:ext cx="4038600" cy="5105400"/>
          </a:xfrm>
        </p:spPr>
        <p:txBody>
          <a:bodyPr>
            <a:normAutofit/>
          </a:bodyPr>
          <a:lstStyle/>
          <a:p>
            <a:pPr>
              <a:buFont typeface="Wingdings" pitchFamily="2" charset="2"/>
              <a:buChar char="Ø"/>
            </a:pPr>
            <a:r>
              <a:rPr lang="en-US" sz="1800" dirty="0" smtClean="0"/>
              <a:t>The fuse breaks the circuit to prevent damage to the electrical appliances connected in the circuit or fire due to over heating. </a:t>
            </a:r>
          </a:p>
          <a:p>
            <a:pPr>
              <a:buFont typeface="Wingdings" pitchFamily="2" charset="2"/>
              <a:buChar char="Ø"/>
            </a:pPr>
            <a:r>
              <a:rPr lang="en-US" sz="1800" dirty="0" smtClean="0"/>
              <a:t>All the circuits in a building must have a fuse.</a:t>
            </a:r>
          </a:p>
          <a:p>
            <a:pPr>
              <a:buNone/>
            </a:pPr>
            <a:endParaRPr lang="en-US" sz="1800" dirty="0"/>
          </a:p>
        </p:txBody>
      </p:sp>
      <p:pic>
        <p:nvPicPr>
          <p:cNvPr id="1026" name="Picture 2"/>
          <p:cNvPicPr>
            <a:picLocks noChangeAspect="1" noChangeArrowheads="1"/>
          </p:cNvPicPr>
          <p:nvPr/>
        </p:nvPicPr>
        <p:blipFill>
          <a:blip r:embed="rId2"/>
          <a:srcRect/>
          <a:stretch>
            <a:fillRect/>
          </a:stretch>
        </p:blipFill>
        <p:spPr bwMode="auto">
          <a:xfrm>
            <a:off x="4953000" y="4038600"/>
            <a:ext cx="3829050" cy="22621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4114800" cy="533400"/>
          </a:xfrm>
        </p:spPr>
        <p:txBody>
          <a:bodyPr>
            <a:normAutofit fontScale="90000"/>
          </a:bodyPr>
          <a:lstStyle/>
          <a:p>
            <a:r>
              <a:rPr lang="en-US" sz="4000" b="1" dirty="0" smtClean="0"/>
              <a:t>    </a:t>
            </a:r>
            <a:r>
              <a:rPr lang="en-US" sz="3100" b="1" dirty="0" smtClean="0"/>
              <a:t>The Electric Fuse:</a:t>
            </a:r>
            <a:endParaRPr lang="en-US" sz="3100" dirty="0"/>
          </a:p>
        </p:txBody>
      </p:sp>
      <p:sp>
        <p:nvSpPr>
          <p:cNvPr id="3" name="Content Placeholder 2"/>
          <p:cNvSpPr>
            <a:spLocks noGrp="1"/>
          </p:cNvSpPr>
          <p:nvPr>
            <p:ph sz="half" idx="1"/>
          </p:nvPr>
        </p:nvSpPr>
        <p:spPr>
          <a:xfrm>
            <a:off x="457200" y="1219200"/>
            <a:ext cx="4114800" cy="5135725"/>
          </a:xfrm>
        </p:spPr>
        <p:txBody>
          <a:bodyPr>
            <a:normAutofit/>
          </a:bodyPr>
          <a:lstStyle/>
          <a:p>
            <a:pPr>
              <a:buFont typeface="Wingdings" pitchFamily="2" charset="2"/>
              <a:buChar char="ü"/>
            </a:pPr>
            <a:endParaRPr lang="en-US" sz="1800" dirty="0" smtClean="0"/>
          </a:p>
          <a:p>
            <a:pPr>
              <a:buFont typeface="Wingdings" pitchFamily="2" charset="2"/>
              <a:buChar char="ü"/>
            </a:pPr>
            <a:r>
              <a:rPr lang="en-US" sz="1800" dirty="0" smtClean="0"/>
              <a:t>A  traditional fuse has to be replaced every time it blows.</a:t>
            </a:r>
          </a:p>
          <a:p>
            <a:pPr>
              <a:buFont typeface="Wingdings" pitchFamily="2" charset="2"/>
              <a:buChar char="ü"/>
            </a:pPr>
            <a:r>
              <a:rPr lang="en-US" sz="1800" dirty="0" smtClean="0"/>
              <a:t>Nowadays, Miniature Circuit Breakers (MCBs) are used rather than traditional fuse. </a:t>
            </a:r>
          </a:p>
          <a:p>
            <a:pPr>
              <a:buFont typeface="Wingdings" pitchFamily="2" charset="2"/>
              <a:buChar char="ü"/>
            </a:pPr>
            <a:r>
              <a:rPr lang="en-US" sz="1800" dirty="0" smtClean="0"/>
              <a:t>MCB is a switch connected to the mains electricity supply that automatically turns off and breaks     the circuit when the current passing through the circuit goes beyond the safety limit.</a:t>
            </a:r>
          </a:p>
          <a:p>
            <a:pPr>
              <a:buFont typeface="Wingdings" pitchFamily="2" charset="2"/>
              <a:buChar char="ü"/>
            </a:pPr>
            <a:r>
              <a:rPr lang="en-US" sz="1800" dirty="0" smtClean="0"/>
              <a:t> The switch can be turned back on after the current flowing through the circuit is r educed to a normal value. </a:t>
            </a:r>
            <a:endParaRPr lang="en-US" sz="1800" dirty="0"/>
          </a:p>
        </p:txBody>
      </p:sp>
      <p:sp>
        <p:nvSpPr>
          <p:cNvPr id="4" name="Content Placeholder 3"/>
          <p:cNvSpPr>
            <a:spLocks noGrp="1"/>
          </p:cNvSpPr>
          <p:nvPr>
            <p:ph sz="half" idx="2"/>
          </p:nvPr>
        </p:nvSpPr>
        <p:spPr>
          <a:xfrm>
            <a:off x="4733925" y="1219200"/>
            <a:ext cx="4038600" cy="5105400"/>
          </a:xfrm>
        </p:spPr>
        <p:txBody>
          <a:bodyPr>
            <a:normAutofit/>
          </a:bodyPr>
          <a:lstStyle/>
          <a:p>
            <a:pPr>
              <a:buNone/>
            </a:pPr>
            <a:endParaRPr lang="en-US" sz="1800" dirty="0"/>
          </a:p>
        </p:txBody>
      </p:sp>
      <p:pic>
        <p:nvPicPr>
          <p:cNvPr id="1026" name="Picture 2"/>
          <p:cNvPicPr>
            <a:picLocks noChangeAspect="1" noChangeArrowheads="1"/>
          </p:cNvPicPr>
          <p:nvPr/>
        </p:nvPicPr>
        <p:blipFill>
          <a:blip r:embed="rId2"/>
          <a:srcRect/>
          <a:stretch>
            <a:fillRect/>
          </a:stretch>
        </p:blipFill>
        <p:spPr bwMode="auto">
          <a:xfrm>
            <a:off x="4724400" y="1219200"/>
            <a:ext cx="4038600" cy="2362200"/>
          </a:xfrm>
          <a:prstGeom prst="rect">
            <a:avLst/>
          </a:prstGeom>
          <a:noFill/>
          <a:ln w="9525">
            <a:noFill/>
            <a:miter lim="800000"/>
            <a:headEnd/>
            <a:tailEnd/>
          </a:ln>
          <a:effectLst/>
        </p:spPr>
      </p:pic>
      <p:pic>
        <p:nvPicPr>
          <p:cNvPr id="6" name="Picture 6"/>
          <p:cNvPicPr>
            <a:picLocks noChangeAspect="1" noChangeArrowheads="1"/>
          </p:cNvPicPr>
          <p:nvPr/>
        </p:nvPicPr>
        <p:blipFill>
          <a:blip r:embed="rId3"/>
          <a:srcRect/>
          <a:stretch>
            <a:fillRect/>
          </a:stretch>
        </p:blipFill>
        <p:spPr bwMode="auto">
          <a:xfrm>
            <a:off x="4724400" y="3581400"/>
            <a:ext cx="4038600" cy="2743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685800"/>
          </a:xfrm>
        </p:spPr>
        <p:txBody>
          <a:bodyPr>
            <a:normAutofit/>
          </a:bodyPr>
          <a:lstStyle/>
          <a:p>
            <a:pPr algn="l"/>
            <a:r>
              <a:rPr lang="en-US" sz="3600" dirty="0" smtClean="0"/>
              <a:t>                      Self Assessment-3</a:t>
            </a:r>
            <a:endParaRPr lang="en-US" sz="3600" dirty="0"/>
          </a:p>
        </p:txBody>
      </p:sp>
      <p:sp>
        <p:nvSpPr>
          <p:cNvPr id="3" name="Content Placeholder 2"/>
          <p:cNvSpPr>
            <a:spLocks noGrp="1"/>
          </p:cNvSpPr>
          <p:nvPr>
            <p:ph idx="1"/>
          </p:nvPr>
        </p:nvSpPr>
        <p:spPr>
          <a:xfrm>
            <a:off x="457200" y="1524001"/>
            <a:ext cx="8229600" cy="4495800"/>
          </a:xfrm>
        </p:spPr>
        <p:txBody>
          <a:bodyPr>
            <a:normAutofit lnSpcReduction="10000"/>
          </a:bodyPr>
          <a:lstStyle/>
          <a:p>
            <a:pPr>
              <a:buNone/>
            </a:pPr>
            <a:endParaRPr lang="en-US" sz="1400" dirty="0" smtClean="0"/>
          </a:p>
          <a:p>
            <a:pPr>
              <a:buNone/>
            </a:pPr>
            <a:r>
              <a:rPr lang="en-US" sz="1400" dirty="0" smtClean="0">
                <a:latin typeface="Arial Narrow" pitchFamily="34" charset="0"/>
              </a:rPr>
              <a:t>1</a:t>
            </a:r>
            <a:r>
              <a:rPr lang="en-US" sz="1400" dirty="0" smtClean="0"/>
              <a:t>. </a:t>
            </a:r>
            <a:r>
              <a:rPr lang="en-US" sz="1400" dirty="0" smtClean="0">
                <a:latin typeface="Arial Narrow" pitchFamily="34" charset="0"/>
              </a:rPr>
              <a:t>What is Heating Effect of Electric Current?</a:t>
            </a:r>
          </a:p>
          <a:p>
            <a:pPr>
              <a:buNone/>
            </a:pPr>
            <a:r>
              <a:rPr lang="en-US" sz="1400" dirty="0" smtClean="0">
                <a:latin typeface="Arial Narrow" pitchFamily="34" charset="0"/>
              </a:rPr>
              <a:t>2. Name the heating element of an Electric Bulb.</a:t>
            </a:r>
          </a:p>
          <a:p>
            <a:pPr>
              <a:buNone/>
            </a:pPr>
            <a:r>
              <a:rPr lang="en-US" sz="1400" dirty="0" smtClean="0">
                <a:latin typeface="Arial Narrow" pitchFamily="34" charset="0"/>
              </a:rPr>
              <a:t>3. Name the material used to make the filament of an Electric Bulb.</a:t>
            </a:r>
          </a:p>
          <a:p>
            <a:pPr>
              <a:buNone/>
            </a:pPr>
            <a:r>
              <a:rPr lang="en-US" sz="1400" dirty="0" smtClean="0">
                <a:latin typeface="Arial Narrow" pitchFamily="34" charset="0"/>
              </a:rPr>
              <a:t>4. How does the Filament of an Electric Bulb produce Light?</a:t>
            </a:r>
          </a:p>
          <a:p>
            <a:pPr>
              <a:buNone/>
            </a:pPr>
            <a:r>
              <a:rPr lang="en-US" sz="1400" dirty="0" smtClean="0">
                <a:latin typeface="Arial Narrow" pitchFamily="34" charset="0"/>
              </a:rPr>
              <a:t>5. Name the material used to make the filament of an Electric Toaster.</a:t>
            </a:r>
          </a:p>
          <a:p>
            <a:pPr>
              <a:buNone/>
            </a:pPr>
            <a:r>
              <a:rPr lang="en-US" sz="1400" dirty="0" smtClean="0">
                <a:latin typeface="Arial Narrow" pitchFamily="34" charset="0"/>
              </a:rPr>
              <a:t>6. List the factors on which the Heat produced in a current carrying wire depends.</a:t>
            </a:r>
          </a:p>
          <a:p>
            <a:pPr>
              <a:buNone/>
            </a:pPr>
            <a:r>
              <a:rPr lang="en-US" sz="1400" dirty="0" smtClean="0">
                <a:latin typeface="Arial Narrow" pitchFamily="34" charset="0"/>
              </a:rPr>
              <a:t>7. List the factors on which the Resistance of a current carrying wire depends.</a:t>
            </a:r>
          </a:p>
          <a:p>
            <a:pPr>
              <a:buNone/>
            </a:pPr>
            <a:r>
              <a:rPr lang="en-US" sz="1400" dirty="0" smtClean="0">
                <a:latin typeface="Arial Narrow" pitchFamily="34" charset="0"/>
              </a:rPr>
              <a:t>8. Write the Mathematical Formula of Heat produced in a current carrying wire.</a:t>
            </a:r>
          </a:p>
          <a:p>
            <a:pPr>
              <a:buNone/>
            </a:pPr>
            <a:r>
              <a:rPr lang="en-US" sz="1400" dirty="0" smtClean="0">
                <a:latin typeface="Arial Narrow" pitchFamily="34" charset="0"/>
              </a:rPr>
              <a:t>9. What is an Electric Fuse?</a:t>
            </a:r>
          </a:p>
          <a:p>
            <a:pPr>
              <a:buNone/>
            </a:pPr>
            <a:r>
              <a:rPr lang="en-US" sz="1400" dirty="0" smtClean="0">
                <a:latin typeface="Arial Narrow" pitchFamily="34" charset="0"/>
              </a:rPr>
              <a:t>10. How does a Traditional Fuse work?</a:t>
            </a:r>
          </a:p>
          <a:p>
            <a:pPr>
              <a:buNone/>
            </a:pPr>
            <a:r>
              <a:rPr lang="en-US" sz="1400" dirty="0" smtClean="0">
                <a:latin typeface="Arial Narrow" pitchFamily="34" charset="0"/>
              </a:rPr>
              <a:t>11. What type of material is chosen for an Electric Fuse?</a:t>
            </a:r>
          </a:p>
          <a:p>
            <a:pPr>
              <a:buNone/>
            </a:pPr>
            <a:r>
              <a:rPr lang="en-US" sz="1400" dirty="0" smtClean="0">
                <a:latin typeface="Arial Narrow" pitchFamily="34" charset="0"/>
              </a:rPr>
              <a:t>12. What is the disadvantage of a Traditional Electric Fuse?</a:t>
            </a:r>
          </a:p>
          <a:p>
            <a:pPr>
              <a:buNone/>
            </a:pPr>
            <a:r>
              <a:rPr lang="en-US" sz="1400" dirty="0" smtClean="0">
                <a:latin typeface="Arial Narrow" pitchFamily="34" charset="0"/>
              </a:rPr>
              <a:t>13. What is a Miniature Circuit Breaker (MCB)?</a:t>
            </a:r>
          </a:p>
          <a:p>
            <a:pPr>
              <a:buNone/>
            </a:pPr>
            <a:r>
              <a:rPr lang="en-US" sz="1400" dirty="0" smtClean="0">
                <a:latin typeface="Arial Narrow" pitchFamily="34" charset="0"/>
              </a:rPr>
              <a:t>14. How does a Miniature circuit Breaker (MCB) work?</a:t>
            </a:r>
          </a:p>
          <a:p>
            <a:pPr>
              <a:buNone/>
            </a:pPr>
            <a:r>
              <a:rPr lang="en-US" sz="1400" dirty="0" smtClean="0">
                <a:latin typeface="Arial Narrow" pitchFamily="34" charset="0"/>
              </a:rPr>
              <a:t>15. What is the advantage of Miniature Circuit Breaker (MCB) over Traditional Fuse?</a:t>
            </a:r>
          </a:p>
          <a:p>
            <a:pPr>
              <a:buNone/>
            </a:pPr>
            <a:r>
              <a:rPr lang="en-US" sz="1400" dirty="0" smtClean="0">
                <a:latin typeface="Arial Narrow" pitchFamily="34" charset="0"/>
              </a:rPr>
              <a:t>16. Mention the advantages of Heating Effect Electric Current.</a:t>
            </a:r>
          </a:p>
          <a:p>
            <a:pPr>
              <a:buNone/>
            </a:pPr>
            <a:r>
              <a:rPr lang="en-US" sz="1400" dirty="0" smtClean="0">
                <a:latin typeface="Arial Narrow" pitchFamily="34" charset="0"/>
              </a:rPr>
              <a:t>17. Mention the disadvantages of Heating Effect Electric Current.</a:t>
            </a:r>
          </a:p>
          <a:p>
            <a:pPr>
              <a:buNone/>
            </a:pPr>
            <a:endParaRPr lang="en-US" sz="1400" dirty="0" smtClean="0">
              <a:latin typeface="Arial Narrow"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581400" y="2895600"/>
            <a:ext cx="2209800" cy="685800"/>
          </a:xfrm>
        </p:spPr>
        <p:txBody>
          <a:bodyPr>
            <a:normAutofit fontScale="90000"/>
          </a:bodyPr>
          <a:lstStyle/>
          <a:p>
            <a:r>
              <a:rPr lang="en-US" dirty="0" smtClean="0"/>
              <a:t>Period-4</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305800" cy="533400"/>
          </a:xfrm>
        </p:spPr>
        <p:txBody>
          <a:bodyPr>
            <a:normAutofit fontScale="90000"/>
          </a:bodyPr>
          <a:lstStyle/>
          <a:p>
            <a:r>
              <a:rPr lang="en-US" sz="4000" b="1" dirty="0" smtClean="0"/>
              <a:t>    </a:t>
            </a:r>
            <a:r>
              <a:rPr lang="en-US" sz="3100" b="1" dirty="0" smtClean="0"/>
              <a:t>The Magnetic Effect of Electric Current:</a:t>
            </a:r>
            <a:endParaRPr lang="en-US" sz="3100" dirty="0"/>
          </a:p>
        </p:txBody>
      </p:sp>
      <p:sp>
        <p:nvSpPr>
          <p:cNvPr id="3" name="Content Placeholder 2"/>
          <p:cNvSpPr>
            <a:spLocks noGrp="1"/>
          </p:cNvSpPr>
          <p:nvPr>
            <p:ph sz="half" idx="1"/>
          </p:nvPr>
        </p:nvSpPr>
        <p:spPr>
          <a:xfrm>
            <a:off x="457200" y="1219200"/>
            <a:ext cx="4114800" cy="5135725"/>
          </a:xfrm>
        </p:spPr>
        <p:txBody>
          <a:bodyPr>
            <a:normAutofit fontScale="92500" lnSpcReduction="10000"/>
          </a:bodyPr>
          <a:lstStyle/>
          <a:p>
            <a:pPr>
              <a:buFont typeface="Arial" pitchFamily="34" charset="0"/>
              <a:buChar char="•"/>
            </a:pPr>
            <a:r>
              <a:rPr lang="en-US" sz="1800" dirty="0" smtClean="0"/>
              <a:t>In </a:t>
            </a:r>
            <a:r>
              <a:rPr lang="en-US" sz="1800" dirty="0" smtClean="0">
                <a:latin typeface="Arial Narrow" pitchFamily="34" charset="0"/>
              </a:rPr>
              <a:t>1820</a:t>
            </a:r>
            <a:r>
              <a:rPr lang="en-US" sz="1800" dirty="0" smtClean="0"/>
              <a:t>, a Danish physicist called Hans Christian </a:t>
            </a:r>
            <a:r>
              <a:rPr lang="en-US" sz="1800" dirty="0" err="1" smtClean="0"/>
              <a:t>Oersted</a:t>
            </a:r>
            <a:r>
              <a:rPr lang="en-US" sz="1800" dirty="0" smtClean="0"/>
              <a:t> discovered that an electric current creates a magnetic field.</a:t>
            </a:r>
          </a:p>
          <a:p>
            <a:pPr>
              <a:buFont typeface="Arial" pitchFamily="34" charset="0"/>
              <a:buChar char="•"/>
            </a:pPr>
            <a:r>
              <a:rPr lang="en-US" sz="1800" dirty="0" err="1" smtClean="0"/>
              <a:t>Oersted</a:t>
            </a:r>
            <a:r>
              <a:rPr lang="en-US" sz="1800" dirty="0" smtClean="0"/>
              <a:t> saw a deflection in the needle of magnetic compass while demonstration of an experiment involving electric current.</a:t>
            </a:r>
          </a:p>
          <a:p>
            <a:pPr>
              <a:buFont typeface="Arial" pitchFamily="34" charset="0"/>
              <a:buChar char="•"/>
            </a:pPr>
            <a:r>
              <a:rPr lang="en-US" sz="1800" dirty="0" smtClean="0"/>
              <a:t>The initial thought of  </a:t>
            </a:r>
            <a:r>
              <a:rPr lang="en-US" sz="1800" dirty="0" err="1" smtClean="0"/>
              <a:t>Oersted</a:t>
            </a:r>
            <a:r>
              <a:rPr lang="en-US" sz="1800" dirty="0" smtClean="0"/>
              <a:t> was that there must have been a magnet lying nearby, in response to whose magnetic field; the needle of the compass must have shown deflection.</a:t>
            </a:r>
          </a:p>
          <a:p>
            <a:pPr>
              <a:buFont typeface="Arial" pitchFamily="34" charset="0"/>
              <a:buChar char="•"/>
            </a:pPr>
            <a:r>
              <a:rPr lang="en-US" sz="1800" dirty="0" smtClean="0"/>
              <a:t>But to his surprise, no magnet was found lying nearby.</a:t>
            </a:r>
          </a:p>
          <a:p>
            <a:pPr>
              <a:buFont typeface="Arial" pitchFamily="34" charset="0"/>
              <a:buChar char="•"/>
            </a:pPr>
            <a:r>
              <a:rPr lang="en-US" sz="1800" dirty="0" smtClean="0"/>
              <a:t>The second thought was that there must be  a magnetic field produced due to the current carrying wire, in response to which the needle of the compass showed deflection. </a:t>
            </a:r>
            <a:endParaRPr lang="en-US" sz="1800" dirty="0"/>
          </a:p>
        </p:txBody>
      </p:sp>
      <p:sp>
        <p:nvSpPr>
          <p:cNvPr id="4" name="Content Placeholder 3"/>
          <p:cNvSpPr>
            <a:spLocks noGrp="1"/>
          </p:cNvSpPr>
          <p:nvPr>
            <p:ph sz="half" idx="2"/>
          </p:nvPr>
        </p:nvSpPr>
        <p:spPr>
          <a:xfrm>
            <a:off x="4733925" y="1219200"/>
            <a:ext cx="4038600" cy="5105400"/>
          </a:xfrm>
        </p:spPr>
        <p:txBody>
          <a:bodyPr>
            <a:normAutofit fontScale="92500" lnSpcReduction="10000"/>
          </a:bodyPr>
          <a:lstStyle/>
          <a:p>
            <a:pPr>
              <a:buFont typeface="Arial" pitchFamily="34" charset="0"/>
              <a:buChar char="•"/>
            </a:pPr>
            <a:r>
              <a:rPr lang="en-US" sz="1800" dirty="0" smtClean="0"/>
              <a:t>The effect by virtue of which a magnetic field is produced around a current carrying wire in the form of concentric cylinders is known as </a:t>
            </a:r>
            <a:r>
              <a:rPr lang="en-US" sz="1800" b="1" dirty="0" smtClean="0"/>
              <a:t>Magnetic Effect of Electric Current.</a:t>
            </a:r>
            <a:endParaRPr lang="en-US" sz="1800" b="1" dirty="0"/>
          </a:p>
        </p:txBody>
      </p:sp>
      <p:pic>
        <p:nvPicPr>
          <p:cNvPr id="2050" name="Picture 2"/>
          <p:cNvPicPr>
            <a:picLocks noChangeAspect="1" noChangeArrowheads="1"/>
          </p:cNvPicPr>
          <p:nvPr/>
        </p:nvPicPr>
        <p:blipFill>
          <a:blip r:embed="rId2"/>
          <a:srcRect/>
          <a:stretch>
            <a:fillRect/>
          </a:stretch>
        </p:blipFill>
        <p:spPr bwMode="auto">
          <a:xfrm>
            <a:off x="4953000" y="2667000"/>
            <a:ext cx="3657600" cy="3657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581400" y="2895600"/>
            <a:ext cx="2209800" cy="685800"/>
          </a:xfrm>
        </p:spPr>
        <p:txBody>
          <a:bodyPr>
            <a:normAutofit fontScale="90000"/>
          </a:bodyPr>
          <a:lstStyle/>
          <a:p>
            <a:r>
              <a:rPr lang="en-US" dirty="0" smtClean="0"/>
              <a:t>Period-1</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305800" cy="533400"/>
          </a:xfrm>
        </p:spPr>
        <p:txBody>
          <a:bodyPr>
            <a:normAutofit fontScale="90000"/>
          </a:bodyPr>
          <a:lstStyle/>
          <a:p>
            <a:r>
              <a:rPr lang="en-US" sz="4000" b="1" dirty="0" smtClean="0"/>
              <a:t>    </a:t>
            </a:r>
            <a:r>
              <a:rPr lang="en-US" sz="3100" b="1" dirty="0" smtClean="0"/>
              <a:t>The Magnetic Effect of Electric Current:</a:t>
            </a:r>
            <a:endParaRPr lang="en-US" sz="3100" dirty="0"/>
          </a:p>
        </p:txBody>
      </p:sp>
      <p:sp>
        <p:nvSpPr>
          <p:cNvPr id="3" name="Content Placeholder 2"/>
          <p:cNvSpPr>
            <a:spLocks noGrp="1"/>
          </p:cNvSpPr>
          <p:nvPr>
            <p:ph sz="half" idx="1"/>
          </p:nvPr>
        </p:nvSpPr>
        <p:spPr>
          <a:xfrm>
            <a:off x="457200" y="1219200"/>
            <a:ext cx="4114800" cy="5135725"/>
          </a:xfrm>
        </p:spPr>
        <p:txBody>
          <a:bodyPr>
            <a:normAutofit fontScale="92500" lnSpcReduction="10000"/>
          </a:bodyPr>
          <a:lstStyle/>
          <a:p>
            <a:r>
              <a:rPr lang="en-US" sz="1800" b="1" dirty="0" smtClean="0"/>
              <a:t>Do It:</a:t>
            </a:r>
          </a:p>
          <a:p>
            <a:pPr>
              <a:buNone/>
            </a:pPr>
            <a:r>
              <a:rPr lang="en-US" sz="1800" dirty="0" smtClean="0"/>
              <a:t>     </a:t>
            </a:r>
            <a:r>
              <a:rPr lang="en-US" sz="1800" b="1" dirty="0" smtClean="0"/>
              <a:t>Aim of the Activity:</a:t>
            </a:r>
          </a:p>
          <a:p>
            <a:pPr>
              <a:buNone/>
            </a:pPr>
            <a:r>
              <a:rPr lang="en-US" sz="1800" dirty="0" smtClean="0"/>
              <a:t>     To demonstrate the Magnetic effect of Electric Current.</a:t>
            </a:r>
          </a:p>
          <a:p>
            <a:pPr>
              <a:buNone/>
            </a:pPr>
            <a:r>
              <a:rPr lang="en-US" sz="1800" dirty="0" smtClean="0"/>
              <a:t>     </a:t>
            </a:r>
            <a:r>
              <a:rPr lang="en-US" sz="1800" b="1" dirty="0" smtClean="0"/>
              <a:t>Materials Required:</a:t>
            </a:r>
          </a:p>
          <a:p>
            <a:pPr>
              <a:buNone/>
            </a:pPr>
            <a:r>
              <a:rPr lang="en-US" sz="1800" dirty="0" smtClean="0"/>
              <a:t>     Electric Cell, Petri Dish, Copper  Wire, Switch and Magnetic Compass.</a:t>
            </a:r>
          </a:p>
          <a:p>
            <a:pPr>
              <a:buNone/>
            </a:pPr>
            <a:r>
              <a:rPr lang="en-US" sz="1800" dirty="0" smtClean="0"/>
              <a:t>     </a:t>
            </a:r>
            <a:r>
              <a:rPr lang="en-US" sz="1800" b="1" dirty="0" smtClean="0"/>
              <a:t>Procedure:</a:t>
            </a:r>
          </a:p>
          <a:p>
            <a:pPr>
              <a:buFont typeface="Wingdings" pitchFamily="2" charset="2"/>
              <a:buChar char="ü"/>
            </a:pPr>
            <a:r>
              <a:rPr lang="en-US" sz="1800" dirty="0" smtClean="0"/>
              <a:t> Let us place a magnetic compass in a </a:t>
            </a:r>
            <a:r>
              <a:rPr lang="en-US" sz="1800" dirty="0" err="1" smtClean="0"/>
              <a:t>petri</a:t>
            </a:r>
            <a:r>
              <a:rPr lang="en-US" sz="1800" dirty="0" smtClean="0"/>
              <a:t> dish.</a:t>
            </a:r>
          </a:p>
          <a:p>
            <a:pPr>
              <a:buFont typeface="Wingdings" pitchFamily="2" charset="2"/>
              <a:buChar char="ü"/>
            </a:pPr>
            <a:r>
              <a:rPr lang="en-US" sz="1800" dirty="0" smtClean="0"/>
              <a:t>Let us fix an insulated copper wire across the rim of the </a:t>
            </a:r>
            <a:r>
              <a:rPr lang="en-US" sz="1800" dirty="0" err="1" smtClean="0"/>
              <a:t>petri</a:t>
            </a:r>
            <a:r>
              <a:rPr lang="en-US" sz="1800" dirty="0" smtClean="0"/>
              <a:t> dish such that the wire is aligned in the same direction as the compass needle.</a:t>
            </a:r>
          </a:p>
          <a:p>
            <a:pPr>
              <a:buFont typeface="Wingdings" pitchFamily="2" charset="2"/>
              <a:buChar char="ü"/>
            </a:pPr>
            <a:r>
              <a:rPr lang="en-US" sz="1800" dirty="0" smtClean="0"/>
              <a:t>Let us connect the free ends of the wire to an electric cell and a switch.</a:t>
            </a:r>
          </a:p>
          <a:p>
            <a:pPr>
              <a:buFont typeface="Wingdings" pitchFamily="2" charset="2"/>
              <a:buChar char="ü"/>
            </a:pPr>
            <a:r>
              <a:rPr lang="en-US" sz="1800" dirty="0" smtClean="0"/>
              <a:t>Let us turn on the switch and observe the compass needle.</a:t>
            </a:r>
          </a:p>
          <a:p>
            <a:pPr>
              <a:buFont typeface="Wingdings" pitchFamily="2" charset="2"/>
              <a:buChar char="ü"/>
            </a:pPr>
            <a:endParaRPr lang="en-US" sz="1800" dirty="0"/>
          </a:p>
        </p:txBody>
      </p:sp>
      <p:sp>
        <p:nvSpPr>
          <p:cNvPr id="4" name="Content Placeholder 3"/>
          <p:cNvSpPr>
            <a:spLocks noGrp="1"/>
          </p:cNvSpPr>
          <p:nvPr>
            <p:ph sz="half" idx="2"/>
          </p:nvPr>
        </p:nvSpPr>
        <p:spPr>
          <a:xfrm>
            <a:off x="4733925" y="1219200"/>
            <a:ext cx="4038600" cy="5105400"/>
          </a:xfrm>
        </p:spPr>
        <p:txBody>
          <a:bodyPr>
            <a:normAutofit fontScale="92500" lnSpcReduction="10000"/>
          </a:bodyPr>
          <a:lstStyle/>
          <a:p>
            <a:pPr>
              <a:buFont typeface="Wingdings" pitchFamily="2" charset="2"/>
              <a:buChar char="ü"/>
            </a:pPr>
            <a:r>
              <a:rPr lang="en-US" sz="1800" b="1" dirty="0" smtClean="0"/>
              <a:t>Observation:</a:t>
            </a:r>
          </a:p>
          <a:p>
            <a:pPr>
              <a:buFont typeface="Wingdings" pitchFamily="2" charset="2"/>
              <a:buChar char="ü"/>
            </a:pPr>
            <a:r>
              <a:rPr lang="en-US" sz="1800" dirty="0" smtClean="0"/>
              <a:t>When the switch is turned on, electric current flows in the circuit, the needle of the compass deflects to one side.</a:t>
            </a:r>
          </a:p>
          <a:p>
            <a:pPr>
              <a:buFont typeface="Wingdings" pitchFamily="2" charset="2"/>
              <a:buChar char="ü"/>
            </a:pPr>
            <a:r>
              <a:rPr lang="en-US" sz="1800" dirty="0" smtClean="0"/>
              <a:t>When the switch is turned off, no electric current flows through the circuit, the needle of the compass goes back to its original position.</a:t>
            </a:r>
          </a:p>
          <a:p>
            <a:pPr>
              <a:buNone/>
            </a:pPr>
            <a:r>
              <a:rPr lang="en-US" sz="1800" dirty="0" smtClean="0"/>
              <a:t>      </a:t>
            </a:r>
            <a:r>
              <a:rPr lang="en-US" sz="1800" b="1" dirty="0" smtClean="0"/>
              <a:t>Conclusion:</a:t>
            </a:r>
          </a:p>
          <a:p>
            <a:pPr>
              <a:buNone/>
            </a:pPr>
            <a:r>
              <a:rPr lang="en-US" sz="1800" dirty="0" smtClean="0"/>
              <a:t>      An electric current can create a magnetic field.</a:t>
            </a:r>
            <a:endParaRPr lang="en-US" sz="1800" dirty="0"/>
          </a:p>
        </p:txBody>
      </p:sp>
      <p:pic>
        <p:nvPicPr>
          <p:cNvPr id="1027" name="Picture 3"/>
          <p:cNvPicPr>
            <a:picLocks noChangeAspect="1" noChangeArrowheads="1"/>
          </p:cNvPicPr>
          <p:nvPr/>
        </p:nvPicPr>
        <p:blipFill>
          <a:blip r:embed="rId2"/>
          <a:srcRect/>
          <a:stretch>
            <a:fillRect/>
          </a:stretch>
        </p:blipFill>
        <p:spPr bwMode="auto">
          <a:xfrm>
            <a:off x="5105400" y="4191000"/>
            <a:ext cx="3505200" cy="20431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4114800" cy="533400"/>
          </a:xfrm>
        </p:spPr>
        <p:txBody>
          <a:bodyPr>
            <a:normAutofit fontScale="90000"/>
          </a:bodyPr>
          <a:lstStyle/>
          <a:p>
            <a:r>
              <a:rPr lang="en-US" sz="4000" b="1" dirty="0" smtClean="0"/>
              <a:t>    </a:t>
            </a:r>
            <a:r>
              <a:rPr lang="en-US" sz="3100" b="1" dirty="0" smtClean="0"/>
              <a:t>Electromagnets:</a:t>
            </a:r>
            <a:endParaRPr lang="en-US" sz="3100" dirty="0"/>
          </a:p>
        </p:txBody>
      </p:sp>
      <p:sp>
        <p:nvSpPr>
          <p:cNvPr id="3" name="Content Placeholder 2"/>
          <p:cNvSpPr>
            <a:spLocks noGrp="1"/>
          </p:cNvSpPr>
          <p:nvPr>
            <p:ph sz="half" idx="1"/>
          </p:nvPr>
        </p:nvSpPr>
        <p:spPr>
          <a:xfrm>
            <a:off x="457200" y="1219200"/>
            <a:ext cx="4114800" cy="5135725"/>
          </a:xfrm>
        </p:spPr>
        <p:txBody>
          <a:bodyPr>
            <a:normAutofit fontScale="92500" lnSpcReduction="20000"/>
          </a:bodyPr>
          <a:lstStyle/>
          <a:p>
            <a:pPr>
              <a:buFont typeface="Wingdings" pitchFamily="2" charset="2"/>
              <a:buChar char="ü"/>
            </a:pPr>
            <a:r>
              <a:rPr lang="en-US" sz="1800" dirty="0" smtClean="0"/>
              <a:t>A soft metal core that acts as magnet when an electric current is passed through the coil of insulated wire wrapped around it is called an </a:t>
            </a:r>
            <a:r>
              <a:rPr lang="en-US" sz="1800" b="1" dirty="0" smtClean="0"/>
              <a:t>Electromagnet.</a:t>
            </a:r>
          </a:p>
          <a:p>
            <a:r>
              <a:rPr lang="en-US" sz="1800" b="1" dirty="0" smtClean="0"/>
              <a:t>Do It:</a:t>
            </a:r>
          </a:p>
          <a:p>
            <a:pPr>
              <a:buNone/>
            </a:pPr>
            <a:r>
              <a:rPr lang="en-US" sz="1800" dirty="0" smtClean="0"/>
              <a:t>     </a:t>
            </a:r>
            <a:r>
              <a:rPr lang="en-US" sz="1800" b="1" dirty="0" smtClean="0"/>
              <a:t>Aim of the Activity:</a:t>
            </a:r>
          </a:p>
          <a:p>
            <a:pPr>
              <a:buNone/>
            </a:pPr>
            <a:r>
              <a:rPr lang="en-US" sz="1800" dirty="0" smtClean="0"/>
              <a:t>     To demonstrate the working of a simple Electromagnet.</a:t>
            </a:r>
          </a:p>
          <a:p>
            <a:pPr>
              <a:buNone/>
            </a:pPr>
            <a:r>
              <a:rPr lang="en-US" sz="1800" dirty="0" smtClean="0"/>
              <a:t>     </a:t>
            </a:r>
            <a:r>
              <a:rPr lang="en-US" sz="1800" b="1" dirty="0" smtClean="0"/>
              <a:t>Materials Required:</a:t>
            </a:r>
          </a:p>
          <a:p>
            <a:pPr>
              <a:buNone/>
            </a:pPr>
            <a:r>
              <a:rPr lang="en-US" sz="1800" dirty="0" smtClean="0"/>
              <a:t>     Electric Cell, Copper  Wire, Switch, Iron nail and Staple Pins.</a:t>
            </a:r>
          </a:p>
          <a:p>
            <a:pPr>
              <a:buNone/>
            </a:pPr>
            <a:r>
              <a:rPr lang="en-US" sz="1800" dirty="0" smtClean="0"/>
              <a:t>     </a:t>
            </a:r>
            <a:r>
              <a:rPr lang="en-US" sz="1800" b="1" dirty="0" smtClean="0"/>
              <a:t>Procedure:</a:t>
            </a:r>
          </a:p>
          <a:p>
            <a:pPr>
              <a:buFont typeface="Wingdings" pitchFamily="2" charset="2"/>
              <a:buChar char="ü"/>
            </a:pPr>
            <a:r>
              <a:rPr lang="en-US" sz="1800" dirty="0" smtClean="0"/>
              <a:t>Let us wind a long piece of insulated wire around an Iron nail.</a:t>
            </a:r>
          </a:p>
          <a:p>
            <a:pPr>
              <a:buFont typeface="Wingdings" pitchFamily="2" charset="2"/>
              <a:buChar char="ü"/>
            </a:pPr>
            <a:r>
              <a:rPr lang="en-US" sz="1800" dirty="0" smtClean="0"/>
              <a:t>Let us connect the two ends of the wire to an Electric Cell and a Switch.</a:t>
            </a:r>
          </a:p>
          <a:p>
            <a:pPr>
              <a:buFont typeface="Wingdings" pitchFamily="2" charset="2"/>
              <a:buChar char="ü"/>
            </a:pPr>
            <a:r>
              <a:rPr lang="en-US" sz="1800" dirty="0" smtClean="0"/>
              <a:t>Let us hold the Iron nail above some Staple pins. </a:t>
            </a:r>
          </a:p>
          <a:p>
            <a:pPr>
              <a:buFont typeface="Wingdings" pitchFamily="2" charset="2"/>
              <a:buChar char="ü"/>
            </a:pPr>
            <a:r>
              <a:rPr lang="en-US" sz="1800" dirty="0" smtClean="0"/>
              <a:t>Let us Switch on and off the electric circuit alternately.</a:t>
            </a:r>
          </a:p>
          <a:p>
            <a:pPr>
              <a:buFont typeface="Wingdings" pitchFamily="2" charset="2"/>
              <a:buChar char="ü"/>
            </a:pPr>
            <a:endParaRPr lang="en-US" sz="1800" dirty="0" smtClean="0"/>
          </a:p>
          <a:p>
            <a:pPr>
              <a:buFont typeface="Wingdings" pitchFamily="2" charset="2"/>
              <a:buChar char="ü"/>
            </a:pPr>
            <a:endParaRPr lang="en-US" sz="1800" b="1" dirty="0"/>
          </a:p>
        </p:txBody>
      </p:sp>
      <p:sp>
        <p:nvSpPr>
          <p:cNvPr id="4" name="Content Placeholder 3"/>
          <p:cNvSpPr>
            <a:spLocks noGrp="1"/>
          </p:cNvSpPr>
          <p:nvPr>
            <p:ph sz="half" idx="2"/>
          </p:nvPr>
        </p:nvSpPr>
        <p:spPr>
          <a:xfrm>
            <a:off x="4733925" y="1219200"/>
            <a:ext cx="4038600" cy="5105400"/>
          </a:xfrm>
        </p:spPr>
        <p:txBody>
          <a:bodyPr>
            <a:normAutofit fontScale="92500" lnSpcReduction="20000"/>
          </a:bodyPr>
          <a:lstStyle/>
          <a:p>
            <a:pPr>
              <a:buNone/>
            </a:pPr>
            <a:r>
              <a:rPr lang="en-US" sz="1800" dirty="0" smtClean="0"/>
              <a:t>     </a:t>
            </a:r>
            <a:r>
              <a:rPr lang="en-US" sz="1800" b="1" dirty="0" smtClean="0"/>
              <a:t>Observation and Conclusion:</a:t>
            </a:r>
          </a:p>
          <a:p>
            <a:pPr>
              <a:buFont typeface="Wingdings" pitchFamily="2" charset="2"/>
              <a:buChar char="ü"/>
            </a:pPr>
            <a:r>
              <a:rPr lang="en-US" sz="1800" dirty="0" smtClean="0"/>
              <a:t>When the electric circuit is turned on, electric current flows through the circuit. The Iron nail acts as an electromagnet. The Staple pins stick to the Iron nail (Electromagnet).</a:t>
            </a:r>
          </a:p>
          <a:p>
            <a:pPr>
              <a:buFont typeface="Wingdings" pitchFamily="2" charset="2"/>
              <a:buChar char="ü"/>
            </a:pPr>
            <a:r>
              <a:rPr lang="en-US" sz="1800" dirty="0" smtClean="0"/>
              <a:t>When the electric circuit is turned off, electric current stops flowing through the circuit. The Iron nail looses electromagnetism . The Staple pins fall off from the Iron nail.</a:t>
            </a:r>
          </a:p>
          <a:p>
            <a:pPr>
              <a:buFont typeface="Wingdings" pitchFamily="2" charset="2"/>
              <a:buChar char="ü"/>
            </a:pPr>
            <a:endParaRPr lang="en-US" sz="1800" dirty="0"/>
          </a:p>
        </p:txBody>
      </p:sp>
      <p:pic>
        <p:nvPicPr>
          <p:cNvPr id="3075" name="Picture 3"/>
          <p:cNvPicPr>
            <a:picLocks noChangeAspect="1" noChangeArrowheads="1"/>
          </p:cNvPicPr>
          <p:nvPr/>
        </p:nvPicPr>
        <p:blipFill>
          <a:blip r:embed="rId2"/>
          <a:srcRect/>
          <a:stretch>
            <a:fillRect/>
          </a:stretch>
        </p:blipFill>
        <p:spPr bwMode="auto">
          <a:xfrm>
            <a:off x="4724400" y="3886200"/>
            <a:ext cx="4038600" cy="2438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4114800" cy="533400"/>
          </a:xfrm>
        </p:spPr>
        <p:txBody>
          <a:bodyPr>
            <a:normAutofit fontScale="90000"/>
          </a:bodyPr>
          <a:lstStyle/>
          <a:p>
            <a:r>
              <a:rPr lang="en-US" sz="4000" b="1" dirty="0" smtClean="0"/>
              <a:t>    </a:t>
            </a:r>
            <a:r>
              <a:rPr lang="en-US" sz="3100" b="1" dirty="0" smtClean="0"/>
              <a:t>Electromagnets:</a:t>
            </a:r>
            <a:endParaRPr lang="en-US" sz="3100" dirty="0"/>
          </a:p>
        </p:txBody>
      </p:sp>
      <p:sp>
        <p:nvSpPr>
          <p:cNvPr id="3" name="Content Placeholder 2"/>
          <p:cNvSpPr>
            <a:spLocks noGrp="1"/>
          </p:cNvSpPr>
          <p:nvPr>
            <p:ph sz="half" idx="1"/>
          </p:nvPr>
        </p:nvSpPr>
        <p:spPr>
          <a:xfrm>
            <a:off x="457200" y="1066800"/>
            <a:ext cx="4114800" cy="5288125"/>
          </a:xfrm>
        </p:spPr>
        <p:txBody>
          <a:bodyPr>
            <a:normAutofit fontScale="92500" lnSpcReduction="20000"/>
          </a:bodyPr>
          <a:lstStyle/>
          <a:p>
            <a:r>
              <a:rPr lang="en-US" sz="1900" b="1" dirty="0" smtClean="0"/>
              <a:t>Do It:</a:t>
            </a:r>
          </a:p>
          <a:p>
            <a:pPr>
              <a:buNone/>
            </a:pPr>
            <a:r>
              <a:rPr lang="en-US" sz="1900" dirty="0" smtClean="0"/>
              <a:t>     </a:t>
            </a:r>
            <a:r>
              <a:rPr lang="en-US" sz="1900" b="1" dirty="0" smtClean="0"/>
              <a:t>Aim of the Activity:</a:t>
            </a:r>
          </a:p>
          <a:p>
            <a:pPr>
              <a:buNone/>
            </a:pPr>
            <a:r>
              <a:rPr lang="en-US" sz="1900" dirty="0" smtClean="0"/>
              <a:t>     To study the factors affecting the strength of an Electromagnet.</a:t>
            </a:r>
          </a:p>
          <a:p>
            <a:pPr>
              <a:buNone/>
            </a:pPr>
            <a:r>
              <a:rPr lang="en-US" sz="1900" dirty="0" smtClean="0"/>
              <a:t>     </a:t>
            </a:r>
            <a:r>
              <a:rPr lang="en-US" sz="1900" b="1" dirty="0" smtClean="0"/>
              <a:t>Materials Required:</a:t>
            </a:r>
          </a:p>
          <a:p>
            <a:pPr>
              <a:buNone/>
            </a:pPr>
            <a:r>
              <a:rPr lang="en-US" sz="1900" dirty="0" smtClean="0"/>
              <a:t>     Electric Cell, Copper  Wire, Switch, Iron nail and Staple Pins.</a:t>
            </a:r>
          </a:p>
          <a:p>
            <a:pPr>
              <a:buNone/>
            </a:pPr>
            <a:r>
              <a:rPr lang="en-US" sz="1900" dirty="0" smtClean="0"/>
              <a:t>     </a:t>
            </a:r>
            <a:r>
              <a:rPr lang="en-US" sz="1900" b="1" dirty="0" smtClean="0"/>
              <a:t>Procedure:</a:t>
            </a:r>
          </a:p>
          <a:p>
            <a:pPr>
              <a:buNone/>
            </a:pPr>
            <a:r>
              <a:rPr lang="en-US" sz="1900" b="1" dirty="0" smtClean="0"/>
              <a:t>     Case-I</a:t>
            </a:r>
          </a:p>
          <a:p>
            <a:pPr>
              <a:buFont typeface="Wingdings" pitchFamily="2" charset="2"/>
              <a:buChar char="ü"/>
            </a:pPr>
            <a:r>
              <a:rPr lang="en-US" sz="1900" dirty="0" smtClean="0"/>
              <a:t>Let us wind </a:t>
            </a:r>
            <a:r>
              <a:rPr lang="en-US" sz="1900" dirty="0" smtClean="0">
                <a:latin typeface="Arial Narrow" pitchFamily="34" charset="0"/>
              </a:rPr>
              <a:t>12</a:t>
            </a:r>
            <a:r>
              <a:rPr lang="en-US" sz="1900" dirty="0" smtClean="0"/>
              <a:t> turns of a long piece of insulated wire around an Iron nail.</a:t>
            </a:r>
          </a:p>
          <a:p>
            <a:pPr>
              <a:buFont typeface="Wingdings" pitchFamily="2" charset="2"/>
              <a:buChar char="ü"/>
            </a:pPr>
            <a:r>
              <a:rPr lang="en-US" sz="1900" dirty="0" smtClean="0"/>
              <a:t>Let us connect the two free ends of the wire to an Electric cell and a Switch.</a:t>
            </a:r>
          </a:p>
          <a:p>
            <a:pPr>
              <a:buFont typeface="Wingdings" pitchFamily="2" charset="2"/>
              <a:buChar char="ü"/>
            </a:pPr>
            <a:r>
              <a:rPr lang="en-US" sz="1900" dirty="0" smtClean="0"/>
              <a:t>Let us hold the Iron nail above some Staple pins and Switch on the circuit.</a:t>
            </a:r>
          </a:p>
          <a:p>
            <a:pPr>
              <a:buNone/>
            </a:pPr>
            <a:r>
              <a:rPr lang="en-US" sz="1900" dirty="0" smtClean="0"/>
              <a:t>     </a:t>
            </a:r>
            <a:r>
              <a:rPr lang="en-US" sz="1900" b="1" dirty="0" smtClean="0"/>
              <a:t>Case-II</a:t>
            </a:r>
          </a:p>
          <a:p>
            <a:pPr>
              <a:buFont typeface="Wingdings" pitchFamily="2" charset="2"/>
              <a:buChar char="ü"/>
            </a:pPr>
            <a:r>
              <a:rPr lang="en-US" sz="1900" dirty="0" smtClean="0"/>
              <a:t>Let us wind </a:t>
            </a:r>
            <a:r>
              <a:rPr lang="en-US" sz="1900" dirty="0" smtClean="0">
                <a:latin typeface="Arial Narrow" pitchFamily="34" charset="0"/>
              </a:rPr>
              <a:t>12</a:t>
            </a:r>
            <a:r>
              <a:rPr lang="en-US" sz="1900" dirty="0" smtClean="0"/>
              <a:t> turns of a long piece of insulated wire around an Iron nail.</a:t>
            </a:r>
          </a:p>
          <a:p>
            <a:pPr>
              <a:buFont typeface="Wingdings" pitchFamily="2" charset="2"/>
              <a:buChar char="ü"/>
            </a:pPr>
            <a:endParaRPr lang="en-US" sz="1800" dirty="0" smtClean="0"/>
          </a:p>
          <a:p>
            <a:pPr>
              <a:buFont typeface="Wingdings" pitchFamily="2" charset="2"/>
              <a:buChar char="ü"/>
            </a:pPr>
            <a:endParaRPr lang="en-US" sz="1800" dirty="0" smtClean="0"/>
          </a:p>
          <a:p>
            <a:pPr>
              <a:buFont typeface="Wingdings" pitchFamily="2" charset="2"/>
              <a:buChar char="ü"/>
            </a:pPr>
            <a:endParaRPr lang="en-US" sz="1800" b="1" dirty="0"/>
          </a:p>
        </p:txBody>
      </p:sp>
      <p:sp>
        <p:nvSpPr>
          <p:cNvPr id="4" name="Content Placeholder 3"/>
          <p:cNvSpPr>
            <a:spLocks noGrp="1"/>
          </p:cNvSpPr>
          <p:nvPr>
            <p:ph sz="half" idx="2"/>
          </p:nvPr>
        </p:nvSpPr>
        <p:spPr>
          <a:xfrm>
            <a:off x="4733925" y="685800"/>
            <a:ext cx="4038600" cy="5638800"/>
          </a:xfrm>
        </p:spPr>
        <p:txBody>
          <a:bodyPr>
            <a:normAutofit fontScale="92500" lnSpcReduction="20000"/>
          </a:bodyPr>
          <a:lstStyle/>
          <a:p>
            <a:pPr>
              <a:buFont typeface="Wingdings" pitchFamily="2" charset="2"/>
              <a:buChar char="ü"/>
            </a:pPr>
            <a:r>
              <a:rPr lang="en-US" sz="1800" dirty="0" smtClean="0"/>
              <a:t>Let us connect the two free ends of the wire to two Electric cells and a Switch.</a:t>
            </a:r>
          </a:p>
          <a:p>
            <a:pPr>
              <a:buFont typeface="Wingdings" pitchFamily="2" charset="2"/>
              <a:buChar char="ü"/>
            </a:pPr>
            <a:r>
              <a:rPr lang="en-US" sz="1800" dirty="0" smtClean="0"/>
              <a:t>Let us hold the Iron nail above some Staple pins and Switch on the circuit.</a:t>
            </a:r>
          </a:p>
          <a:p>
            <a:pPr>
              <a:buNone/>
            </a:pPr>
            <a:r>
              <a:rPr lang="en-US" sz="1800" dirty="0" smtClean="0"/>
              <a:t>     </a:t>
            </a:r>
            <a:r>
              <a:rPr lang="en-US" sz="1800" b="1" dirty="0" smtClean="0"/>
              <a:t>Observation-I:</a:t>
            </a:r>
          </a:p>
          <a:p>
            <a:pPr>
              <a:buFont typeface="Wingdings" pitchFamily="2" charset="2"/>
              <a:buChar char="ü"/>
            </a:pPr>
            <a:r>
              <a:rPr lang="en-US" sz="1800" dirty="0" smtClean="0"/>
              <a:t>The Iron nail connected to two cells will attract more number of Staple pins.</a:t>
            </a:r>
          </a:p>
          <a:p>
            <a:pPr>
              <a:buNone/>
            </a:pPr>
            <a:r>
              <a:rPr lang="en-US" sz="1800" dirty="0" smtClean="0"/>
              <a:t>     </a:t>
            </a:r>
            <a:r>
              <a:rPr lang="en-US" sz="1800" b="1" dirty="0" smtClean="0"/>
              <a:t>Conclusion-I:</a:t>
            </a:r>
          </a:p>
          <a:p>
            <a:pPr>
              <a:buFont typeface="Wingdings" pitchFamily="2" charset="2"/>
              <a:buChar char="ü"/>
            </a:pPr>
            <a:r>
              <a:rPr lang="en-US" sz="1800" dirty="0" smtClean="0"/>
              <a:t>Greater the magnitude of electric current, stronger the strength of the electromagnet.</a:t>
            </a:r>
          </a:p>
          <a:p>
            <a:pPr>
              <a:buNone/>
            </a:pPr>
            <a:endParaRPr lang="en-US" sz="1800" dirty="0" smtClean="0"/>
          </a:p>
          <a:p>
            <a:pPr>
              <a:buNone/>
            </a:pPr>
            <a:endParaRPr lang="en-US" sz="1800" dirty="0"/>
          </a:p>
        </p:txBody>
      </p:sp>
      <p:pic>
        <p:nvPicPr>
          <p:cNvPr id="1026" name="Picture 2" descr="C:\Users\Lenovo\Desktop\Screenshot_2021-01-21-20-21-49-741.jpeg"/>
          <p:cNvPicPr>
            <a:picLocks noChangeAspect="1" noChangeArrowheads="1"/>
          </p:cNvPicPr>
          <p:nvPr/>
        </p:nvPicPr>
        <p:blipFill>
          <a:blip r:embed="rId2"/>
          <a:srcRect/>
          <a:stretch>
            <a:fillRect/>
          </a:stretch>
        </p:blipFill>
        <p:spPr bwMode="auto">
          <a:xfrm>
            <a:off x="4876800" y="3810000"/>
            <a:ext cx="1752600" cy="2195513"/>
          </a:xfrm>
          <a:prstGeom prst="rect">
            <a:avLst/>
          </a:prstGeom>
          <a:noFill/>
        </p:spPr>
      </p:pic>
      <p:pic>
        <p:nvPicPr>
          <p:cNvPr id="11" name="Picture 3" descr="C:\Users\Lenovo\Desktop\Screenshot_2021-01-21-20-22-08-221.jpeg"/>
          <p:cNvPicPr>
            <a:picLocks noChangeAspect="1" noChangeArrowheads="1"/>
          </p:cNvPicPr>
          <p:nvPr/>
        </p:nvPicPr>
        <p:blipFill>
          <a:blip r:embed="rId3"/>
          <a:srcRect/>
          <a:stretch>
            <a:fillRect/>
          </a:stretch>
        </p:blipFill>
        <p:spPr bwMode="auto">
          <a:xfrm>
            <a:off x="6629400" y="3810000"/>
            <a:ext cx="1828800" cy="22098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4114800" cy="533400"/>
          </a:xfrm>
        </p:spPr>
        <p:txBody>
          <a:bodyPr>
            <a:normAutofit fontScale="90000"/>
          </a:bodyPr>
          <a:lstStyle/>
          <a:p>
            <a:r>
              <a:rPr lang="en-US" sz="4000" b="1" dirty="0" smtClean="0"/>
              <a:t>    </a:t>
            </a:r>
            <a:r>
              <a:rPr lang="en-US" sz="3100" b="1" dirty="0" smtClean="0"/>
              <a:t>Electromagnets:</a:t>
            </a:r>
            <a:endParaRPr lang="en-US" sz="3100" dirty="0"/>
          </a:p>
        </p:txBody>
      </p:sp>
      <p:sp>
        <p:nvSpPr>
          <p:cNvPr id="3" name="Content Placeholder 2"/>
          <p:cNvSpPr>
            <a:spLocks noGrp="1"/>
          </p:cNvSpPr>
          <p:nvPr>
            <p:ph sz="half" idx="1"/>
          </p:nvPr>
        </p:nvSpPr>
        <p:spPr>
          <a:xfrm>
            <a:off x="457200" y="1066800"/>
            <a:ext cx="4114800" cy="5288125"/>
          </a:xfrm>
        </p:spPr>
        <p:txBody>
          <a:bodyPr>
            <a:normAutofit fontScale="92500"/>
          </a:bodyPr>
          <a:lstStyle/>
          <a:p>
            <a:pPr>
              <a:buNone/>
            </a:pPr>
            <a:r>
              <a:rPr lang="en-US" sz="1900" b="1" dirty="0" smtClean="0"/>
              <a:t>    Procedure:</a:t>
            </a:r>
          </a:p>
          <a:p>
            <a:pPr>
              <a:buNone/>
            </a:pPr>
            <a:r>
              <a:rPr lang="en-US" sz="1900" b="1" dirty="0" smtClean="0"/>
              <a:t>     Case-III</a:t>
            </a:r>
          </a:p>
          <a:p>
            <a:pPr>
              <a:buFont typeface="Wingdings" pitchFamily="2" charset="2"/>
              <a:buChar char="ü"/>
            </a:pPr>
            <a:r>
              <a:rPr lang="en-US" sz="1900" dirty="0" smtClean="0"/>
              <a:t>Let us wind </a:t>
            </a:r>
            <a:r>
              <a:rPr lang="en-US" sz="1900" dirty="0" smtClean="0">
                <a:latin typeface="Arial Narrow" pitchFamily="34" charset="0"/>
              </a:rPr>
              <a:t>12</a:t>
            </a:r>
            <a:r>
              <a:rPr lang="en-US" sz="1900" dirty="0" smtClean="0"/>
              <a:t> turns of a long piece of insulated wire around an Iron nail.</a:t>
            </a:r>
          </a:p>
          <a:p>
            <a:pPr>
              <a:buFont typeface="Wingdings" pitchFamily="2" charset="2"/>
              <a:buChar char="ü"/>
            </a:pPr>
            <a:r>
              <a:rPr lang="en-US" sz="1900" dirty="0" smtClean="0"/>
              <a:t>Let us connect the two free ends of the wire to two Electric Cells and  a Switch.</a:t>
            </a:r>
          </a:p>
          <a:p>
            <a:pPr>
              <a:buFont typeface="Wingdings" pitchFamily="2" charset="2"/>
              <a:buChar char="ü"/>
            </a:pPr>
            <a:r>
              <a:rPr lang="en-US" sz="1900" dirty="0" smtClean="0"/>
              <a:t>Let us hold the Iron nail above some Staple Pins and Switch on the circuit.</a:t>
            </a:r>
          </a:p>
          <a:p>
            <a:pPr>
              <a:buNone/>
            </a:pPr>
            <a:r>
              <a:rPr lang="en-US" sz="1900" dirty="0" smtClean="0"/>
              <a:t>     </a:t>
            </a:r>
            <a:r>
              <a:rPr lang="en-US" sz="1900" b="1" dirty="0" smtClean="0"/>
              <a:t>Case-IV</a:t>
            </a:r>
          </a:p>
          <a:p>
            <a:pPr>
              <a:buFont typeface="Wingdings" pitchFamily="2" charset="2"/>
              <a:buChar char="ü"/>
            </a:pPr>
            <a:r>
              <a:rPr lang="en-US" sz="1900" dirty="0" smtClean="0"/>
              <a:t>Let us wind </a:t>
            </a:r>
            <a:r>
              <a:rPr lang="en-US" sz="1900" dirty="0" smtClean="0">
                <a:latin typeface="Arial Narrow" pitchFamily="34" charset="0"/>
              </a:rPr>
              <a:t>16</a:t>
            </a:r>
            <a:r>
              <a:rPr lang="en-US" sz="1900" dirty="0" smtClean="0"/>
              <a:t> turns of a long piece of insulated wire around an Iron nail.</a:t>
            </a:r>
          </a:p>
          <a:p>
            <a:pPr>
              <a:buFont typeface="Wingdings" pitchFamily="2" charset="2"/>
              <a:buChar char="ü"/>
            </a:pPr>
            <a:r>
              <a:rPr lang="en-US" sz="1900" dirty="0" smtClean="0"/>
              <a:t>Let us connect the two free ends of the wire to two Electric Cells and a  Switch.</a:t>
            </a:r>
          </a:p>
          <a:p>
            <a:pPr>
              <a:buFont typeface="Wingdings" pitchFamily="2" charset="2"/>
              <a:buChar char="ü"/>
            </a:pPr>
            <a:r>
              <a:rPr lang="en-US" sz="1900" dirty="0" smtClean="0"/>
              <a:t>Let us hold the Iron nail above some Staple pins and Switch on the circuit.</a:t>
            </a:r>
          </a:p>
          <a:p>
            <a:pPr>
              <a:buFont typeface="Wingdings" pitchFamily="2" charset="2"/>
              <a:buChar char="ü"/>
            </a:pPr>
            <a:endParaRPr lang="en-US" sz="1800" dirty="0" smtClean="0"/>
          </a:p>
          <a:p>
            <a:pPr>
              <a:buFont typeface="Wingdings" pitchFamily="2" charset="2"/>
              <a:buChar char="ü"/>
            </a:pPr>
            <a:endParaRPr lang="en-US" sz="1800" dirty="0" smtClean="0"/>
          </a:p>
          <a:p>
            <a:pPr>
              <a:buFont typeface="Wingdings" pitchFamily="2" charset="2"/>
              <a:buChar char="ü"/>
            </a:pPr>
            <a:endParaRPr lang="en-US" sz="1800" b="1" dirty="0"/>
          </a:p>
        </p:txBody>
      </p:sp>
      <p:sp>
        <p:nvSpPr>
          <p:cNvPr id="4" name="Content Placeholder 3"/>
          <p:cNvSpPr>
            <a:spLocks noGrp="1"/>
          </p:cNvSpPr>
          <p:nvPr>
            <p:ph sz="half" idx="2"/>
          </p:nvPr>
        </p:nvSpPr>
        <p:spPr>
          <a:xfrm>
            <a:off x="4733925" y="685800"/>
            <a:ext cx="4038600" cy="5638800"/>
          </a:xfrm>
        </p:spPr>
        <p:txBody>
          <a:bodyPr>
            <a:normAutofit fontScale="92500"/>
          </a:bodyPr>
          <a:lstStyle/>
          <a:p>
            <a:pPr>
              <a:buNone/>
            </a:pPr>
            <a:r>
              <a:rPr lang="en-US" sz="1800" b="1" dirty="0" smtClean="0"/>
              <a:t>     Observation-II:</a:t>
            </a:r>
          </a:p>
          <a:p>
            <a:pPr>
              <a:buFont typeface="Wingdings" pitchFamily="2" charset="2"/>
              <a:buChar char="ü"/>
            </a:pPr>
            <a:r>
              <a:rPr lang="en-US" sz="1900" dirty="0" smtClean="0"/>
              <a:t>The Iron nail with </a:t>
            </a:r>
            <a:r>
              <a:rPr lang="en-US" sz="1900" dirty="0" smtClean="0">
                <a:latin typeface="Arial Narrow" pitchFamily="34" charset="0"/>
              </a:rPr>
              <a:t>16</a:t>
            </a:r>
            <a:r>
              <a:rPr lang="en-US" sz="1900" dirty="0" smtClean="0"/>
              <a:t> turns of insulated wire  wrapped around it will attract more number of Staple pins.</a:t>
            </a:r>
          </a:p>
          <a:p>
            <a:pPr>
              <a:buNone/>
            </a:pPr>
            <a:r>
              <a:rPr lang="en-US" sz="1900" dirty="0" smtClean="0"/>
              <a:t>     </a:t>
            </a:r>
            <a:r>
              <a:rPr lang="en-US" sz="1900" b="1" dirty="0" smtClean="0"/>
              <a:t>Conclusion-II:</a:t>
            </a:r>
          </a:p>
          <a:p>
            <a:pPr>
              <a:buFont typeface="Wingdings" pitchFamily="2" charset="2"/>
              <a:buChar char="ü"/>
            </a:pPr>
            <a:r>
              <a:rPr lang="en-US" sz="1900" dirty="0" smtClean="0"/>
              <a:t>Greater the number of turns of insulated wire wrapped around the Iron nail, stronger the strength of the electromagnet.</a:t>
            </a:r>
          </a:p>
          <a:p>
            <a:pPr>
              <a:buNone/>
            </a:pPr>
            <a:endParaRPr lang="en-US" sz="1800" dirty="0" smtClean="0"/>
          </a:p>
          <a:p>
            <a:pPr>
              <a:buNone/>
            </a:pPr>
            <a:endParaRPr lang="en-US" sz="1800" dirty="0"/>
          </a:p>
        </p:txBody>
      </p:sp>
      <p:pic>
        <p:nvPicPr>
          <p:cNvPr id="2050" name="Picture 2" descr="C:\Users\Lenovo\Desktop\Screenshot_2021-01-21-20-22-42-106.jpeg"/>
          <p:cNvPicPr>
            <a:picLocks noChangeAspect="1" noChangeArrowheads="1"/>
          </p:cNvPicPr>
          <p:nvPr/>
        </p:nvPicPr>
        <p:blipFill>
          <a:blip r:embed="rId2"/>
          <a:srcRect/>
          <a:stretch>
            <a:fillRect/>
          </a:stretch>
        </p:blipFill>
        <p:spPr bwMode="auto">
          <a:xfrm>
            <a:off x="6629400" y="4038600"/>
            <a:ext cx="1962150" cy="2286000"/>
          </a:xfrm>
          <a:prstGeom prst="rect">
            <a:avLst/>
          </a:prstGeom>
          <a:noFill/>
        </p:spPr>
      </p:pic>
      <p:pic>
        <p:nvPicPr>
          <p:cNvPr id="9" name="Picture 3" descr="C:\Users\Lenovo\Desktop\Screenshot_2021-01-21-20-23-07-370.jpeg"/>
          <p:cNvPicPr>
            <a:picLocks noChangeAspect="1" noChangeArrowheads="1"/>
          </p:cNvPicPr>
          <p:nvPr/>
        </p:nvPicPr>
        <p:blipFill>
          <a:blip r:embed="rId3"/>
          <a:srcRect/>
          <a:stretch>
            <a:fillRect/>
          </a:stretch>
        </p:blipFill>
        <p:spPr bwMode="auto">
          <a:xfrm>
            <a:off x="4724400" y="4038600"/>
            <a:ext cx="1828800" cy="22860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685800"/>
          </a:xfrm>
        </p:spPr>
        <p:txBody>
          <a:bodyPr>
            <a:normAutofit/>
          </a:bodyPr>
          <a:lstStyle/>
          <a:p>
            <a:pPr algn="l"/>
            <a:r>
              <a:rPr lang="en-US" sz="3600" dirty="0" smtClean="0"/>
              <a:t>                      Self Assessment-4</a:t>
            </a:r>
            <a:endParaRPr lang="en-US" sz="3600" dirty="0"/>
          </a:p>
        </p:txBody>
      </p:sp>
      <p:sp>
        <p:nvSpPr>
          <p:cNvPr id="3" name="Content Placeholder 2"/>
          <p:cNvSpPr>
            <a:spLocks noGrp="1"/>
          </p:cNvSpPr>
          <p:nvPr>
            <p:ph idx="1"/>
          </p:nvPr>
        </p:nvSpPr>
        <p:spPr>
          <a:xfrm>
            <a:off x="457200" y="1676399"/>
            <a:ext cx="8229600" cy="2590801"/>
          </a:xfrm>
        </p:spPr>
        <p:txBody>
          <a:bodyPr>
            <a:normAutofit/>
          </a:bodyPr>
          <a:lstStyle/>
          <a:p>
            <a:pPr>
              <a:buNone/>
            </a:pPr>
            <a:endParaRPr lang="en-US" sz="1400" dirty="0" smtClean="0"/>
          </a:p>
          <a:p>
            <a:pPr>
              <a:buNone/>
            </a:pPr>
            <a:r>
              <a:rPr lang="en-US" sz="1400" dirty="0" smtClean="0">
                <a:latin typeface="Arial Narrow" pitchFamily="34" charset="0"/>
              </a:rPr>
              <a:t>1</a:t>
            </a:r>
            <a:r>
              <a:rPr lang="en-US" sz="1400" dirty="0" smtClean="0"/>
              <a:t>. </a:t>
            </a:r>
            <a:r>
              <a:rPr lang="en-US" sz="1400" dirty="0" smtClean="0">
                <a:latin typeface="Arial Narrow" pitchFamily="34" charset="0"/>
              </a:rPr>
              <a:t>What is Magnetic Effect of Electric Current?</a:t>
            </a:r>
          </a:p>
          <a:p>
            <a:pPr>
              <a:buNone/>
            </a:pPr>
            <a:r>
              <a:rPr lang="en-US" sz="1400" dirty="0" smtClean="0">
                <a:latin typeface="Arial Narrow" pitchFamily="34" charset="0"/>
              </a:rPr>
              <a:t>2. Name the scientist who discovered Magnetic Effect of Electric Current.</a:t>
            </a:r>
          </a:p>
          <a:p>
            <a:pPr>
              <a:buNone/>
            </a:pPr>
            <a:r>
              <a:rPr lang="en-US" sz="1400" dirty="0" smtClean="0">
                <a:latin typeface="Arial Narrow" pitchFamily="34" charset="0"/>
              </a:rPr>
              <a:t>3. With the help of an activity demonstrate the Magnetic Effect of Electric Current.</a:t>
            </a:r>
          </a:p>
          <a:p>
            <a:pPr>
              <a:buNone/>
            </a:pPr>
            <a:r>
              <a:rPr lang="en-US" sz="1400" dirty="0" smtClean="0">
                <a:latin typeface="Arial Narrow" pitchFamily="34" charset="0"/>
              </a:rPr>
              <a:t>4</a:t>
            </a:r>
            <a:r>
              <a:rPr lang="en-US" sz="1400" smtClean="0">
                <a:latin typeface="Arial Narrow" pitchFamily="34" charset="0"/>
              </a:rPr>
              <a:t>. What is an Electromagnet?</a:t>
            </a:r>
            <a:endParaRPr lang="en-US" sz="1400" dirty="0" smtClean="0">
              <a:latin typeface="Arial Narrow" pitchFamily="34" charset="0"/>
            </a:endParaRPr>
          </a:p>
          <a:p>
            <a:pPr>
              <a:buNone/>
            </a:pPr>
            <a:r>
              <a:rPr lang="en-US" sz="1400" dirty="0" smtClean="0">
                <a:latin typeface="Arial Narrow" pitchFamily="34" charset="0"/>
              </a:rPr>
              <a:t>5</a:t>
            </a:r>
            <a:r>
              <a:rPr lang="en-US" sz="1400" smtClean="0">
                <a:latin typeface="Arial Narrow" pitchFamily="34" charset="0"/>
              </a:rPr>
              <a:t>. With the help of an activity demonstrate the working of an Electromagnet.</a:t>
            </a:r>
            <a:endParaRPr lang="en-US" sz="1400" dirty="0" smtClean="0">
              <a:latin typeface="Arial Narrow" pitchFamily="34" charset="0"/>
            </a:endParaRPr>
          </a:p>
          <a:p>
            <a:pPr>
              <a:buNone/>
            </a:pPr>
            <a:r>
              <a:rPr lang="en-US" sz="1400" dirty="0" smtClean="0">
                <a:latin typeface="Arial Narrow" pitchFamily="34" charset="0"/>
              </a:rPr>
              <a:t>6</a:t>
            </a:r>
            <a:r>
              <a:rPr lang="en-US" sz="1400" smtClean="0">
                <a:latin typeface="Arial Narrow" pitchFamily="34" charset="0"/>
              </a:rPr>
              <a:t>. List the factors that affect the strength of an Electromagnet.</a:t>
            </a:r>
            <a:endParaRPr lang="en-US" sz="1400" dirty="0" smtClean="0">
              <a:latin typeface="Arial Narrow" pitchFamily="34" charset="0"/>
            </a:endParaRPr>
          </a:p>
          <a:p>
            <a:pPr>
              <a:buNone/>
            </a:pPr>
            <a:r>
              <a:rPr lang="en-US" sz="1400" dirty="0" smtClean="0">
                <a:latin typeface="Arial Narrow" pitchFamily="34" charset="0"/>
              </a:rPr>
              <a:t>7</a:t>
            </a:r>
            <a:r>
              <a:rPr lang="en-US" sz="1400" smtClean="0">
                <a:latin typeface="Arial Narrow" pitchFamily="34" charset="0"/>
              </a:rPr>
              <a:t>. With the help of an activity demonstrate the factors that affect the strength of an Electromagnet.</a:t>
            </a:r>
          </a:p>
          <a:p>
            <a:pPr>
              <a:buNone/>
            </a:pPr>
            <a:r>
              <a:rPr lang="en-US" sz="1400" smtClean="0">
                <a:latin typeface="Arial Narrow" pitchFamily="34" charset="0"/>
              </a:rPr>
              <a:t>8. Can we have Permanent Electromagnets? Comment.</a:t>
            </a:r>
            <a:endParaRPr lang="en-US" sz="1400" dirty="0" smtClean="0">
              <a:latin typeface="Arial Narrow" pitchFamily="34" charset="0"/>
            </a:endParaRPr>
          </a:p>
          <a:p>
            <a:pPr>
              <a:buNone/>
            </a:pPr>
            <a:endParaRPr lang="en-US" sz="1400" dirty="0" smtClean="0">
              <a:latin typeface="Arial Narrow"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581400" y="2895600"/>
            <a:ext cx="2209800" cy="685800"/>
          </a:xfrm>
        </p:spPr>
        <p:txBody>
          <a:bodyPr>
            <a:normAutofit fontScale="90000"/>
          </a:bodyPr>
          <a:lstStyle/>
          <a:p>
            <a:r>
              <a:rPr lang="en-US" dirty="0" smtClean="0"/>
              <a:t>Period-5</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4191000" cy="533400"/>
          </a:xfrm>
        </p:spPr>
        <p:txBody>
          <a:bodyPr>
            <a:normAutofit fontScale="90000"/>
          </a:bodyPr>
          <a:lstStyle/>
          <a:p>
            <a:r>
              <a:rPr lang="en-US" sz="4000" b="1" dirty="0" smtClean="0"/>
              <a:t>    </a:t>
            </a:r>
            <a:r>
              <a:rPr lang="en-US" sz="3100" b="1" dirty="0" smtClean="0"/>
              <a:t>Uses of Electromagnets:</a:t>
            </a:r>
            <a:endParaRPr lang="en-US" sz="3100" dirty="0"/>
          </a:p>
        </p:txBody>
      </p:sp>
      <p:sp>
        <p:nvSpPr>
          <p:cNvPr id="3" name="Content Placeholder 2"/>
          <p:cNvSpPr>
            <a:spLocks noGrp="1"/>
          </p:cNvSpPr>
          <p:nvPr>
            <p:ph sz="half" idx="1"/>
          </p:nvPr>
        </p:nvSpPr>
        <p:spPr>
          <a:xfrm>
            <a:off x="457200" y="1219200"/>
            <a:ext cx="4114800" cy="5135725"/>
          </a:xfrm>
        </p:spPr>
        <p:txBody>
          <a:bodyPr>
            <a:normAutofit/>
          </a:bodyPr>
          <a:lstStyle/>
          <a:p>
            <a:pPr>
              <a:buFont typeface="Wingdings" pitchFamily="2" charset="2"/>
              <a:buChar char="v"/>
            </a:pPr>
            <a:r>
              <a:rPr lang="en-US" sz="1800" dirty="0" smtClean="0"/>
              <a:t>Though electromagnets are temporary magnets, their strength can be increased either by increasing the number of turns of the insulated wire wrapped or  increasing the amount of current passing through the wrapped wire. </a:t>
            </a:r>
          </a:p>
          <a:p>
            <a:r>
              <a:rPr lang="en-US" sz="1800" dirty="0" smtClean="0"/>
              <a:t>Electromagnets can be made to be very strong.</a:t>
            </a:r>
          </a:p>
          <a:p>
            <a:r>
              <a:rPr lang="en-US" sz="1800" dirty="0" smtClean="0"/>
              <a:t>Electromagnets  are used in cranes to lift very heavy iron or steel objects.</a:t>
            </a:r>
          </a:p>
          <a:p>
            <a:r>
              <a:rPr lang="en-US" sz="1800" dirty="0" smtClean="0"/>
              <a:t> Many machines used in household, like fans, some kinds of TVs, door bells and refrigerators, have electromagnets in them.</a:t>
            </a:r>
          </a:p>
          <a:p>
            <a:r>
              <a:rPr lang="en-US" sz="1800" dirty="0" smtClean="0"/>
              <a:t> Microphones and loudspeakers use electromagnets too.</a:t>
            </a:r>
            <a:endParaRPr lang="en-US" sz="1800" dirty="0"/>
          </a:p>
        </p:txBody>
      </p:sp>
      <p:sp>
        <p:nvSpPr>
          <p:cNvPr id="4" name="Content Placeholder 3"/>
          <p:cNvSpPr>
            <a:spLocks noGrp="1"/>
          </p:cNvSpPr>
          <p:nvPr>
            <p:ph sz="half" idx="2"/>
          </p:nvPr>
        </p:nvSpPr>
        <p:spPr>
          <a:xfrm>
            <a:off x="4786312" y="1243012"/>
            <a:ext cx="4038600" cy="5105400"/>
          </a:xfrm>
        </p:spPr>
        <p:txBody>
          <a:bodyPr>
            <a:normAutofit/>
          </a:bodyPr>
          <a:lstStyle/>
          <a:p>
            <a:pPr>
              <a:buFont typeface="Arial" pitchFamily="34" charset="0"/>
              <a:buChar char="•"/>
            </a:pPr>
            <a:endParaRPr lang="en-US" sz="1800" b="1" dirty="0"/>
          </a:p>
        </p:txBody>
      </p:sp>
      <p:pic>
        <p:nvPicPr>
          <p:cNvPr id="1026" name="Picture 2"/>
          <p:cNvPicPr>
            <a:picLocks noChangeAspect="1" noChangeArrowheads="1"/>
          </p:cNvPicPr>
          <p:nvPr/>
        </p:nvPicPr>
        <p:blipFill>
          <a:blip r:embed="rId2"/>
          <a:srcRect/>
          <a:stretch>
            <a:fillRect/>
          </a:stretch>
        </p:blipFill>
        <p:spPr bwMode="auto">
          <a:xfrm>
            <a:off x="4800600" y="1219201"/>
            <a:ext cx="2895600" cy="1676399"/>
          </a:xfrm>
          <a:prstGeom prst="rect">
            <a:avLst/>
          </a:prstGeom>
          <a:noFill/>
          <a:ln w="9525">
            <a:noFill/>
            <a:miter lim="800000"/>
            <a:headEnd/>
            <a:tailEnd/>
          </a:ln>
          <a:effectLst/>
        </p:spPr>
      </p:pic>
      <p:pic>
        <p:nvPicPr>
          <p:cNvPr id="1028" name="Picture 4"/>
          <p:cNvPicPr>
            <a:picLocks noChangeAspect="1" noChangeArrowheads="1"/>
          </p:cNvPicPr>
          <p:nvPr/>
        </p:nvPicPr>
        <p:blipFill>
          <a:blip r:embed="rId3"/>
          <a:srcRect/>
          <a:stretch>
            <a:fillRect/>
          </a:stretch>
        </p:blipFill>
        <p:spPr bwMode="auto">
          <a:xfrm>
            <a:off x="6019800" y="2895600"/>
            <a:ext cx="2819400" cy="1676400"/>
          </a:xfrm>
          <a:prstGeom prst="rect">
            <a:avLst/>
          </a:prstGeom>
          <a:noFill/>
          <a:ln w="9525">
            <a:noFill/>
            <a:miter lim="800000"/>
            <a:headEnd/>
            <a:tailEnd/>
          </a:ln>
          <a:effectLst/>
        </p:spPr>
      </p:pic>
      <p:pic>
        <p:nvPicPr>
          <p:cNvPr id="1029" name="Picture 5"/>
          <p:cNvPicPr>
            <a:picLocks noChangeAspect="1" noChangeArrowheads="1"/>
          </p:cNvPicPr>
          <p:nvPr/>
        </p:nvPicPr>
        <p:blipFill>
          <a:blip r:embed="rId4"/>
          <a:srcRect/>
          <a:stretch>
            <a:fillRect/>
          </a:stretch>
        </p:blipFill>
        <p:spPr bwMode="auto">
          <a:xfrm>
            <a:off x="4800600" y="4572000"/>
            <a:ext cx="2819400" cy="1752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4191000" cy="533400"/>
          </a:xfrm>
        </p:spPr>
        <p:txBody>
          <a:bodyPr>
            <a:normAutofit fontScale="90000"/>
          </a:bodyPr>
          <a:lstStyle/>
          <a:p>
            <a:r>
              <a:rPr lang="en-US" sz="4000" b="1" dirty="0" smtClean="0"/>
              <a:t>    </a:t>
            </a:r>
            <a:r>
              <a:rPr lang="en-US" sz="3100" b="1" dirty="0" smtClean="0"/>
              <a:t>Uses of Electromagnets:</a:t>
            </a:r>
            <a:endParaRPr lang="en-US" sz="3100" dirty="0"/>
          </a:p>
        </p:txBody>
      </p:sp>
      <p:sp>
        <p:nvSpPr>
          <p:cNvPr id="3" name="Content Placeholder 2"/>
          <p:cNvSpPr>
            <a:spLocks noGrp="1"/>
          </p:cNvSpPr>
          <p:nvPr>
            <p:ph sz="half" idx="1"/>
          </p:nvPr>
        </p:nvSpPr>
        <p:spPr>
          <a:xfrm>
            <a:off x="457200" y="1219200"/>
            <a:ext cx="4114800" cy="5135725"/>
          </a:xfrm>
        </p:spPr>
        <p:txBody>
          <a:bodyPr>
            <a:normAutofit/>
          </a:bodyPr>
          <a:lstStyle/>
          <a:p>
            <a:pPr>
              <a:buFont typeface="Wingdings" pitchFamily="2" charset="2"/>
              <a:buChar char="v"/>
            </a:pPr>
            <a:r>
              <a:rPr lang="en-US" sz="2000" b="1" dirty="0" smtClean="0"/>
              <a:t>Electric Bell:</a:t>
            </a:r>
          </a:p>
          <a:p>
            <a:pPr>
              <a:buFont typeface="Arial" pitchFamily="34" charset="0"/>
              <a:buChar char="•"/>
            </a:pPr>
            <a:r>
              <a:rPr lang="en-US" sz="1800" dirty="0" smtClean="0"/>
              <a:t>An electric bell works on the principle of the magnetic effect of electric current.</a:t>
            </a:r>
          </a:p>
          <a:p>
            <a:pPr>
              <a:buNone/>
            </a:pPr>
            <a:r>
              <a:rPr lang="en-US" sz="2000" dirty="0" smtClean="0"/>
              <a:t>     </a:t>
            </a:r>
            <a:r>
              <a:rPr lang="en-US" sz="2000" b="1" dirty="0" smtClean="0"/>
              <a:t>Structure:</a:t>
            </a:r>
          </a:p>
          <a:p>
            <a:pPr>
              <a:buFont typeface="Arial" pitchFamily="34" charset="0"/>
              <a:buChar char="•"/>
            </a:pPr>
            <a:r>
              <a:rPr lang="en-US" sz="1800" dirty="0" smtClean="0"/>
              <a:t>An electric bell has a soft iron rod that is attached to a hammer at one end. </a:t>
            </a:r>
          </a:p>
          <a:p>
            <a:pPr>
              <a:buFont typeface="Arial" pitchFamily="34" charset="0"/>
              <a:buChar char="•"/>
            </a:pPr>
            <a:r>
              <a:rPr lang="en-US" sz="1800" dirty="0" smtClean="0"/>
              <a:t>When this hammer hits a metal disc called a gong, it makes a sound. </a:t>
            </a:r>
          </a:p>
          <a:p>
            <a:pPr>
              <a:buFont typeface="Arial" pitchFamily="34" charset="0"/>
              <a:buChar char="•"/>
            </a:pPr>
            <a:r>
              <a:rPr lang="en-US" sz="1800" dirty="0" smtClean="0"/>
              <a:t>The iron rod is mounted on a spring and is placed near an electromagnet. The circuit has a switch, which controls the flow of electricity. </a:t>
            </a:r>
            <a:endParaRPr lang="en-US" sz="1800" b="1" dirty="0" smtClean="0"/>
          </a:p>
          <a:p>
            <a:pPr>
              <a:buNone/>
            </a:pPr>
            <a:endParaRPr lang="en-US" sz="1800" dirty="0"/>
          </a:p>
        </p:txBody>
      </p:sp>
      <p:sp>
        <p:nvSpPr>
          <p:cNvPr id="4" name="Content Placeholder 3"/>
          <p:cNvSpPr>
            <a:spLocks noGrp="1"/>
          </p:cNvSpPr>
          <p:nvPr>
            <p:ph sz="half" idx="2"/>
          </p:nvPr>
        </p:nvSpPr>
        <p:spPr>
          <a:xfrm>
            <a:off x="4786312" y="1243012"/>
            <a:ext cx="4038600" cy="5105400"/>
          </a:xfrm>
        </p:spPr>
        <p:txBody>
          <a:bodyPr>
            <a:normAutofit/>
          </a:bodyPr>
          <a:lstStyle/>
          <a:p>
            <a:pPr>
              <a:buFont typeface="Arial" pitchFamily="34" charset="0"/>
              <a:buChar char="•"/>
            </a:pPr>
            <a:endParaRPr lang="en-US" sz="1800" b="1" dirty="0"/>
          </a:p>
        </p:txBody>
      </p:sp>
      <p:pic>
        <p:nvPicPr>
          <p:cNvPr id="2050" name="Picture 2"/>
          <p:cNvPicPr>
            <a:picLocks noChangeAspect="1" noChangeArrowheads="1"/>
          </p:cNvPicPr>
          <p:nvPr/>
        </p:nvPicPr>
        <p:blipFill>
          <a:blip r:embed="rId2"/>
          <a:srcRect/>
          <a:stretch>
            <a:fillRect/>
          </a:stretch>
        </p:blipFill>
        <p:spPr bwMode="auto">
          <a:xfrm>
            <a:off x="4800600" y="1219201"/>
            <a:ext cx="4038600" cy="2514600"/>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4800600" y="3733800"/>
            <a:ext cx="4038600" cy="2590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4191000" cy="533400"/>
          </a:xfrm>
        </p:spPr>
        <p:txBody>
          <a:bodyPr>
            <a:normAutofit fontScale="90000"/>
          </a:bodyPr>
          <a:lstStyle/>
          <a:p>
            <a:r>
              <a:rPr lang="en-US" sz="4000" b="1" dirty="0" smtClean="0"/>
              <a:t>    </a:t>
            </a:r>
            <a:r>
              <a:rPr lang="en-US" sz="3100" b="1" dirty="0" smtClean="0"/>
              <a:t>Uses of Electromagnets:</a:t>
            </a:r>
            <a:endParaRPr lang="en-US" sz="3100" dirty="0"/>
          </a:p>
        </p:txBody>
      </p:sp>
      <p:sp>
        <p:nvSpPr>
          <p:cNvPr id="3" name="Content Placeholder 2"/>
          <p:cNvSpPr>
            <a:spLocks noGrp="1"/>
          </p:cNvSpPr>
          <p:nvPr>
            <p:ph sz="half" idx="1"/>
          </p:nvPr>
        </p:nvSpPr>
        <p:spPr>
          <a:xfrm>
            <a:off x="457200" y="1066800"/>
            <a:ext cx="4114800" cy="5288125"/>
          </a:xfrm>
        </p:spPr>
        <p:txBody>
          <a:bodyPr>
            <a:normAutofit fontScale="92500" lnSpcReduction="10000"/>
          </a:bodyPr>
          <a:lstStyle/>
          <a:p>
            <a:pPr>
              <a:buFont typeface="Wingdings" pitchFamily="2" charset="2"/>
              <a:buChar char="v"/>
            </a:pPr>
            <a:r>
              <a:rPr lang="en-US" sz="2000" b="1" dirty="0" smtClean="0"/>
              <a:t>Electric Bell:</a:t>
            </a:r>
          </a:p>
          <a:p>
            <a:pPr>
              <a:buFont typeface="Arial" pitchFamily="34" charset="0"/>
              <a:buChar char="•"/>
            </a:pPr>
            <a:r>
              <a:rPr lang="en-US" sz="2000" b="1" dirty="0" smtClean="0"/>
              <a:t>Working:</a:t>
            </a:r>
          </a:p>
          <a:p>
            <a:r>
              <a:rPr lang="en-US" sz="1800" dirty="0" smtClean="0"/>
              <a:t>When the switch is turned on, current flows through the electromagnet.</a:t>
            </a:r>
          </a:p>
          <a:p>
            <a:r>
              <a:rPr lang="en-US" sz="1800" dirty="0" smtClean="0"/>
              <a:t> The electromagnet attracts the soft iron rod towards itself. This causes the hammer that is attached to the rod to hit the gong and produce a ringing sound.</a:t>
            </a:r>
          </a:p>
          <a:p>
            <a:r>
              <a:rPr lang="en-US" sz="1800" dirty="0" smtClean="0"/>
              <a:t>The movement of the iron rod towards the electromagnet breaks the circuit.</a:t>
            </a:r>
          </a:p>
          <a:p>
            <a:r>
              <a:rPr lang="en-US" sz="1800" dirty="0" smtClean="0"/>
              <a:t>The electromagnet loses its magnetic nature since current does not flow through it; it can thus no longer attract the iron rod. The iron rod moves back to its original position and completes the circuit once more.</a:t>
            </a:r>
          </a:p>
          <a:p>
            <a:r>
              <a:rPr lang="en-US" sz="1800" dirty="0" smtClean="0"/>
              <a:t>The electromagnet regains its magnetic nature. The hammer hits the gong again. </a:t>
            </a:r>
          </a:p>
        </p:txBody>
      </p:sp>
      <p:sp>
        <p:nvSpPr>
          <p:cNvPr id="4" name="Content Placeholder 3"/>
          <p:cNvSpPr>
            <a:spLocks noGrp="1"/>
          </p:cNvSpPr>
          <p:nvPr>
            <p:ph sz="half" idx="2"/>
          </p:nvPr>
        </p:nvSpPr>
        <p:spPr>
          <a:xfrm>
            <a:off x="4786312" y="762000"/>
            <a:ext cx="4038600" cy="5586412"/>
          </a:xfrm>
        </p:spPr>
        <p:txBody>
          <a:bodyPr>
            <a:normAutofit fontScale="92500" lnSpcReduction="10000"/>
          </a:bodyPr>
          <a:lstStyle/>
          <a:p>
            <a:pPr>
              <a:buFont typeface="Arial" pitchFamily="34" charset="0"/>
              <a:buChar char="•"/>
            </a:pPr>
            <a:r>
              <a:rPr lang="en-US" sz="1800" dirty="0" smtClean="0"/>
              <a:t>This process of completing and breaking the circuit goes on and the bell rings as long as the switch is on.</a:t>
            </a:r>
          </a:p>
          <a:p>
            <a:pPr>
              <a:buFont typeface="Arial" pitchFamily="34" charset="0"/>
              <a:buChar char="•"/>
            </a:pPr>
            <a:endParaRPr lang="en-US" sz="1800" b="1" dirty="0"/>
          </a:p>
        </p:txBody>
      </p:sp>
      <p:pic>
        <p:nvPicPr>
          <p:cNvPr id="2050" name="Picture 2"/>
          <p:cNvPicPr>
            <a:picLocks noChangeAspect="1" noChangeArrowheads="1"/>
          </p:cNvPicPr>
          <p:nvPr/>
        </p:nvPicPr>
        <p:blipFill>
          <a:blip r:embed="rId2"/>
          <a:srcRect/>
          <a:stretch>
            <a:fillRect/>
          </a:stretch>
        </p:blipFill>
        <p:spPr bwMode="auto">
          <a:xfrm>
            <a:off x="4800600" y="1676400"/>
            <a:ext cx="4038600" cy="2590800"/>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4800600" y="4267200"/>
            <a:ext cx="4038600" cy="2057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685800"/>
          </a:xfrm>
        </p:spPr>
        <p:txBody>
          <a:bodyPr>
            <a:normAutofit/>
          </a:bodyPr>
          <a:lstStyle/>
          <a:p>
            <a:pPr algn="l"/>
            <a:r>
              <a:rPr lang="en-US" sz="3600" dirty="0" smtClean="0"/>
              <a:t>                      Self Assessment-5</a:t>
            </a:r>
            <a:endParaRPr lang="en-US" sz="3600" dirty="0"/>
          </a:p>
        </p:txBody>
      </p:sp>
      <p:sp>
        <p:nvSpPr>
          <p:cNvPr id="3" name="Content Placeholder 2"/>
          <p:cNvSpPr>
            <a:spLocks noGrp="1"/>
          </p:cNvSpPr>
          <p:nvPr>
            <p:ph idx="1"/>
          </p:nvPr>
        </p:nvSpPr>
        <p:spPr>
          <a:xfrm>
            <a:off x="457200" y="1905000"/>
            <a:ext cx="8229600" cy="2057400"/>
          </a:xfrm>
        </p:spPr>
        <p:txBody>
          <a:bodyPr>
            <a:normAutofit/>
          </a:bodyPr>
          <a:lstStyle/>
          <a:p>
            <a:pPr>
              <a:buNone/>
            </a:pPr>
            <a:endParaRPr lang="en-US" sz="1400" dirty="0" smtClean="0"/>
          </a:p>
          <a:p>
            <a:pPr>
              <a:buNone/>
            </a:pPr>
            <a:r>
              <a:rPr lang="en-US" sz="1400" dirty="0" smtClean="0">
                <a:latin typeface="Arial Narrow" pitchFamily="34" charset="0"/>
              </a:rPr>
              <a:t>1</a:t>
            </a:r>
            <a:r>
              <a:rPr lang="en-US" sz="1400" dirty="0" smtClean="0"/>
              <a:t>. </a:t>
            </a:r>
            <a:r>
              <a:rPr lang="en-US" sz="1400" dirty="0" smtClean="0">
                <a:latin typeface="Arial Narrow" pitchFamily="34" charset="0"/>
              </a:rPr>
              <a:t>Mention an advantage of Electromagnets over Natural magnets.</a:t>
            </a:r>
          </a:p>
          <a:p>
            <a:pPr>
              <a:buNone/>
            </a:pPr>
            <a:r>
              <a:rPr lang="en-US" sz="1400" dirty="0" smtClean="0">
                <a:latin typeface="Arial Narrow" pitchFamily="34" charset="0"/>
              </a:rPr>
              <a:t>2. List few uses of Electromagnets.</a:t>
            </a:r>
          </a:p>
          <a:p>
            <a:pPr>
              <a:buNone/>
            </a:pPr>
            <a:r>
              <a:rPr lang="en-US" sz="1400" dirty="0" smtClean="0">
                <a:latin typeface="Arial Narrow" pitchFamily="34" charset="0"/>
              </a:rPr>
              <a:t>3. What is the working principle of Electric Bell?</a:t>
            </a:r>
          </a:p>
          <a:p>
            <a:pPr>
              <a:buNone/>
            </a:pPr>
            <a:r>
              <a:rPr lang="en-US" sz="1400" dirty="0" smtClean="0">
                <a:latin typeface="Arial Narrow" pitchFamily="34" charset="0"/>
              </a:rPr>
              <a:t>4. With the help of a neat labeled diagram discuss the working of an Electric Bell.</a:t>
            </a:r>
          </a:p>
          <a:p>
            <a:pPr>
              <a:buNone/>
            </a:pPr>
            <a:r>
              <a:rPr lang="en-US" sz="1400" dirty="0" smtClean="0">
                <a:latin typeface="Arial Narrow" pitchFamily="34" charset="0"/>
              </a:rPr>
              <a:t>5. Will the Electric bell work if the Electromagnet is replaced by a Permanent Magnet.</a:t>
            </a:r>
          </a:p>
          <a:p>
            <a:pPr>
              <a:buNone/>
            </a:pPr>
            <a:endParaRPr lang="en-US" sz="1400" dirty="0" smtClean="0">
              <a:latin typeface="Arial Narrow"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457200"/>
            <a:ext cx="4191000" cy="914400"/>
          </a:xfrm>
        </p:spPr>
        <p:txBody>
          <a:bodyPr>
            <a:normAutofit/>
          </a:bodyPr>
          <a:lstStyle/>
          <a:p>
            <a:r>
              <a:rPr lang="en-US" dirty="0" smtClean="0"/>
              <a:t> </a:t>
            </a:r>
            <a:r>
              <a:rPr lang="en-US" sz="4400" dirty="0" smtClean="0"/>
              <a:t>Electric Circuits:</a:t>
            </a:r>
            <a:endParaRPr lang="en-US" sz="4400" dirty="0"/>
          </a:p>
        </p:txBody>
      </p:sp>
      <p:sp>
        <p:nvSpPr>
          <p:cNvPr id="9" name="Content Placeholder 8"/>
          <p:cNvSpPr>
            <a:spLocks noGrp="1"/>
          </p:cNvSpPr>
          <p:nvPr>
            <p:ph sz="half" idx="1"/>
          </p:nvPr>
        </p:nvSpPr>
        <p:spPr>
          <a:xfrm>
            <a:off x="457200" y="1447800"/>
            <a:ext cx="4038600" cy="4678363"/>
          </a:xfrm>
        </p:spPr>
        <p:txBody>
          <a:bodyPr>
            <a:normAutofit/>
          </a:bodyPr>
          <a:lstStyle/>
          <a:p>
            <a:pPr>
              <a:buFont typeface="Arial" pitchFamily="34" charset="0"/>
              <a:buChar char="•"/>
            </a:pPr>
            <a:r>
              <a:rPr lang="en-US" sz="2100" b="1" dirty="0" smtClean="0"/>
              <a:t>Electric Current:</a:t>
            </a:r>
          </a:p>
          <a:p>
            <a:pPr>
              <a:buNone/>
            </a:pPr>
            <a:r>
              <a:rPr lang="en-US" sz="2100" dirty="0" smtClean="0"/>
              <a:t>    </a:t>
            </a:r>
            <a:r>
              <a:rPr lang="en-US" sz="1800" dirty="0" smtClean="0"/>
              <a:t>The flow of electricity along a path is called an Electric Current.</a:t>
            </a:r>
          </a:p>
          <a:p>
            <a:pPr>
              <a:buFont typeface="Arial" pitchFamily="34" charset="0"/>
              <a:buChar char="•"/>
            </a:pPr>
            <a:r>
              <a:rPr lang="en-US" sz="2100" b="1" dirty="0" smtClean="0"/>
              <a:t>Electric Circuit:</a:t>
            </a:r>
          </a:p>
          <a:p>
            <a:pPr>
              <a:buNone/>
            </a:pPr>
            <a:r>
              <a:rPr lang="en-US" sz="2100" dirty="0" smtClean="0"/>
              <a:t>    </a:t>
            </a:r>
            <a:r>
              <a:rPr lang="en-US" sz="1800" dirty="0" smtClean="0"/>
              <a:t>Electricity flows through a closed path called an Electric Circuit.</a:t>
            </a:r>
          </a:p>
          <a:p>
            <a:pPr>
              <a:buFont typeface="Arial" pitchFamily="34" charset="0"/>
              <a:buChar char="•"/>
            </a:pPr>
            <a:r>
              <a:rPr lang="en-US" sz="2100" b="1" dirty="0" smtClean="0"/>
              <a:t>Circuit Diagram:</a:t>
            </a:r>
          </a:p>
          <a:p>
            <a:pPr>
              <a:buNone/>
            </a:pPr>
            <a:r>
              <a:rPr lang="en-US" sz="2100" dirty="0" smtClean="0"/>
              <a:t>    </a:t>
            </a:r>
            <a:r>
              <a:rPr lang="en-US" sz="1800" dirty="0" smtClean="0"/>
              <a:t>The representation of an electric circuit with the help of standard symbols for the various components of the circuit is called Circuit Diagram.</a:t>
            </a:r>
            <a:endParaRPr lang="en-US" sz="1800" dirty="0"/>
          </a:p>
        </p:txBody>
      </p:sp>
      <p:sp>
        <p:nvSpPr>
          <p:cNvPr id="10" name="Content Placeholder 9"/>
          <p:cNvSpPr>
            <a:spLocks noGrp="1"/>
          </p:cNvSpPr>
          <p:nvPr>
            <p:ph sz="half" idx="2"/>
          </p:nvPr>
        </p:nvSpPr>
        <p:spPr>
          <a:xfrm>
            <a:off x="4648200" y="1828801"/>
            <a:ext cx="4038600" cy="3276600"/>
          </a:xfrm>
        </p:spPr>
        <p:txBody>
          <a:bodyPr>
            <a:normAutofit/>
          </a:bodyPr>
          <a:lstStyle/>
          <a:p>
            <a:pPr>
              <a:buNone/>
            </a:pPr>
            <a:endParaRPr lang="en-US" dirty="0"/>
          </a:p>
        </p:txBody>
      </p:sp>
      <p:pic>
        <p:nvPicPr>
          <p:cNvPr id="2050" name="Picture 2"/>
          <p:cNvPicPr>
            <a:picLocks noChangeAspect="1" noChangeArrowheads="1"/>
          </p:cNvPicPr>
          <p:nvPr/>
        </p:nvPicPr>
        <p:blipFill>
          <a:blip r:embed="rId2"/>
          <a:srcRect/>
          <a:stretch>
            <a:fillRect/>
          </a:stretch>
        </p:blipFill>
        <p:spPr bwMode="auto">
          <a:xfrm>
            <a:off x="4648200" y="1219200"/>
            <a:ext cx="4038600" cy="4267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685800"/>
          </a:xfrm>
        </p:spPr>
        <p:txBody>
          <a:bodyPr>
            <a:normAutofit/>
          </a:bodyPr>
          <a:lstStyle/>
          <a:p>
            <a:pPr algn="l"/>
            <a:r>
              <a:rPr lang="en-US" sz="3600" dirty="0" smtClean="0"/>
              <a:t>                      Self Assessment-1</a:t>
            </a:r>
            <a:endParaRPr lang="en-US" sz="3600" dirty="0"/>
          </a:p>
        </p:txBody>
      </p:sp>
      <p:sp>
        <p:nvSpPr>
          <p:cNvPr id="3" name="Content Placeholder 2"/>
          <p:cNvSpPr>
            <a:spLocks noGrp="1"/>
          </p:cNvSpPr>
          <p:nvPr>
            <p:ph idx="1"/>
          </p:nvPr>
        </p:nvSpPr>
        <p:spPr>
          <a:xfrm>
            <a:off x="457200" y="1676401"/>
            <a:ext cx="8229600" cy="2895599"/>
          </a:xfrm>
        </p:spPr>
        <p:txBody>
          <a:bodyPr>
            <a:normAutofit/>
          </a:bodyPr>
          <a:lstStyle/>
          <a:p>
            <a:pPr>
              <a:buNone/>
            </a:pPr>
            <a:endParaRPr lang="en-US" sz="1400" dirty="0" smtClean="0"/>
          </a:p>
          <a:p>
            <a:pPr>
              <a:buNone/>
            </a:pPr>
            <a:r>
              <a:rPr lang="en-US" sz="1400" dirty="0" smtClean="0">
                <a:latin typeface="Arial Narrow" pitchFamily="34" charset="0"/>
              </a:rPr>
              <a:t>1</a:t>
            </a:r>
            <a:r>
              <a:rPr lang="en-US" sz="1400" dirty="0" smtClean="0"/>
              <a:t>. </a:t>
            </a:r>
            <a:r>
              <a:rPr lang="en-US" sz="1400" dirty="0" smtClean="0">
                <a:latin typeface="Arial Narrow" pitchFamily="34" charset="0"/>
              </a:rPr>
              <a:t>What is Electric Current?</a:t>
            </a:r>
          </a:p>
          <a:p>
            <a:pPr>
              <a:buNone/>
            </a:pPr>
            <a:r>
              <a:rPr lang="en-US" sz="1400" dirty="0" smtClean="0">
                <a:latin typeface="Arial Narrow" pitchFamily="34" charset="0"/>
              </a:rPr>
              <a:t>2. What is Electric Circuit?</a:t>
            </a:r>
          </a:p>
          <a:p>
            <a:pPr>
              <a:buNone/>
            </a:pPr>
            <a:r>
              <a:rPr lang="en-US" sz="1400" dirty="0" smtClean="0">
                <a:latin typeface="Arial Narrow" pitchFamily="34" charset="0"/>
              </a:rPr>
              <a:t>3. What is Circuit Diagram?</a:t>
            </a:r>
          </a:p>
          <a:p>
            <a:pPr>
              <a:buNone/>
            </a:pPr>
            <a:r>
              <a:rPr lang="en-US" sz="1400" dirty="0" smtClean="0">
                <a:latin typeface="Arial Narrow" pitchFamily="34" charset="0"/>
              </a:rPr>
              <a:t>4. Draw the symbol of Electric Bulb.</a:t>
            </a:r>
          </a:p>
          <a:p>
            <a:pPr>
              <a:buNone/>
            </a:pPr>
            <a:r>
              <a:rPr lang="en-US" sz="1400" dirty="0" smtClean="0">
                <a:latin typeface="Arial Narrow" pitchFamily="34" charset="0"/>
              </a:rPr>
              <a:t>5. Draw the symbol of Electric Cell.</a:t>
            </a:r>
          </a:p>
          <a:p>
            <a:pPr>
              <a:buNone/>
            </a:pPr>
            <a:r>
              <a:rPr lang="en-US" sz="1400" dirty="0" smtClean="0">
                <a:latin typeface="Arial Narrow" pitchFamily="34" charset="0"/>
              </a:rPr>
              <a:t>6. Draw the symbol of Electric Battery.</a:t>
            </a:r>
          </a:p>
          <a:p>
            <a:pPr>
              <a:buNone/>
            </a:pPr>
            <a:r>
              <a:rPr lang="en-US" sz="1400" dirty="0" smtClean="0">
                <a:latin typeface="Arial Narrow" pitchFamily="34" charset="0"/>
              </a:rPr>
              <a:t>7. Draw the symbol of Connecting Wires.</a:t>
            </a:r>
          </a:p>
          <a:p>
            <a:pPr>
              <a:buNone/>
            </a:pPr>
            <a:r>
              <a:rPr lang="en-US" sz="1400" dirty="0" smtClean="0">
                <a:latin typeface="Arial Narrow" pitchFamily="34" charset="0"/>
              </a:rPr>
              <a:t>8. Draw the symbol of Open Switch.</a:t>
            </a:r>
          </a:p>
          <a:p>
            <a:pPr>
              <a:buNone/>
            </a:pPr>
            <a:r>
              <a:rPr lang="en-US" sz="1400" dirty="0" smtClean="0">
                <a:latin typeface="Arial Narrow" pitchFamily="34" charset="0"/>
              </a:rPr>
              <a:t>9. Draw the symbol of Closed Switch.</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581400" y="2895600"/>
            <a:ext cx="2209800" cy="685800"/>
          </a:xfrm>
        </p:spPr>
        <p:txBody>
          <a:bodyPr>
            <a:normAutofit fontScale="90000"/>
          </a:bodyPr>
          <a:lstStyle/>
          <a:p>
            <a:r>
              <a:rPr lang="en-US" dirty="0" smtClean="0"/>
              <a:t>Period-2</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a:bodyPr>
          <a:lstStyle/>
          <a:p>
            <a:r>
              <a:rPr lang="en-US" sz="4000" b="1" dirty="0" smtClean="0"/>
              <a:t>   The Components of an Electric Circuit</a:t>
            </a:r>
            <a:endParaRPr lang="en-US" sz="4000" dirty="0"/>
          </a:p>
        </p:txBody>
      </p:sp>
      <p:sp>
        <p:nvSpPr>
          <p:cNvPr id="3" name="Content Placeholder 2"/>
          <p:cNvSpPr>
            <a:spLocks noGrp="1"/>
          </p:cNvSpPr>
          <p:nvPr>
            <p:ph sz="half" idx="1"/>
          </p:nvPr>
        </p:nvSpPr>
        <p:spPr>
          <a:xfrm>
            <a:off x="457200" y="1371600"/>
            <a:ext cx="4038600" cy="4983325"/>
          </a:xfrm>
        </p:spPr>
        <p:txBody>
          <a:bodyPr>
            <a:normAutofit fontScale="47500" lnSpcReduction="20000"/>
          </a:bodyPr>
          <a:lstStyle/>
          <a:p>
            <a:pPr>
              <a:buNone/>
            </a:pPr>
            <a:r>
              <a:rPr lang="en-US" sz="3800" b="1" dirty="0" smtClean="0"/>
              <a:t>      </a:t>
            </a:r>
          </a:p>
          <a:p>
            <a:pPr>
              <a:buNone/>
            </a:pPr>
            <a:r>
              <a:rPr lang="en-US" sz="3800" b="1" dirty="0" smtClean="0"/>
              <a:t>      (a) The Cell or Battery:</a:t>
            </a:r>
          </a:p>
          <a:p>
            <a:pPr>
              <a:buNone/>
            </a:pPr>
            <a:endParaRPr lang="en-US" b="1" dirty="0" smtClean="0"/>
          </a:p>
          <a:p>
            <a:pPr>
              <a:buFont typeface="Wingdings" pitchFamily="2" charset="2"/>
              <a:buChar char="ü"/>
            </a:pPr>
            <a:r>
              <a:rPr lang="en-US" sz="3300" dirty="0" smtClean="0"/>
              <a:t> </a:t>
            </a:r>
            <a:r>
              <a:rPr lang="en-US" sz="3800" dirty="0" smtClean="0"/>
              <a:t>An electric circuit needs a source of electricity.</a:t>
            </a:r>
          </a:p>
          <a:p>
            <a:pPr>
              <a:buFont typeface="Wingdings" pitchFamily="2" charset="2"/>
              <a:buChar char="ü"/>
            </a:pPr>
            <a:r>
              <a:rPr lang="en-US" sz="3800" dirty="0" smtClean="0"/>
              <a:t>The single unit of source of electricity that is used to supply electric current to an electric circuit is called a </a:t>
            </a:r>
            <a:r>
              <a:rPr lang="en-US" sz="3800" b="1" dirty="0" smtClean="0"/>
              <a:t>Cell</a:t>
            </a:r>
            <a:r>
              <a:rPr lang="en-US" sz="3800" dirty="0" smtClean="0"/>
              <a:t>.</a:t>
            </a:r>
          </a:p>
          <a:p>
            <a:pPr>
              <a:buFont typeface="Wingdings" pitchFamily="2" charset="2"/>
              <a:buChar char="ü"/>
            </a:pPr>
            <a:r>
              <a:rPr lang="en-US" sz="3800" dirty="0" smtClean="0"/>
              <a:t>A combination of two or more cells is known as </a:t>
            </a:r>
            <a:r>
              <a:rPr lang="en-US" sz="3800" b="1" dirty="0" smtClean="0"/>
              <a:t>Battery</a:t>
            </a:r>
            <a:r>
              <a:rPr lang="en-US" sz="3800" dirty="0" smtClean="0"/>
              <a:t>.</a:t>
            </a:r>
          </a:p>
          <a:p>
            <a:pPr>
              <a:buFont typeface="Wingdings" pitchFamily="2" charset="2"/>
              <a:buChar char="ü"/>
            </a:pPr>
            <a:r>
              <a:rPr lang="en-US" sz="3800" dirty="0" smtClean="0"/>
              <a:t>If we observe a cell then we will notice that  symbols ‘+’ and ‘-’ printed on it. </a:t>
            </a:r>
          </a:p>
          <a:p>
            <a:pPr>
              <a:buFont typeface="Wingdings" pitchFamily="2" charset="2"/>
              <a:buChar char="ü"/>
            </a:pPr>
            <a:r>
              <a:rPr lang="en-US" sz="3800" dirty="0" smtClean="0"/>
              <a:t>‘+’  sign represents the positive terminal and ‘-’  sign represents the negative terminal. These symbols help us to connect the cells correctly. </a:t>
            </a:r>
          </a:p>
          <a:p>
            <a:pPr>
              <a:buFont typeface="Wingdings" pitchFamily="2" charset="2"/>
              <a:buChar char="ü"/>
            </a:pPr>
            <a:endParaRPr lang="en-US" sz="3300" dirty="0" smtClean="0"/>
          </a:p>
          <a:p>
            <a:pPr>
              <a:buNone/>
            </a:pPr>
            <a:r>
              <a:rPr lang="en-US" sz="2900" b="1" dirty="0" smtClean="0"/>
              <a:t>     </a:t>
            </a:r>
            <a:endParaRPr lang="en-US" sz="2900" b="1" dirty="0"/>
          </a:p>
        </p:txBody>
      </p:sp>
      <p:sp>
        <p:nvSpPr>
          <p:cNvPr id="4" name="Content Placeholder 3"/>
          <p:cNvSpPr>
            <a:spLocks noGrp="1"/>
          </p:cNvSpPr>
          <p:nvPr>
            <p:ph sz="half" idx="2"/>
          </p:nvPr>
        </p:nvSpPr>
        <p:spPr>
          <a:xfrm>
            <a:off x="4648200" y="1524000"/>
            <a:ext cx="4038600" cy="4830925"/>
          </a:xfrm>
        </p:spPr>
        <p:txBody>
          <a:bodyPr>
            <a:normAutofit fontScale="47500" lnSpcReduction="20000"/>
          </a:bodyPr>
          <a:lstStyle/>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a:p>
        </p:txBody>
      </p:sp>
      <p:pic>
        <p:nvPicPr>
          <p:cNvPr id="1027" name="Picture 3"/>
          <p:cNvPicPr>
            <a:picLocks noChangeAspect="1" noChangeArrowheads="1"/>
          </p:cNvPicPr>
          <p:nvPr/>
        </p:nvPicPr>
        <p:blipFill>
          <a:blip r:embed="rId2"/>
          <a:srcRect/>
          <a:stretch>
            <a:fillRect/>
          </a:stretch>
        </p:blipFill>
        <p:spPr bwMode="auto">
          <a:xfrm>
            <a:off x="4724401" y="2209800"/>
            <a:ext cx="3733800" cy="2667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09600"/>
          </a:xfrm>
        </p:spPr>
        <p:txBody>
          <a:bodyPr>
            <a:normAutofit fontScale="90000"/>
          </a:bodyPr>
          <a:lstStyle/>
          <a:p>
            <a:r>
              <a:rPr lang="en-US" sz="4000" b="1" dirty="0" smtClean="0"/>
              <a:t>   The Components of an Electric Circuit</a:t>
            </a:r>
            <a:endParaRPr lang="en-US" sz="4000" dirty="0"/>
          </a:p>
        </p:txBody>
      </p:sp>
      <p:sp>
        <p:nvSpPr>
          <p:cNvPr id="3" name="Content Placeholder 2"/>
          <p:cNvSpPr>
            <a:spLocks noGrp="1"/>
          </p:cNvSpPr>
          <p:nvPr>
            <p:ph sz="half" idx="1"/>
          </p:nvPr>
        </p:nvSpPr>
        <p:spPr>
          <a:xfrm>
            <a:off x="457200" y="1219200"/>
            <a:ext cx="4038600" cy="5135725"/>
          </a:xfrm>
        </p:spPr>
        <p:txBody>
          <a:bodyPr>
            <a:normAutofit lnSpcReduction="10000"/>
          </a:bodyPr>
          <a:lstStyle/>
          <a:p>
            <a:pPr>
              <a:buNone/>
            </a:pPr>
            <a:r>
              <a:rPr lang="en-US" sz="2000" b="1" dirty="0" smtClean="0"/>
              <a:t>    </a:t>
            </a:r>
          </a:p>
          <a:p>
            <a:pPr>
              <a:buNone/>
            </a:pPr>
            <a:r>
              <a:rPr lang="en-US" sz="2000" b="1" dirty="0" smtClean="0"/>
              <a:t>    (a) The Cell or Battery:</a:t>
            </a:r>
          </a:p>
          <a:p>
            <a:pPr>
              <a:buNone/>
            </a:pPr>
            <a:endParaRPr lang="en-US" sz="2000" b="1" dirty="0" smtClean="0"/>
          </a:p>
          <a:p>
            <a:pPr>
              <a:buFont typeface="Wingdings" pitchFamily="2" charset="2"/>
              <a:buChar char="ü"/>
            </a:pPr>
            <a:r>
              <a:rPr lang="en-US" sz="1800" dirty="0" smtClean="0"/>
              <a:t>There are different ways to connect cells to form a battery. </a:t>
            </a:r>
          </a:p>
          <a:p>
            <a:pPr>
              <a:buFont typeface="Wingdings" pitchFamily="2" charset="2"/>
              <a:buChar char="ü"/>
            </a:pPr>
            <a:r>
              <a:rPr lang="en-US" sz="1800" dirty="0" smtClean="0"/>
              <a:t>Cells can be placed end to end such that the negative terminal of the first cell touches the positive terminal of the second cell and so on. </a:t>
            </a:r>
          </a:p>
          <a:p>
            <a:pPr>
              <a:buFont typeface="Wingdings" pitchFamily="2" charset="2"/>
              <a:buChar char="ü"/>
            </a:pPr>
            <a:r>
              <a:rPr lang="en-US" sz="1800" dirty="0" smtClean="0"/>
              <a:t>Sometimes, wires or strips of metal are used to connect the positive terminal of one cell to the negative terminal of another.</a:t>
            </a:r>
          </a:p>
          <a:p>
            <a:pPr>
              <a:buFont typeface="Wingdings" pitchFamily="2" charset="2"/>
              <a:buChar char="ü"/>
            </a:pPr>
            <a:r>
              <a:rPr lang="en-US" sz="2000" dirty="0" smtClean="0"/>
              <a:t>We also use battery holders to make batteries of two or more cells.  </a:t>
            </a:r>
          </a:p>
          <a:p>
            <a:pPr>
              <a:buNone/>
            </a:pPr>
            <a:r>
              <a:rPr lang="en-US" sz="1800" b="1" dirty="0" smtClean="0"/>
              <a:t>     </a:t>
            </a:r>
          </a:p>
          <a:p>
            <a:pPr>
              <a:buNone/>
            </a:pPr>
            <a:endParaRPr lang="en-US" sz="2900" b="1" dirty="0"/>
          </a:p>
        </p:txBody>
      </p:sp>
      <p:sp>
        <p:nvSpPr>
          <p:cNvPr id="4" name="Content Placeholder 3"/>
          <p:cNvSpPr>
            <a:spLocks noGrp="1"/>
          </p:cNvSpPr>
          <p:nvPr>
            <p:ph sz="half" idx="2"/>
          </p:nvPr>
        </p:nvSpPr>
        <p:spPr>
          <a:xfrm>
            <a:off x="4648200" y="1524000"/>
            <a:ext cx="4038600" cy="4830925"/>
          </a:xfrm>
        </p:spPr>
        <p:txBody>
          <a:bodyPr>
            <a:normAutofit lnSpcReduction="10000"/>
          </a:bodyPr>
          <a:lstStyle/>
          <a:p>
            <a:pPr>
              <a:buNone/>
            </a:pPr>
            <a:endParaRPr lang="en-US" sz="1800" dirty="0"/>
          </a:p>
        </p:txBody>
      </p:sp>
      <p:pic>
        <p:nvPicPr>
          <p:cNvPr id="1027" name="Picture 3"/>
          <p:cNvPicPr>
            <a:picLocks noChangeAspect="1" noChangeArrowheads="1"/>
          </p:cNvPicPr>
          <p:nvPr/>
        </p:nvPicPr>
        <p:blipFill>
          <a:blip r:embed="rId2"/>
          <a:srcRect/>
          <a:stretch>
            <a:fillRect/>
          </a:stretch>
        </p:blipFill>
        <p:spPr bwMode="auto">
          <a:xfrm>
            <a:off x="4648200" y="2743200"/>
            <a:ext cx="4048125" cy="1905000"/>
          </a:xfrm>
          <a:prstGeom prst="rect">
            <a:avLst/>
          </a:prstGeom>
          <a:noFill/>
          <a:ln w="9525">
            <a:noFill/>
            <a:miter lim="800000"/>
            <a:headEnd/>
            <a:tailEnd/>
          </a:ln>
          <a:effectLst/>
        </p:spPr>
      </p:pic>
      <p:pic>
        <p:nvPicPr>
          <p:cNvPr id="1028" name="Picture 4"/>
          <p:cNvPicPr>
            <a:picLocks noChangeAspect="1" noChangeArrowheads="1"/>
          </p:cNvPicPr>
          <p:nvPr/>
        </p:nvPicPr>
        <p:blipFill>
          <a:blip r:embed="rId3"/>
          <a:srcRect/>
          <a:stretch>
            <a:fillRect/>
          </a:stretch>
        </p:blipFill>
        <p:spPr bwMode="auto">
          <a:xfrm>
            <a:off x="4648200" y="4648200"/>
            <a:ext cx="4038600" cy="1752600"/>
          </a:xfrm>
          <a:prstGeom prst="rect">
            <a:avLst/>
          </a:prstGeom>
          <a:noFill/>
          <a:ln w="9525">
            <a:noFill/>
            <a:miter lim="800000"/>
            <a:headEnd/>
            <a:tailEnd/>
          </a:ln>
          <a:effectLst/>
        </p:spPr>
      </p:pic>
      <p:pic>
        <p:nvPicPr>
          <p:cNvPr id="10" name="Picture 2"/>
          <p:cNvPicPr>
            <a:picLocks noChangeAspect="1" noChangeArrowheads="1"/>
          </p:cNvPicPr>
          <p:nvPr/>
        </p:nvPicPr>
        <p:blipFill>
          <a:blip r:embed="rId4"/>
          <a:srcRect/>
          <a:stretch>
            <a:fillRect/>
          </a:stretch>
        </p:blipFill>
        <p:spPr bwMode="auto">
          <a:xfrm>
            <a:off x="4648200" y="1219200"/>
            <a:ext cx="4038600" cy="1524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09600"/>
          </a:xfrm>
        </p:spPr>
        <p:txBody>
          <a:bodyPr>
            <a:normAutofit fontScale="90000"/>
          </a:bodyPr>
          <a:lstStyle/>
          <a:p>
            <a:r>
              <a:rPr lang="en-US" sz="4000" b="1" dirty="0" smtClean="0"/>
              <a:t>   The Components of an Electric Circuit</a:t>
            </a:r>
            <a:endParaRPr lang="en-US" sz="4000" dirty="0"/>
          </a:p>
        </p:txBody>
      </p:sp>
      <p:sp>
        <p:nvSpPr>
          <p:cNvPr id="3" name="Content Placeholder 2"/>
          <p:cNvSpPr>
            <a:spLocks noGrp="1"/>
          </p:cNvSpPr>
          <p:nvPr>
            <p:ph sz="half" idx="1"/>
          </p:nvPr>
        </p:nvSpPr>
        <p:spPr>
          <a:xfrm>
            <a:off x="457200" y="1295400"/>
            <a:ext cx="4038600" cy="5059525"/>
          </a:xfrm>
        </p:spPr>
        <p:txBody>
          <a:bodyPr>
            <a:normAutofit fontScale="92500" lnSpcReduction="20000"/>
          </a:bodyPr>
          <a:lstStyle/>
          <a:p>
            <a:pPr>
              <a:buFont typeface="Arial" pitchFamily="34" charset="0"/>
              <a:buChar char="•"/>
            </a:pPr>
            <a:r>
              <a:rPr lang="en-US" sz="2200" b="1" dirty="0" smtClean="0"/>
              <a:t>More Cells, More Current:</a:t>
            </a:r>
          </a:p>
          <a:p>
            <a:pPr>
              <a:buNone/>
            </a:pPr>
            <a:endParaRPr lang="en-US" sz="2000" b="1" dirty="0" smtClean="0"/>
          </a:p>
          <a:p>
            <a:pPr>
              <a:buFont typeface="Wingdings" pitchFamily="2" charset="2"/>
              <a:buChar char="ü"/>
            </a:pPr>
            <a:r>
              <a:rPr lang="en-US" sz="1900" dirty="0" smtClean="0"/>
              <a:t>Let us connect a bulb to a cell using wires to complete the circuit. Let us note the brightness of the bulb.</a:t>
            </a:r>
          </a:p>
          <a:p>
            <a:pPr>
              <a:buFont typeface="Wingdings" pitchFamily="2" charset="2"/>
              <a:buChar char="ü"/>
            </a:pPr>
            <a:r>
              <a:rPr lang="en-US" sz="1900" dirty="0" smtClean="0"/>
              <a:t>Let us connect one more cells to the circuit. Let us note the brightness of the same bulb when two cells  are connected in a row to the circuit.</a:t>
            </a:r>
          </a:p>
          <a:p>
            <a:pPr>
              <a:buFont typeface="Wingdings" pitchFamily="2" charset="2"/>
              <a:buChar char="ü"/>
            </a:pPr>
            <a:r>
              <a:rPr lang="en-US" sz="1900" dirty="0" smtClean="0"/>
              <a:t>Let us increase the cell numbers connected to the circuit to three. Let us note the brightness of the bulb.</a:t>
            </a:r>
          </a:p>
          <a:p>
            <a:pPr>
              <a:buFont typeface="Wingdings" pitchFamily="2" charset="2"/>
              <a:buChar char="ü"/>
            </a:pPr>
            <a:r>
              <a:rPr lang="en-US" sz="1900" dirty="0" smtClean="0"/>
              <a:t>We will notice that the bulb glows the brightest when three cells in a row are connected to the circuit.</a:t>
            </a:r>
          </a:p>
          <a:p>
            <a:pPr>
              <a:buFont typeface="Wingdings" pitchFamily="2" charset="2"/>
              <a:buChar char="ü"/>
            </a:pPr>
            <a:r>
              <a:rPr lang="en-US" sz="1900" dirty="0" smtClean="0"/>
              <a:t>More electric current flows through the circuit when three cells are connected in a row.</a:t>
            </a:r>
          </a:p>
          <a:p>
            <a:pPr>
              <a:buNone/>
            </a:pPr>
            <a:r>
              <a:rPr lang="en-US" sz="1900" b="1" dirty="0" smtClean="0"/>
              <a:t>     </a:t>
            </a:r>
          </a:p>
          <a:p>
            <a:pPr>
              <a:buNone/>
            </a:pPr>
            <a:endParaRPr lang="en-US" sz="2900" b="1" dirty="0"/>
          </a:p>
        </p:txBody>
      </p:sp>
      <p:sp>
        <p:nvSpPr>
          <p:cNvPr id="4" name="Content Placeholder 3"/>
          <p:cNvSpPr>
            <a:spLocks noGrp="1"/>
          </p:cNvSpPr>
          <p:nvPr>
            <p:ph sz="half" idx="2"/>
          </p:nvPr>
        </p:nvSpPr>
        <p:spPr>
          <a:xfrm>
            <a:off x="4648200" y="1295400"/>
            <a:ext cx="4038600" cy="5059525"/>
          </a:xfrm>
        </p:spPr>
        <p:txBody>
          <a:bodyPr>
            <a:normAutofit fontScale="92500" lnSpcReduction="20000"/>
          </a:bodyPr>
          <a:lstStyle/>
          <a:p>
            <a:pPr>
              <a:buNone/>
            </a:pPr>
            <a:endParaRPr lang="en-US" sz="1800" dirty="0"/>
          </a:p>
        </p:txBody>
      </p:sp>
      <p:pic>
        <p:nvPicPr>
          <p:cNvPr id="1026" name="Picture 2"/>
          <p:cNvPicPr>
            <a:picLocks noChangeAspect="1" noChangeArrowheads="1"/>
          </p:cNvPicPr>
          <p:nvPr/>
        </p:nvPicPr>
        <p:blipFill>
          <a:blip r:embed="rId2"/>
          <a:srcRect/>
          <a:stretch>
            <a:fillRect/>
          </a:stretch>
        </p:blipFill>
        <p:spPr bwMode="auto">
          <a:xfrm>
            <a:off x="4648200" y="1295400"/>
            <a:ext cx="3352800" cy="1524000"/>
          </a:xfrm>
          <a:prstGeom prst="rect">
            <a:avLst/>
          </a:prstGeom>
          <a:noFill/>
          <a:ln w="9525">
            <a:noFill/>
            <a:miter lim="800000"/>
            <a:headEnd/>
            <a:tailEnd/>
          </a:ln>
          <a:effectLst/>
        </p:spPr>
      </p:pic>
      <p:pic>
        <p:nvPicPr>
          <p:cNvPr id="6" name="Picture 4"/>
          <p:cNvPicPr>
            <a:picLocks noChangeAspect="1" noChangeArrowheads="1"/>
          </p:cNvPicPr>
          <p:nvPr/>
        </p:nvPicPr>
        <p:blipFill>
          <a:blip r:embed="rId3"/>
          <a:srcRect/>
          <a:stretch>
            <a:fillRect/>
          </a:stretch>
        </p:blipFill>
        <p:spPr bwMode="auto">
          <a:xfrm>
            <a:off x="5334000" y="2819400"/>
            <a:ext cx="3352800" cy="1771650"/>
          </a:xfrm>
          <a:prstGeom prst="rect">
            <a:avLst/>
          </a:prstGeom>
          <a:noFill/>
          <a:ln w="9525">
            <a:noFill/>
            <a:miter lim="800000"/>
            <a:headEnd/>
            <a:tailEnd/>
          </a:ln>
          <a:effectLst/>
        </p:spPr>
      </p:pic>
      <p:pic>
        <p:nvPicPr>
          <p:cNvPr id="1029" name="Picture 5"/>
          <p:cNvPicPr>
            <a:picLocks noChangeAspect="1" noChangeArrowheads="1"/>
          </p:cNvPicPr>
          <p:nvPr/>
        </p:nvPicPr>
        <p:blipFill>
          <a:blip r:embed="rId4" cstate="print"/>
          <a:srcRect/>
          <a:stretch>
            <a:fillRect/>
          </a:stretch>
        </p:blipFill>
        <p:spPr bwMode="auto">
          <a:xfrm>
            <a:off x="4648200" y="4572000"/>
            <a:ext cx="3581400" cy="1752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09600"/>
          </a:xfrm>
        </p:spPr>
        <p:txBody>
          <a:bodyPr>
            <a:normAutofit fontScale="90000"/>
          </a:bodyPr>
          <a:lstStyle/>
          <a:p>
            <a:r>
              <a:rPr lang="en-US" sz="4000" b="1" dirty="0" smtClean="0"/>
              <a:t>   The Components of an Electric Circuit</a:t>
            </a:r>
            <a:endParaRPr lang="en-US" sz="4000" dirty="0"/>
          </a:p>
        </p:txBody>
      </p:sp>
      <p:sp>
        <p:nvSpPr>
          <p:cNvPr id="3" name="Content Placeholder 2"/>
          <p:cNvSpPr>
            <a:spLocks noGrp="1"/>
          </p:cNvSpPr>
          <p:nvPr>
            <p:ph sz="half" idx="1"/>
          </p:nvPr>
        </p:nvSpPr>
        <p:spPr>
          <a:xfrm>
            <a:off x="457200" y="1295400"/>
            <a:ext cx="4038600" cy="5059525"/>
          </a:xfrm>
        </p:spPr>
        <p:txBody>
          <a:bodyPr>
            <a:normAutofit/>
          </a:bodyPr>
          <a:lstStyle/>
          <a:p>
            <a:pPr>
              <a:buFont typeface="Arial" pitchFamily="34" charset="0"/>
              <a:buChar char="•"/>
            </a:pPr>
            <a:r>
              <a:rPr lang="en-US" sz="2200" b="1" dirty="0" smtClean="0"/>
              <a:t>(b) The Switch:</a:t>
            </a:r>
            <a:endParaRPr lang="en-US" sz="2000" b="1" dirty="0" smtClean="0"/>
          </a:p>
          <a:p>
            <a:pPr>
              <a:buNone/>
            </a:pPr>
            <a:r>
              <a:rPr lang="en-US" sz="1900" dirty="0" smtClean="0"/>
              <a:t>     The electric component that enables us to switch on or switch off an electric circuit is called a </a:t>
            </a:r>
            <a:r>
              <a:rPr lang="en-US" sz="1900" b="1" dirty="0" smtClean="0"/>
              <a:t>Switch</a:t>
            </a:r>
            <a:r>
              <a:rPr lang="en-US" sz="1900" dirty="0" smtClean="0"/>
              <a:t>.</a:t>
            </a:r>
          </a:p>
          <a:p>
            <a:r>
              <a:rPr lang="en-US" sz="1800" dirty="0" smtClean="0"/>
              <a:t>A switch can be placed anywhere in a circuit such that it is essential to complete the circuit. </a:t>
            </a:r>
          </a:p>
          <a:p>
            <a:r>
              <a:rPr lang="en-US" sz="1800" dirty="0" smtClean="0"/>
              <a:t>When the switch is closed, the circuit is complete and current flows through it.</a:t>
            </a:r>
          </a:p>
          <a:p>
            <a:r>
              <a:rPr lang="en-US" sz="1800" dirty="0" smtClean="0"/>
              <a:t>When the switch is open, the circuit is broken and current does not flow through it. </a:t>
            </a:r>
            <a:endParaRPr lang="en-US" sz="1900" b="1" dirty="0" smtClean="0"/>
          </a:p>
          <a:p>
            <a:pPr>
              <a:buNone/>
            </a:pPr>
            <a:endParaRPr lang="en-US" sz="2900" b="1" dirty="0"/>
          </a:p>
        </p:txBody>
      </p:sp>
      <p:sp>
        <p:nvSpPr>
          <p:cNvPr id="4" name="Content Placeholder 3"/>
          <p:cNvSpPr>
            <a:spLocks noGrp="1"/>
          </p:cNvSpPr>
          <p:nvPr>
            <p:ph sz="half" idx="2"/>
          </p:nvPr>
        </p:nvSpPr>
        <p:spPr>
          <a:xfrm>
            <a:off x="4733925" y="1166813"/>
            <a:ext cx="4038600" cy="5059525"/>
          </a:xfrm>
        </p:spPr>
        <p:txBody>
          <a:bodyPr>
            <a:normAutofit/>
          </a:bodyPr>
          <a:lstStyle/>
          <a:p>
            <a:pPr>
              <a:buNone/>
            </a:pPr>
            <a:endParaRPr lang="en-US" sz="1800" dirty="0"/>
          </a:p>
        </p:txBody>
      </p:sp>
      <p:pic>
        <p:nvPicPr>
          <p:cNvPr id="5" name="Picture 2" descr="C:\Users\Lenovo\Desktop\Screenshot_2021-01-14-16-53-42-541.jpeg"/>
          <p:cNvPicPr>
            <a:picLocks noChangeAspect="1" noChangeArrowheads="1"/>
          </p:cNvPicPr>
          <p:nvPr/>
        </p:nvPicPr>
        <p:blipFill>
          <a:blip r:embed="rId2"/>
          <a:srcRect/>
          <a:stretch>
            <a:fillRect/>
          </a:stretch>
        </p:blipFill>
        <p:spPr bwMode="auto">
          <a:xfrm>
            <a:off x="4724400" y="1143000"/>
            <a:ext cx="2895600" cy="2286000"/>
          </a:xfrm>
          <a:prstGeom prst="rect">
            <a:avLst/>
          </a:prstGeom>
          <a:noFill/>
        </p:spPr>
      </p:pic>
      <p:pic>
        <p:nvPicPr>
          <p:cNvPr id="1027" name="Picture 3" descr="C:\Users\Lenovo\Desktop\Screenshot_2021-01-14-16-54-02-956.jpeg"/>
          <p:cNvPicPr>
            <a:picLocks noChangeAspect="1" noChangeArrowheads="1"/>
          </p:cNvPicPr>
          <p:nvPr/>
        </p:nvPicPr>
        <p:blipFill>
          <a:blip r:embed="rId3"/>
          <a:srcRect/>
          <a:stretch>
            <a:fillRect/>
          </a:stretch>
        </p:blipFill>
        <p:spPr bwMode="auto">
          <a:xfrm>
            <a:off x="5791200" y="3429000"/>
            <a:ext cx="2971800" cy="2438400"/>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1371</TotalTime>
  <Words>2924</Words>
  <Application>Microsoft Office PowerPoint</Application>
  <PresentationFormat>On-screen Show (4:3)</PresentationFormat>
  <Paragraphs>252</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Flow</vt:lpstr>
      <vt:lpstr>   Chapter- 14</vt:lpstr>
      <vt:lpstr>Period-1</vt:lpstr>
      <vt:lpstr> Electric Circuits:</vt:lpstr>
      <vt:lpstr>                      Self Assessment-1</vt:lpstr>
      <vt:lpstr>Period-2</vt:lpstr>
      <vt:lpstr>   The Components of an Electric Circuit</vt:lpstr>
      <vt:lpstr>   The Components of an Electric Circuit</vt:lpstr>
      <vt:lpstr>   The Components of an Electric Circuit</vt:lpstr>
      <vt:lpstr>   The Components of an Electric Circuit</vt:lpstr>
      <vt:lpstr>   The Components of an Electric Circuit</vt:lpstr>
      <vt:lpstr>                      Self Assessment-2</vt:lpstr>
      <vt:lpstr>Period-3</vt:lpstr>
      <vt:lpstr>   The Heating Effect of Electric Current:</vt:lpstr>
      <vt:lpstr> The Factors Affecting Heating Effect of Electric Current:</vt:lpstr>
      <vt:lpstr>    The Electric Fuse:</vt:lpstr>
      <vt:lpstr>    The Electric Fuse:</vt:lpstr>
      <vt:lpstr>                      Self Assessment-3</vt:lpstr>
      <vt:lpstr>Period-4</vt:lpstr>
      <vt:lpstr>    The Magnetic Effect of Electric Current:</vt:lpstr>
      <vt:lpstr>    The Magnetic Effect of Electric Current:</vt:lpstr>
      <vt:lpstr>    Electromagnets:</vt:lpstr>
      <vt:lpstr>    Electromagnets:</vt:lpstr>
      <vt:lpstr>    Electromagnets:</vt:lpstr>
      <vt:lpstr>                      Self Assessment-4</vt:lpstr>
      <vt:lpstr>Period-5</vt:lpstr>
      <vt:lpstr>    Uses of Electromagnets:</vt:lpstr>
      <vt:lpstr>    Uses of Electromagnets:</vt:lpstr>
      <vt:lpstr>    Uses of Electromagnets:</vt:lpstr>
      <vt:lpstr>                      Self Assessment-5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Chapter- 8</dc:title>
  <dc:creator>HIYA</dc:creator>
  <cp:lastModifiedBy>Lenovo</cp:lastModifiedBy>
  <cp:revision>290</cp:revision>
  <dcterms:created xsi:type="dcterms:W3CDTF">2006-08-16T00:00:00Z</dcterms:created>
  <dcterms:modified xsi:type="dcterms:W3CDTF">2021-01-22T01:57:01Z</dcterms:modified>
</cp:coreProperties>
</file>