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3" r:id="rId2"/>
    <p:sldId id="262" r:id="rId3"/>
    <p:sldId id="259" r:id="rId4"/>
    <p:sldId id="264" r:id="rId5"/>
    <p:sldId id="265" r:id="rId6"/>
    <p:sldId id="266" r:id="rId7"/>
    <p:sldId id="272" r:id="rId8"/>
    <p:sldId id="274" r:id="rId9"/>
    <p:sldId id="267" r:id="rId10"/>
    <p:sldId id="268" r:id="rId11"/>
    <p:sldId id="269" r:id="rId12"/>
    <p:sldId id="270" r:id="rId13"/>
    <p:sldId id="260" r:id="rId14"/>
    <p:sldId id="276" r:id="rId15"/>
    <p:sldId id="278" r:id="rId16"/>
    <p:sldId id="281" r:id="rId17"/>
    <p:sldId id="282" r:id="rId18"/>
    <p:sldId id="283" r:id="rId19"/>
    <p:sldId id="280" r:id="rId20"/>
    <p:sldId id="286" r:id="rId21"/>
    <p:sldId id="292" r:id="rId22"/>
    <p:sldId id="289" r:id="rId23"/>
    <p:sldId id="290" r:id="rId24"/>
    <p:sldId id="288" r:id="rId25"/>
    <p:sldId id="294" r:id="rId26"/>
    <p:sldId id="297" r:id="rId27"/>
    <p:sldId id="298" r:id="rId28"/>
    <p:sldId id="299" r:id="rId29"/>
    <p:sldId id="300" r:id="rId30"/>
    <p:sldId id="296" r:id="rId31"/>
    <p:sldId id="302" r:id="rId32"/>
    <p:sldId id="305" r:id="rId33"/>
    <p:sldId id="306" r:id="rId34"/>
    <p:sldId id="307" r:id="rId35"/>
    <p:sldId id="30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420" autoAdjust="0"/>
    <p:restoredTop sz="90672" autoAdjust="0"/>
  </p:normalViewPr>
  <p:slideViewPr>
    <p:cSldViewPr>
      <p:cViewPr>
        <p:scale>
          <a:sx n="75" d="100"/>
          <a:sy n="75" d="100"/>
        </p:scale>
        <p:origin x="-1356"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C70630-44FA-4285-9B3D-65C8CB2C7678}" type="datetimeFigureOut">
              <a:rPr lang="en-US" smtClean="0"/>
              <a:pPr/>
              <a:t>12/2/2020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644315-D2A3-43AA-ACE1-ACA9A93B103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644315-D2A3-43AA-ACE1-ACA9A93B103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644315-D2A3-43AA-ACE1-ACA9A93B1038}"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644315-D2A3-43AA-ACE1-ACA9A93B1038}"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644315-D2A3-43AA-ACE1-ACA9A93B1038}"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644315-D2A3-43AA-ACE1-ACA9A93B1038}" type="slidenum">
              <a:rPr lang="en-US" smtClean="0"/>
              <a:pPr/>
              <a:t>26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644315-D2A3-43AA-ACE1-ACA9A93B1038}" type="slidenum">
              <a:rPr lang="en-US" smtClean="0"/>
              <a:pPr/>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644315-D2A3-43AA-ACE1-ACA9A93B1038}" type="slidenum">
              <a:rPr lang="en-US" smtClean="0"/>
              <a:pPr/>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644315-D2A3-43AA-ACE1-ACA9A93B1038}" type="slidenum">
              <a:rPr lang="en-US" smtClean="0"/>
              <a:pPr/>
              <a:t>29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644315-D2A3-43AA-ACE1-ACA9A93B1038}" type="slidenum">
              <a:rPr lang="en-US" smtClean="0"/>
              <a:pPr/>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644315-D2A3-43AA-ACE1-ACA9A93B1038}"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762000"/>
            <a:ext cx="2743200" cy="762000"/>
          </a:xfrm>
        </p:spPr>
        <p:txBody>
          <a:bodyPr>
            <a:normAutofit/>
          </a:bodyPr>
          <a:lstStyle/>
          <a:p>
            <a:r>
              <a:rPr lang="en-US" sz="3200" dirty="0" smtClean="0"/>
              <a:t>     </a:t>
            </a:r>
            <a:r>
              <a:rPr lang="en-US" sz="3200" b="0" dirty="0" smtClean="0"/>
              <a:t>Chapter-10</a:t>
            </a:r>
            <a:endParaRPr lang="en-US" sz="3200" b="0" dirty="0"/>
          </a:p>
        </p:txBody>
      </p:sp>
      <p:sp>
        <p:nvSpPr>
          <p:cNvPr id="6" name="Text Placeholder 5"/>
          <p:cNvSpPr>
            <a:spLocks noGrp="1"/>
          </p:cNvSpPr>
          <p:nvPr>
            <p:ph type="body" idx="2"/>
          </p:nvPr>
        </p:nvSpPr>
        <p:spPr>
          <a:xfrm>
            <a:off x="500034" y="1676400"/>
            <a:ext cx="4643470" cy="1600201"/>
          </a:xfrm>
        </p:spPr>
        <p:txBody>
          <a:bodyPr>
            <a:normAutofit fontScale="62500" lnSpcReduction="20000"/>
          </a:bodyPr>
          <a:lstStyle/>
          <a:p>
            <a:r>
              <a:rPr lang="en-US" sz="3200" dirty="0" smtClean="0">
                <a:solidFill>
                  <a:srgbClr val="FF0000"/>
                </a:solidFill>
              </a:rPr>
              <a:t>                                                            </a:t>
            </a:r>
            <a:r>
              <a:rPr lang="en-US" sz="6000" dirty="0" smtClean="0">
                <a:solidFill>
                  <a:srgbClr val="FF0000"/>
                </a:solidFill>
                <a:latin typeface="Arial Black" pitchFamily="34" charset="0"/>
              </a:rPr>
              <a:t>Respiration: The Path to Energy</a:t>
            </a:r>
            <a:endParaRPr lang="en-US" sz="6000" dirty="0">
              <a:solidFill>
                <a:srgbClr val="FF0000"/>
              </a:solidFill>
              <a:latin typeface="Arial Black" pitchFamily="34" charset="0"/>
            </a:endParaRPr>
          </a:p>
        </p:txBody>
      </p:sp>
      <p:sp>
        <p:nvSpPr>
          <p:cNvPr id="7" name="Content Placeholder 6"/>
          <p:cNvSpPr>
            <a:spLocks noGrp="1"/>
          </p:cNvSpPr>
          <p:nvPr>
            <p:ph idx="1"/>
          </p:nvPr>
        </p:nvSpPr>
        <p:spPr>
          <a:xfrm>
            <a:off x="5357818" y="2928934"/>
            <a:ext cx="3328982" cy="3197229"/>
          </a:xfrm>
        </p:spPr>
        <p:txBody>
          <a:bodyPr/>
          <a:lstStyle/>
          <a:p>
            <a:endParaRPr lang="en-US" dirty="0"/>
          </a:p>
        </p:txBody>
      </p:sp>
      <p:pic>
        <p:nvPicPr>
          <p:cNvPr id="2" name="Picture 2"/>
          <p:cNvPicPr>
            <a:picLocks noChangeAspect="1" noChangeArrowheads="1"/>
          </p:cNvPicPr>
          <p:nvPr/>
        </p:nvPicPr>
        <p:blipFill>
          <a:blip r:embed="rId3"/>
          <a:srcRect/>
          <a:stretch>
            <a:fillRect/>
          </a:stretch>
        </p:blipFill>
        <p:spPr bwMode="auto">
          <a:xfrm>
            <a:off x="5143504" y="571481"/>
            <a:ext cx="3643338" cy="1428759"/>
          </a:xfrm>
          <a:prstGeom prst="rect">
            <a:avLst/>
          </a:prstGeom>
          <a:noFill/>
          <a:ln w="9525">
            <a:noFill/>
            <a:miter lim="800000"/>
            <a:headEnd/>
            <a:tailEnd/>
          </a:ln>
          <a:effectLst/>
        </p:spPr>
      </p:pic>
      <p:pic>
        <p:nvPicPr>
          <p:cNvPr id="3" name="Picture 3"/>
          <p:cNvPicPr>
            <a:picLocks noChangeAspect="1" noChangeArrowheads="1"/>
          </p:cNvPicPr>
          <p:nvPr/>
        </p:nvPicPr>
        <p:blipFill>
          <a:blip r:embed="rId4"/>
          <a:srcRect/>
          <a:stretch>
            <a:fillRect/>
          </a:stretch>
        </p:blipFill>
        <p:spPr bwMode="auto">
          <a:xfrm>
            <a:off x="5357818" y="2000240"/>
            <a:ext cx="3500462" cy="1357322"/>
          </a:xfrm>
          <a:prstGeom prst="rect">
            <a:avLst/>
          </a:prstGeom>
          <a:noFill/>
          <a:ln w="9525">
            <a:noFill/>
            <a:miter lim="800000"/>
            <a:headEnd/>
            <a:tailEnd/>
          </a:ln>
          <a:effectLst/>
        </p:spPr>
      </p:pic>
      <p:pic>
        <p:nvPicPr>
          <p:cNvPr id="5" name="Picture 4"/>
          <p:cNvPicPr>
            <a:picLocks noChangeAspect="1" noChangeArrowheads="1"/>
          </p:cNvPicPr>
          <p:nvPr/>
        </p:nvPicPr>
        <p:blipFill>
          <a:blip r:embed="rId5"/>
          <a:srcRect/>
          <a:stretch>
            <a:fillRect/>
          </a:stretch>
        </p:blipFill>
        <p:spPr bwMode="auto">
          <a:xfrm>
            <a:off x="500034" y="3357562"/>
            <a:ext cx="4076700" cy="3209922"/>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5357818" y="3357562"/>
            <a:ext cx="3357586" cy="1500198"/>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5357818" y="5143512"/>
            <a:ext cx="3357586" cy="10906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Respiratory System in Animals</a:t>
            </a:r>
            <a:endParaRPr lang="en-US" sz="3200" dirty="0"/>
          </a:p>
        </p:txBody>
      </p:sp>
      <p:sp>
        <p:nvSpPr>
          <p:cNvPr id="3" name="Content Placeholder 2"/>
          <p:cNvSpPr>
            <a:spLocks noGrp="1"/>
          </p:cNvSpPr>
          <p:nvPr>
            <p:ph sz="half" idx="1"/>
          </p:nvPr>
        </p:nvSpPr>
        <p:spPr>
          <a:xfrm>
            <a:off x="457200" y="1214422"/>
            <a:ext cx="4038600" cy="4911741"/>
          </a:xfrm>
        </p:spPr>
        <p:txBody>
          <a:bodyPr>
            <a:normAutofit/>
          </a:bodyPr>
          <a:lstStyle/>
          <a:p>
            <a:pPr marL="457200" indent="-457200">
              <a:buAutoNum type="alphaLcParenBoth"/>
            </a:pPr>
            <a:r>
              <a:rPr lang="en-US" sz="2400" b="1" dirty="0" smtClean="0"/>
              <a:t>Gills:</a:t>
            </a:r>
          </a:p>
          <a:p>
            <a:pPr marL="457200" indent="-457200"/>
            <a:r>
              <a:rPr lang="en-US" sz="2000" dirty="0" smtClean="0"/>
              <a:t>Many aquatic animals respire through special organs called gills.</a:t>
            </a:r>
          </a:p>
          <a:p>
            <a:pPr marL="457200" indent="-457200"/>
            <a:r>
              <a:rPr lang="en-US" sz="2000" dirty="0" smtClean="0"/>
              <a:t>In most fish, the gills are present on the side of the body and are covered by a flap. </a:t>
            </a:r>
          </a:p>
          <a:p>
            <a:pPr marL="457200" indent="-457200"/>
            <a:r>
              <a:rPr lang="en-US" sz="2000" dirty="0" smtClean="0"/>
              <a:t>When a fish opens its mouth, it takes in water with dissolved oxygen.</a:t>
            </a:r>
          </a:p>
          <a:p>
            <a:pPr marL="457200" indent="-457200"/>
            <a:r>
              <a:rPr lang="en-US" sz="2000" dirty="0" smtClean="0"/>
              <a:t>When it closes it mouth, it forces this water over the gills , which are richly supplied with blood vessels called Capillaries.</a:t>
            </a:r>
            <a:endParaRPr lang="en-US" sz="2000" dirty="0"/>
          </a:p>
        </p:txBody>
      </p:sp>
      <p:sp>
        <p:nvSpPr>
          <p:cNvPr id="7" name="Content Placeholder 6"/>
          <p:cNvSpPr>
            <a:spLocks noGrp="1"/>
          </p:cNvSpPr>
          <p:nvPr>
            <p:ph sz="half" idx="2"/>
          </p:nvPr>
        </p:nvSpPr>
        <p:spPr>
          <a:xfrm>
            <a:off x="4648200" y="1214422"/>
            <a:ext cx="4038600" cy="4911741"/>
          </a:xfrm>
        </p:spPr>
        <p:txBody>
          <a:bodyPr>
            <a:normAutofit/>
          </a:bodyPr>
          <a:lstStyle/>
          <a:p>
            <a:r>
              <a:rPr lang="en-US" sz="2000" dirty="0" smtClean="0"/>
              <a:t>These capillaries absorb oxygen from the water and send out carbon dioxide into the water.</a:t>
            </a:r>
            <a:endParaRPr lang="en-US" sz="2000" dirty="0"/>
          </a:p>
        </p:txBody>
      </p:sp>
      <p:pic>
        <p:nvPicPr>
          <p:cNvPr id="9" name="Picture 2"/>
          <p:cNvPicPr>
            <a:picLocks noChangeAspect="1" noChangeArrowheads="1"/>
          </p:cNvPicPr>
          <p:nvPr/>
        </p:nvPicPr>
        <p:blipFill>
          <a:blip r:embed="rId2"/>
          <a:srcRect/>
          <a:stretch>
            <a:fillRect/>
          </a:stretch>
        </p:blipFill>
        <p:spPr bwMode="auto">
          <a:xfrm>
            <a:off x="5143504" y="2571744"/>
            <a:ext cx="3214710" cy="235745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Respiratory System in Animals</a:t>
            </a:r>
            <a:endParaRPr lang="en-US" sz="3200" dirty="0"/>
          </a:p>
        </p:txBody>
      </p:sp>
      <p:sp>
        <p:nvSpPr>
          <p:cNvPr id="3" name="Content Placeholder 2"/>
          <p:cNvSpPr>
            <a:spLocks noGrp="1"/>
          </p:cNvSpPr>
          <p:nvPr>
            <p:ph sz="half" idx="1"/>
          </p:nvPr>
        </p:nvSpPr>
        <p:spPr>
          <a:xfrm>
            <a:off x="457200" y="1214422"/>
            <a:ext cx="4038600" cy="5143536"/>
          </a:xfrm>
        </p:spPr>
        <p:txBody>
          <a:bodyPr>
            <a:normAutofit/>
          </a:bodyPr>
          <a:lstStyle/>
          <a:p>
            <a:pPr marL="457200" indent="-457200">
              <a:buNone/>
            </a:pPr>
            <a:r>
              <a:rPr lang="en-US" sz="2400" b="1" dirty="0" smtClean="0"/>
              <a:t>(b)  Skin:</a:t>
            </a:r>
          </a:p>
          <a:p>
            <a:pPr marL="457200" indent="-457200"/>
            <a:r>
              <a:rPr lang="en-US" sz="1800" dirty="0" smtClean="0"/>
              <a:t>Animals like Earthworms and Leeches take up oxygen using the slimy and moist surface of their skin.</a:t>
            </a:r>
          </a:p>
          <a:p>
            <a:r>
              <a:rPr lang="en-US" sz="1800" dirty="0" smtClean="0"/>
              <a:t>  Amphibians like frogs and newts          use their lungs to breathe on land and their moist skin to breathe in water.</a:t>
            </a:r>
          </a:p>
          <a:p>
            <a:r>
              <a:rPr lang="en-US" sz="1800" dirty="0" smtClean="0"/>
              <a:t> The skin is richly supplied with capillaries</a:t>
            </a:r>
            <a:r>
              <a:rPr lang="en-US" sz="2000" dirty="0" smtClean="0"/>
              <a:t>.</a:t>
            </a:r>
            <a:endParaRPr lang="en-US" sz="2000" dirty="0"/>
          </a:p>
        </p:txBody>
      </p:sp>
      <p:sp>
        <p:nvSpPr>
          <p:cNvPr id="7" name="Content Placeholder 6"/>
          <p:cNvSpPr>
            <a:spLocks noGrp="1"/>
          </p:cNvSpPr>
          <p:nvPr>
            <p:ph sz="half" idx="2"/>
          </p:nvPr>
        </p:nvSpPr>
        <p:spPr>
          <a:xfrm>
            <a:off x="4648200" y="1071546"/>
            <a:ext cx="4038600" cy="5286412"/>
          </a:xfrm>
        </p:spPr>
        <p:txBody>
          <a:bodyPr>
            <a:normAutofit/>
          </a:bodyPr>
          <a:lstStyle/>
          <a:p>
            <a:pPr marL="457200" indent="-457200">
              <a:buNone/>
            </a:pPr>
            <a:r>
              <a:rPr lang="en-US" sz="2400" b="1" dirty="0" smtClean="0"/>
              <a:t>(c)   Lungs:</a:t>
            </a:r>
          </a:p>
          <a:p>
            <a:r>
              <a:rPr lang="en-US" sz="1800" dirty="0" smtClean="0"/>
              <a:t>All mammals, birds, reptiles and amphibians breathe using lungs. </a:t>
            </a:r>
          </a:p>
          <a:p>
            <a:r>
              <a:rPr lang="en-US" sz="1800" dirty="0" smtClean="0"/>
              <a:t>Tadpoles breathe through gills, but adult frogs have lungs that help them to breathe on land.</a:t>
            </a:r>
          </a:p>
          <a:p>
            <a:r>
              <a:rPr lang="en-US" sz="1800" dirty="0" smtClean="0"/>
              <a:t>Lungfish are a type of fish that have lungs. They swim up to the water's surface, open their mouth and suck in air from above the water. These fish can live in oxygen-poor water.</a:t>
            </a:r>
            <a:endParaRPr lang="en-US" sz="1800" dirty="0"/>
          </a:p>
        </p:txBody>
      </p:sp>
      <p:pic>
        <p:nvPicPr>
          <p:cNvPr id="6" name="Picture 4" descr="C:\Users\HIYA\Desktop\IMG-20201115-WA0007.jpg"/>
          <p:cNvPicPr>
            <a:picLocks noChangeAspect="1" noChangeArrowheads="1"/>
          </p:cNvPicPr>
          <p:nvPr/>
        </p:nvPicPr>
        <p:blipFill>
          <a:blip r:embed="rId2" cstate="print"/>
          <a:srcRect/>
          <a:stretch>
            <a:fillRect/>
          </a:stretch>
        </p:blipFill>
        <p:spPr bwMode="auto">
          <a:xfrm>
            <a:off x="714348" y="4429132"/>
            <a:ext cx="3500462" cy="1928826"/>
          </a:xfrm>
          <a:prstGeom prst="rect">
            <a:avLst/>
          </a:prstGeom>
          <a:noFill/>
        </p:spPr>
      </p:pic>
      <p:pic>
        <p:nvPicPr>
          <p:cNvPr id="2050" name="Picture 2"/>
          <p:cNvPicPr>
            <a:picLocks noChangeAspect="1" noChangeArrowheads="1"/>
          </p:cNvPicPr>
          <p:nvPr/>
        </p:nvPicPr>
        <p:blipFill>
          <a:blip r:embed="rId3"/>
          <a:srcRect/>
          <a:stretch>
            <a:fillRect/>
          </a:stretch>
        </p:blipFill>
        <p:spPr bwMode="auto">
          <a:xfrm>
            <a:off x="4572000" y="4500570"/>
            <a:ext cx="4000528" cy="185738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Respiratory System in Animals</a:t>
            </a:r>
            <a:endParaRPr lang="en-US" sz="3200" dirty="0"/>
          </a:p>
        </p:txBody>
      </p:sp>
      <p:sp>
        <p:nvSpPr>
          <p:cNvPr id="3" name="Content Placeholder 2"/>
          <p:cNvSpPr>
            <a:spLocks noGrp="1"/>
          </p:cNvSpPr>
          <p:nvPr>
            <p:ph sz="half" idx="1"/>
          </p:nvPr>
        </p:nvSpPr>
        <p:spPr>
          <a:xfrm>
            <a:off x="457200" y="1214422"/>
            <a:ext cx="4038600" cy="4911741"/>
          </a:xfrm>
        </p:spPr>
        <p:txBody>
          <a:bodyPr>
            <a:normAutofit/>
          </a:bodyPr>
          <a:lstStyle/>
          <a:p>
            <a:pPr marL="457200" indent="-457200">
              <a:buNone/>
            </a:pPr>
            <a:r>
              <a:rPr lang="en-US" sz="2400" b="1" dirty="0" smtClean="0"/>
              <a:t>(d)  Spiracles:</a:t>
            </a:r>
          </a:p>
          <a:p>
            <a:r>
              <a:rPr lang="en-US" sz="1800" dirty="0" smtClean="0"/>
              <a:t>Insects have small holes called </a:t>
            </a:r>
            <a:r>
              <a:rPr lang="en-US" sz="1800" b="1" dirty="0" smtClean="0"/>
              <a:t>Spiracles </a:t>
            </a:r>
            <a:r>
              <a:rPr lang="en-US" sz="1800" dirty="0" smtClean="0"/>
              <a:t>on the sides of their body. </a:t>
            </a:r>
          </a:p>
          <a:p>
            <a:r>
              <a:rPr lang="en-US" sz="1800" dirty="0" smtClean="0"/>
              <a:t>These Spiracles are connected to a network of thin tubes called </a:t>
            </a:r>
            <a:r>
              <a:rPr lang="en-US" sz="1800" b="1" dirty="0" smtClean="0"/>
              <a:t>Tracheas.</a:t>
            </a:r>
          </a:p>
          <a:p>
            <a:r>
              <a:rPr lang="en-US" sz="1800" b="1" dirty="0" smtClean="0"/>
              <a:t>Oxygen-rich air </a:t>
            </a:r>
            <a:r>
              <a:rPr lang="en-US" sz="1800" dirty="0" smtClean="0"/>
              <a:t>enters the body through the spiracles. </a:t>
            </a:r>
          </a:p>
          <a:p>
            <a:r>
              <a:rPr lang="en-US" sz="1800" dirty="0" smtClean="0"/>
              <a:t>The inhaled air reaches different parts of the insect's body through the tracheal tubes and the oxygen is used up. </a:t>
            </a:r>
          </a:p>
          <a:p>
            <a:r>
              <a:rPr lang="en-US" sz="1800" dirty="0" smtClean="0"/>
              <a:t>Air rich in carbon dioxide is then sent out through the spiracles. </a:t>
            </a:r>
          </a:p>
        </p:txBody>
      </p:sp>
      <p:sp>
        <p:nvSpPr>
          <p:cNvPr id="7" name="Content Placeholder 6"/>
          <p:cNvSpPr>
            <a:spLocks noGrp="1"/>
          </p:cNvSpPr>
          <p:nvPr>
            <p:ph sz="half" idx="2"/>
          </p:nvPr>
        </p:nvSpPr>
        <p:spPr>
          <a:xfrm>
            <a:off x="4648200" y="1214422"/>
            <a:ext cx="4038600" cy="4911741"/>
          </a:xfrm>
        </p:spPr>
        <p:txBody>
          <a:bodyPr>
            <a:normAutofit/>
          </a:bodyPr>
          <a:lstStyle/>
          <a:p>
            <a:pPr marL="457200" indent="-457200">
              <a:buNone/>
            </a:pPr>
            <a:endParaRPr lang="en-US" sz="1800" dirty="0"/>
          </a:p>
        </p:txBody>
      </p:sp>
      <p:pic>
        <p:nvPicPr>
          <p:cNvPr id="3074" name="Picture 2"/>
          <p:cNvPicPr>
            <a:picLocks noChangeAspect="1" noChangeArrowheads="1"/>
          </p:cNvPicPr>
          <p:nvPr/>
        </p:nvPicPr>
        <p:blipFill>
          <a:blip r:embed="rId2"/>
          <a:srcRect/>
          <a:stretch>
            <a:fillRect/>
          </a:stretch>
        </p:blipFill>
        <p:spPr bwMode="auto">
          <a:xfrm>
            <a:off x="4500562" y="1000108"/>
            <a:ext cx="4143404" cy="2643206"/>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4643438" y="3643314"/>
            <a:ext cx="4071966" cy="257176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pPr algn="ctr"/>
            <a:r>
              <a:rPr lang="en-US" sz="3600" dirty="0" smtClean="0"/>
              <a:t>Self Assessment-2</a:t>
            </a:r>
            <a:endParaRPr lang="en-US" sz="3600" dirty="0"/>
          </a:p>
        </p:txBody>
      </p:sp>
      <p:sp>
        <p:nvSpPr>
          <p:cNvPr id="3" name="Content Placeholder 2"/>
          <p:cNvSpPr>
            <a:spLocks noGrp="1"/>
          </p:cNvSpPr>
          <p:nvPr>
            <p:ph idx="1"/>
          </p:nvPr>
        </p:nvSpPr>
        <p:spPr>
          <a:xfrm>
            <a:off x="457200" y="1524000"/>
            <a:ext cx="8229600" cy="4800600"/>
          </a:xfrm>
        </p:spPr>
        <p:txBody>
          <a:bodyPr>
            <a:normAutofit/>
          </a:bodyPr>
          <a:lstStyle/>
          <a:p>
            <a:pPr>
              <a:buNone/>
            </a:pPr>
            <a:endParaRPr lang="en-US" sz="1600" dirty="0" smtClean="0">
              <a:latin typeface="Arial Narrow" pitchFamily="34" charset="0"/>
            </a:endParaRPr>
          </a:p>
          <a:p>
            <a:pPr>
              <a:buNone/>
            </a:pPr>
            <a:r>
              <a:rPr lang="en-US" sz="1600" smtClean="0">
                <a:latin typeface="Arial Narrow" pitchFamily="34" charset="0"/>
              </a:rPr>
              <a:t>1</a:t>
            </a:r>
            <a:r>
              <a:rPr lang="en-US" sz="1600" dirty="0" smtClean="0"/>
              <a:t>. Where from do the Terrestrial animals get oxygen from?</a:t>
            </a:r>
          </a:p>
          <a:p>
            <a:pPr>
              <a:buNone/>
            </a:pPr>
            <a:r>
              <a:rPr lang="en-US" sz="1600" dirty="0" smtClean="0">
                <a:latin typeface="Arial Narrow" pitchFamily="34" charset="0"/>
              </a:rPr>
              <a:t>2</a:t>
            </a:r>
            <a:r>
              <a:rPr lang="en-US" sz="1600" dirty="0" smtClean="0"/>
              <a:t>. Where from do the Aquatic animals get oxygen from?</a:t>
            </a:r>
          </a:p>
          <a:p>
            <a:pPr>
              <a:buNone/>
            </a:pPr>
            <a:r>
              <a:rPr lang="en-US" sz="1600" dirty="0" smtClean="0">
                <a:latin typeface="Arial Narrow" pitchFamily="34" charset="0"/>
              </a:rPr>
              <a:t>3</a:t>
            </a:r>
            <a:r>
              <a:rPr lang="en-US" sz="1600" dirty="0" smtClean="0"/>
              <a:t>. Why do Aquatic animals breathe faster than land animals?</a:t>
            </a:r>
          </a:p>
          <a:p>
            <a:pPr>
              <a:buNone/>
            </a:pPr>
            <a:r>
              <a:rPr lang="en-US" sz="1600" dirty="0" smtClean="0">
                <a:latin typeface="Arial Narrow" pitchFamily="34" charset="0"/>
              </a:rPr>
              <a:t>4</a:t>
            </a:r>
            <a:r>
              <a:rPr lang="en-US" sz="1600" dirty="0" smtClean="0"/>
              <a:t>. What is the percentage of oxygen in air?</a:t>
            </a:r>
          </a:p>
          <a:p>
            <a:pPr>
              <a:buNone/>
            </a:pPr>
            <a:r>
              <a:rPr lang="en-US" sz="1600" dirty="0" smtClean="0">
                <a:latin typeface="Arial Narrow" pitchFamily="34" charset="0"/>
              </a:rPr>
              <a:t>5</a:t>
            </a:r>
            <a:r>
              <a:rPr lang="en-US" sz="1600" dirty="0" smtClean="0"/>
              <a:t>. What is the percentage of dissolved oxygen in water?</a:t>
            </a:r>
          </a:p>
          <a:p>
            <a:pPr>
              <a:buNone/>
            </a:pPr>
            <a:r>
              <a:rPr lang="en-US" sz="1600" dirty="0" smtClean="0">
                <a:latin typeface="Arial Narrow" pitchFamily="34" charset="0"/>
              </a:rPr>
              <a:t>6</a:t>
            </a:r>
            <a:r>
              <a:rPr lang="en-US" sz="1600" dirty="0" smtClean="0"/>
              <a:t>. Name the organ used by fishes for respiration.</a:t>
            </a:r>
          </a:p>
          <a:p>
            <a:pPr>
              <a:buNone/>
            </a:pPr>
            <a:r>
              <a:rPr lang="en-US" sz="1600" dirty="0" smtClean="0">
                <a:latin typeface="Arial Narrow" pitchFamily="34" charset="0"/>
              </a:rPr>
              <a:t>7</a:t>
            </a:r>
            <a:r>
              <a:rPr lang="en-US" sz="1600" dirty="0" smtClean="0"/>
              <a:t>. Name the organ used by earthworms for respiration.</a:t>
            </a:r>
          </a:p>
          <a:p>
            <a:pPr>
              <a:buNone/>
            </a:pPr>
            <a:r>
              <a:rPr lang="en-US" sz="1600" dirty="0" smtClean="0"/>
              <a:t>8. Name the organ used by insects for respiration</a:t>
            </a:r>
          </a:p>
          <a:p>
            <a:pPr>
              <a:buNone/>
            </a:pPr>
            <a:r>
              <a:rPr lang="en-US" sz="1600" dirty="0" smtClean="0">
                <a:latin typeface="Arial Narrow" pitchFamily="34" charset="0"/>
              </a:rPr>
              <a:t>9</a:t>
            </a:r>
            <a:r>
              <a:rPr lang="en-US" sz="1600" dirty="0" smtClean="0"/>
              <a:t>. What are Spiracles?</a:t>
            </a:r>
          </a:p>
          <a:p>
            <a:pPr>
              <a:buNone/>
            </a:pPr>
            <a:r>
              <a:rPr lang="en-US" sz="1600" dirty="0" smtClean="0"/>
              <a:t>10. What are Tracheas?</a:t>
            </a:r>
          </a:p>
          <a:p>
            <a:pPr>
              <a:buNone/>
            </a:pPr>
            <a:r>
              <a:rPr lang="en-US" sz="1600" dirty="0" smtClean="0"/>
              <a:t>11. How can Lungfish live in oxygen-poor water?</a:t>
            </a:r>
          </a:p>
          <a:p>
            <a:pPr>
              <a:buNone/>
            </a:pPr>
            <a:r>
              <a:rPr lang="en-US" sz="1600" dirty="0" smtClean="0"/>
              <a:t>12. Name the organ used by Tadpoles for breathing.</a:t>
            </a:r>
          </a:p>
          <a:p>
            <a:pPr>
              <a:buNone/>
            </a:pPr>
            <a:r>
              <a:rPr lang="en-US" sz="1600" dirty="0" smtClean="0"/>
              <a:t>13. Name the organ used by adult frogs for breathing on land.</a:t>
            </a:r>
          </a:p>
          <a:p>
            <a:pPr>
              <a:buNone/>
            </a:pP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7000"/>
            <a:ext cx="8305800" cy="838200"/>
          </a:xfrm>
        </p:spPr>
        <p:txBody>
          <a:bodyPr>
            <a:normAutofit/>
          </a:bodyPr>
          <a:lstStyle/>
          <a:p>
            <a:r>
              <a:rPr lang="en-US" dirty="0" smtClean="0"/>
              <a:t>   Period:3</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642942"/>
          </a:xfrm>
        </p:spPr>
        <p:txBody>
          <a:bodyPr>
            <a:normAutofit/>
          </a:bodyPr>
          <a:lstStyle/>
          <a:p>
            <a:pPr algn="l"/>
            <a:r>
              <a:rPr lang="en-US" sz="3200" dirty="0" smtClean="0"/>
              <a:t>The Respiratory System in Humans:</a:t>
            </a:r>
            <a:endParaRPr lang="en-US" sz="3200" dirty="0"/>
          </a:p>
        </p:txBody>
      </p:sp>
      <p:sp>
        <p:nvSpPr>
          <p:cNvPr id="3" name="Content Placeholder 2"/>
          <p:cNvSpPr>
            <a:spLocks noGrp="1"/>
          </p:cNvSpPr>
          <p:nvPr>
            <p:ph sz="half" idx="1"/>
          </p:nvPr>
        </p:nvSpPr>
        <p:spPr>
          <a:xfrm>
            <a:off x="457200" y="1214422"/>
            <a:ext cx="4038600" cy="4911741"/>
          </a:xfrm>
        </p:spPr>
        <p:txBody>
          <a:bodyPr>
            <a:normAutofit fontScale="92500" lnSpcReduction="20000"/>
          </a:bodyPr>
          <a:lstStyle/>
          <a:p>
            <a:pPr marL="457200" indent="-457200">
              <a:buNone/>
            </a:pPr>
            <a:r>
              <a:rPr lang="en-US" sz="2400" b="1" dirty="0" smtClean="0"/>
              <a:t>Organs of Respiratory System:</a:t>
            </a:r>
          </a:p>
          <a:p>
            <a:r>
              <a:rPr lang="en-US" sz="2000" dirty="0" smtClean="0"/>
              <a:t>Humans inhale and exhale air with the help of their lungs.</a:t>
            </a:r>
          </a:p>
          <a:p>
            <a:r>
              <a:rPr lang="en-US" sz="2000" dirty="0" smtClean="0"/>
              <a:t>The lungs are two sac-like structure  that lie in the chest cavity, also called the </a:t>
            </a:r>
            <a:r>
              <a:rPr lang="en-US" sz="2000" b="1" dirty="0" smtClean="0"/>
              <a:t>Thoracic cavity. </a:t>
            </a:r>
          </a:p>
          <a:p>
            <a:r>
              <a:rPr lang="en-US" sz="2000" dirty="0" smtClean="0"/>
              <a:t>The lungs are protected by the         ribcage.</a:t>
            </a:r>
          </a:p>
          <a:p>
            <a:r>
              <a:rPr lang="en-US" sz="2000" dirty="0" smtClean="0"/>
              <a:t>Air is inhaled through the nostrils.</a:t>
            </a:r>
          </a:p>
          <a:p>
            <a:r>
              <a:rPr lang="en-US" sz="2000" dirty="0" smtClean="0"/>
              <a:t> The inhaled air enters the nasal cavity.</a:t>
            </a:r>
          </a:p>
          <a:p>
            <a:r>
              <a:rPr lang="en-US" sz="2000" dirty="0" smtClean="0"/>
              <a:t> The nasal cavity is lined with    mucus and tiny hairs. They trap the dust particles present in inhaled air, so that clean air reaches the lungs. </a:t>
            </a:r>
          </a:p>
          <a:p>
            <a:r>
              <a:rPr lang="en-US" sz="2000" dirty="0" smtClean="0"/>
              <a:t>This is why we should breathe through the nose and not through the mouth.</a:t>
            </a:r>
            <a:endParaRPr lang="en-US" sz="2000" dirty="0"/>
          </a:p>
        </p:txBody>
      </p:sp>
      <p:sp>
        <p:nvSpPr>
          <p:cNvPr id="7" name="Content Placeholder 6"/>
          <p:cNvSpPr>
            <a:spLocks noGrp="1"/>
          </p:cNvSpPr>
          <p:nvPr>
            <p:ph sz="half" idx="2"/>
          </p:nvPr>
        </p:nvSpPr>
        <p:spPr>
          <a:xfrm>
            <a:off x="4648200" y="1214422"/>
            <a:ext cx="4038600" cy="4911741"/>
          </a:xfrm>
        </p:spPr>
        <p:txBody>
          <a:bodyPr>
            <a:normAutofit fontScale="92500" lnSpcReduction="20000"/>
          </a:bodyPr>
          <a:lstStyle/>
          <a:p>
            <a:endParaRPr lang="en-US" sz="2000" dirty="0"/>
          </a:p>
        </p:txBody>
      </p:sp>
      <p:pic>
        <p:nvPicPr>
          <p:cNvPr id="1026" name="Picture 2"/>
          <p:cNvPicPr>
            <a:picLocks noChangeAspect="1" noChangeArrowheads="1"/>
          </p:cNvPicPr>
          <p:nvPr/>
        </p:nvPicPr>
        <p:blipFill>
          <a:blip r:embed="rId2"/>
          <a:srcRect/>
          <a:stretch>
            <a:fillRect/>
          </a:stretch>
        </p:blipFill>
        <p:spPr bwMode="auto">
          <a:xfrm>
            <a:off x="4572000" y="1142984"/>
            <a:ext cx="4143404"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642942"/>
          </a:xfrm>
        </p:spPr>
        <p:txBody>
          <a:bodyPr>
            <a:normAutofit/>
          </a:bodyPr>
          <a:lstStyle/>
          <a:p>
            <a:pPr algn="l"/>
            <a:r>
              <a:rPr lang="en-US" sz="3200" dirty="0" smtClean="0"/>
              <a:t>The Respiratory System in Humans:</a:t>
            </a:r>
            <a:endParaRPr lang="en-US" sz="3200" dirty="0"/>
          </a:p>
        </p:txBody>
      </p:sp>
      <p:sp>
        <p:nvSpPr>
          <p:cNvPr id="3" name="Content Placeholder 2"/>
          <p:cNvSpPr>
            <a:spLocks noGrp="1"/>
          </p:cNvSpPr>
          <p:nvPr>
            <p:ph sz="half" idx="1"/>
          </p:nvPr>
        </p:nvSpPr>
        <p:spPr>
          <a:xfrm>
            <a:off x="457200" y="1071546"/>
            <a:ext cx="4038600" cy="5054617"/>
          </a:xfrm>
        </p:spPr>
        <p:txBody>
          <a:bodyPr>
            <a:normAutofit fontScale="92500" lnSpcReduction="10000"/>
          </a:bodyPr>
          <a:lstStyle/>
          <a:p>
            <a:pPr marL="457200" indent="-457200">
              <a:buNone/>
            </a:pPr>
            <a:r>
              <a:rPr lang="en-US" sz="2400" b="1" dirty="0" smtClean="0"/>
              <a:t>Organs of Respiratory System:</a:t>
            </a:r>
          </a:p>
          <a:p>
            <a:r>
              <a:rPr lang="en-US" sz="1800" dirty="0" smtClean="0"/>
              <a:t>From the nasal cavity, air passes into an organ called the Pharynx, which has two openings: (a) the </a:t>
            </a:r>
            <a:r>
              <a:rPr lang="en-US" sz="1800" b="1" dirty="0" err="1" smtClean="0"/>
              <a:t>Oesophagus</a:t>
            </a:r>
            <a:r>
              <a:rPr lang="en-US" sz="1800" b="1" dirty="0" smtClean="0"/>
              <a:t> (Food Pipe)</a:t>
            </a:r>
            <a:r>
              <a:rPr lang="en-US" sz="1800" dirty="0" smtClean="0"/>
              <a:t> and the </a:t>
            </a:r>
            <a:r>
              <a:rPr lang="en-US" sz="1800" b="1" dirty="0" smtClean="0"/>
              <a:t>Windpipe</a:t>
            </a:r>
            <a:r>
              <a:rPr lang="en-US" sz="1800" dirty="0" smtClean="0"/>
              <a:t> or the </a:t>
            </a:r>
            <a:r>
              <a:rPr lang="en-US" sz="1800" b="1" dirty="0" smtClean="0"/>
              <a:t>Trachea</a:t>
            </a:r>
            <a:r>
              <a:rPr lang="en-US" sz="1800" dirty="0" smtClean="0"/>
              <a:t>.</a:t>
            </a:r>
          </a:p>
          <a:p>
            <a:r>
              <a:rPr lang="en-US" sz="1800" dirty="0" smtClean="0"/>
              <a:t>The trachea branches into two smaller tubes called </a:t>
            </a:r>
            <a:r>
              <a:rPr lang="en-US" sz="1800" b="1" dirty="0" smtClean="0"/>
              <a:t>Bronchi</a:t>
            </a:r>
            <a:r>
              <a:rPr lang="en-US" sz="1800" dirty="0" smtClean="0"/>
              <a:t>  (Singular: Bronchus).</a:t>
            </a:r>
          </a:p>
          <a:p>
            <a:r>
              <a:rPr lang="en-US" sz="1800" dirty="0" smtClean="0"/>
              <a:t> Each bronchus opens into a lung, the bronchus divides into many thin tubes called </a:t>
            </a:r>
            <a:r>
              <a:rPr lang="en-US" sz="1800" b="1" dirty="0" smtClean="0"/>
              <a:t>Bronchioles</a:t>
            </a:r>
            <a:r>
              <a:rPr lang="en-US" sz="1800" dirty="0" smtClean="0"/>
              <a:t>.</a:t>
            </a:r>
          </a:p>
          <a:p>
            <a:r>
              <a:rPr lang="en-US" sz="1800" dirty="0" smtClean="0"/>
              <a:t>These Bronchioles enter small air sacs called </a:t>
            </a:r>
            <a:r>
              <a:rPr lang="en-US" sz="1800" b="1" dirty="0" smtClean="0"/>
              <a:t>Alveoli</a:t>
            </a:r>
            <a:r>
              <a:rPr lang="en-US" sz="1800" dirty="0" smtClean="0"/>
              <a:t> (Singular: Alveolus). </a:t>
            </a:r>
          </a:p>
          <a:p>
            <a:r>
              <a:rPr lang="en-US" sz="1800" dirty="0" smtClean="0"/>
              <a:t>There are more than 300 million alveoli in each human lung. The alveoli are richly supplied with blood through a network of blood capillaries.</a:t>
            </a:r>
          </a:p>
        </p:txBody>
      </p:sp>
      <p:sp>
        <p:nvSpPr>
          <p:cNvPr id="7" name="Content Placeholder 6"/>
          <p:cNvSpPr>
            <a:spLocks noGrp="1"/>
          </p:cNvSpPr>
          <p:nvPr>
            <p:ph sz="half" idx="2"/>
          </p:nvPr>
        </p:nvSpPr>
        <p:spPr>
          <a:xfrm>
            <a:off x="4648200" y="1214422"/>
            <a:ext cx="4038600" cy="4911741"/>
          </a:xfrm>
        </p:spPr>
        <p:txBody>
          <a:bodyPr>
            <a:normAutofit fontScale="92500" lnSpcReduction="10000"/>
          </a:bodyPr>
          <a:lstStyle/>
          <a:p>
            <a:endParaRPr lang="en-US" sz="2000" dirty="0"/>
          </a:p>
        </p:txBody>
      </p:sp>
      <p:pic>
        <p:nvPicPr>
          <p:cNvPr id="1026" name="Picture 2"/>
          <p:cNvPicPr>
            <a:picLocks noChangeAspect="1" noChangeArrowheads="1"/>
          </p:cNvPicPr>
          <p:nvPr/>
        </p:nvPicPr>
        <p:blipFill>
          <a:blip r:embed="rId2"/>
          <a:srcRect/>
          <a:stretch>
            <a:fillRect/>
          </a:stretch>
        </p:blipFill>
        <p:spPr bwMode="auto">
          <a:xfrm>
            <a:off x="4572000" y="1142984"/>
            <a:ext cx="4143404"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642942"/>
          </a:xfrm>
        </p:spPr>
        <p:txBody>
          <a:bodyPr>
            <a:normAutofit/>
          </a:bodyPr>
          <a:lstStyle/>
          <a:p>
            <a:pPr algn="l"/>
            <a:r>
              <a:rPr lang="en-US" sz="3200" dirty="0" smtClean="0"/>
              <a:t>How Air Enters the Lungs:</a:t>
            </a:r>
            <a:endParaRPr lang="en-US" sz="3200" dirty="0"/>
          </a:p>
        </p:txBody>
      </p:sp>
      <p:sp>
        <p:nvSpPr>
          <p:cNvPr id="3" name="Content Placeholder 2"/>
          <p:cNvSpPr>
            <a:spLocks noGrp="1"/>
          </p:cNvSpPr>
          <p:nvPr>
            <p:ph sz="half" idx="1"/>
          </p:nvPr>
        </p:nvSpPr>
        <p:spPr>
          <a:xfrm>
            <a:off x="457200" y="1214422"/>
            <a:ext cx="4038600" cy="4911741"/>
          </a:xfrm>
        </p:spPr>
        <p:txBody>
          <a:bodyPr>
            <a:normAutofit/>
          </a:bodyPr>
          <a:lstStyle/>
          <a:p>
            <a:r>
              <a:rPr lang="en-US" sz="2000" dirty="0" smtClean="0"/>
              <a:t>Just beneath the lungs is a thin sheet of muscle called Diaphragm.</a:t>
            </a:r>
          </a:p>
          <a:p>
            <a:pPr>
              <a:buNone/>
            </a:pPr>
            <a:r>
              <a:rPr lang="en-US" sz="2400" dirty="0" smtClean="0"/>
              <a:t>     </a:t>
            </a:r>
            <a:r>
              <a:rPr lang="en-US" sz="2400" b="1" dirty="0" smtClean="0"/>
              <a:t>Inhalation:</a:t>
            </a:r>
          </a:p>
          <a:p>
            <a:r>
              <a:rPr lang="en-US" sz="2000" dirty="0" smtClean="0"/>
              <a:t>During inhalation, the diaphragm contracts and moves down.</a:t>
            </a:r>
          </a:p>
          <a:p>
            <a:r>
              <a:rPr lang="en-US" sz="2000" dirty="0" smtClean="0"/>
              <a:t>The muscles attached to the ribs contract and pulls the ribs outward.</a:t>
            </a:r>
          </a:p>
          <a:p>
            <a:r>
              <a:rPr lang="en-US" sz="2000" dirty="0" smtClean="0"/>
              <a:t>As a result, the size of the chest cavity increases and the lungs expand.</a:t>
            </a:r>
          </a:p>
          <a:p>
            <a:r>
              <a:rPr lang="en-US" sz="2000" dirty="0" smtClean="0"/>
              <a:t>Oxygen-rich air is inhaled into the lungs at this stage.</a:t>
            </a:r>
          </a:p>
        </p:txBody>
      </p:sp>
      <p:sp>
        <p:nvSpPr>
          <p:cNvPr id="7" name="Content Placeholder 6"/>
          <p:cNvSpPr>
            <a:spLocks noGrp="1"/>
          </p:cNvSpPr>
          <p:nvPr>
            <p:ph sz="half" idx="2"/>
          </p:nvPr>
        </p:nvSpPr>
        <p:spPr>
          <a:xfrm>
            <a:off x="4648200" y="1214422"/>
            <a:ext cx="4038600" cy="4911741"/>
          </a:xfrm>
        </p:spPr>
        <p:txBody>
          <a:bodyPr>
            <a:normAutofit/>
          </a:bodyPr>
          <a:lstStyle/>
          <a:p>
            <a:endParaRPr lang="en-US" sz="2000" dirty="0"/>
          </a:p>
        </p:txBody>
      </p:sp>
      <p:pic>
        <p:nvPicPr>
          <p:cNvPr id="2050" name="Picture 2"/>
          <p:cNvPicPr>
            <a:picLocks noChangeAspect="1" noChangeArrowheads="1"/>
          </p:cNvPicPr>
          <p:nvPr/>
        </p:nvPicPr>
        <p:blipFill>
          <a:blip r:embed="rId2"/>
          <a:srcRect/>
          <a:stretch>
            <a:fillRect/>
          </a:stretch>
        </p:blipFill>
        <p:spPr bwMode="auto">
          <a:xfrm>
            <a:off x="4572000" y="1214422"/>
            <a:ext cx="4214810"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642942"/>
          </a:xfrm>
        </p:spPr>
        <p:txBody>
          <a:bodyPr>
            <a:normAutofit/>
          </a:bodyPr>
          <a:lstStyle/>
          <a:p>
            <a:pPr algn="l"/>
            <a:r>
              <a:rPr lang="en-US" sz="3200" dirty="0" smtClean="0"/>
              <a:t>How Air Enters the Lungs:</a:t>
            </a:r>
            <a:endParaRPr lang="en-US" sz="3200" dirty="0"/>
          </a:p>
        </p:txBody>
      </p:sp>
      <p:sp>
        <p:nvSpPr>
          <p:cNvPr id="3" name="Content Placeholder 2"/>
          <p:cNvSpPr>
            <a:spLocks noGrp="1"/>
          </p:cNvSpPr>
          <p:nvPr>
            <p:ph sz="half" idx="1"/>
          </p:nvPr>
        </p:nvSpPr>
        <p:spPr>
          <a:xfrm>
            <a:off x="457200" y="1214422"/>
            <a:ext cx="4038600" cy="4911741"/>
          </a:xfrm>
        </p:spPr>
        <p:txBody>
          <a:bodyPr>
            <a:normAutofit/>
          </a:bodyPr>
          <a:lstStyle/>
          <a:p>
            <a:pPr>
              <a:buNone/>
            </a:pPr>
            <a:r>
              <a:rPr lang="en-US" sz="2400" b="1" dirty="0" smtClean="0"/>
              <a:t>      Exhalation:</a:t>
            </a:r>
          </a:p>
          <a:p>
            <a:r>
              <a:rPr lang="en-US" sz="2000" dirty="0" smtClean="0"/>
              <a:t>During exhalation, the diaphragm relaxes and moves up.</a:t>
            </a:r>
          </a:p>
          <a:p>
            <a:r>
              <a:rPr lang="en-US" sz="2000" dirty="0" smtClean="0"/>
              <a:t>The muscles attached to the ribs relax and pulls the ribs move inwards.</a:t>
            </a:r>
          </a:p>
          <a:p>
            <a:r>
              <a:rPr lang="en-US" sz="2000" dirty="0" smtClean="0"/>
              <a:t>As a result, the size of the chest cavity decreases and the lungs contract.</a:t>
            </a:r>
          </a:p>
          <a:p>
            <a:r>
              <a:rPr lang="en-US" sz="2000" dirty="0" smtClean="0"/>
              <a:t>Air rich in carbon dioxide is exhaled from the body.</a:t>
            </a:r>
          </a:p>
        </p:txBody>
      </p:sp>
      <p:sp>
        <p:nvSpPr>
          <p:cNvPr id="7" name="Content Placeholder 6"/>
          <p:cNvSpPr>
            <a:spLocks noGrp="1"/>
          </p:cNvSpPr>
          <p:nvPr>
            <p:ph sz="half" idx="2"/>
          </p:nvPr>
        </p:nvSpPr>
        <p:spPr>
          <a:xfrm>
            <a:off x="4648200" y="1214422"/>
            <a:ext cx="4038600" cy="4911741"/>
          </a:xfrm>
        </p:spPr>
        <p:txBody>
          <a:bodyPr>
            <a:normAutofit/>
          </a:bodyPr>
          <a:lstStyle/>
          <a:p>
            <a:endParaRPr lang="en-US" sz="2000" dirty="0"/>
          </a:p>
        </p:txBody>
      </p:sp>
      <p:pic>
        <p:nvPicPr>
          <p:cNvPr id="2050" name="Picture 2"/>
          <p:cNvPicPr>
            <a:picLocks noChangeAspect="1" noChangeArrowheads="1"/>
          </p:cNvPicPr>
          <p:nvPr/>
        </p:nvPicPr>
        <p:blipFill>
          <a:blip r:embed="rId2"/>
          <a:srcRect/>
          <a:stretch>
            <a:fillRect/>
          </a:stretch>
        </p:blipFill>
        <p:spPr bwMode="auto">
          <a:xfrm>
            <a:off x="4572000" y="1214422"/>
            <a:ext cx="4214810"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pPr algn="ctr"/>
            <a:r>
              <a:rPr lang="en-US" sz="3600" dirty="0" smtClean="0"/>
              <a:t>Self Assessment-3</a:t>
            </a:r>
            <a:endParaRPr lang="en-US" sz="3600" dirty="0"/>
          </a:p>
        </p:txBody>
      </p:sp>
      <p:sp>
        <p:nvSpPr>
          <p:cNvPr id="3" name="Content Placeholder 2"/>
          <p:cNvSpPr>
            <a:spLocks noGrp="1"/>
          </p:cNvSpPr>
          <p:nvPr>
            <p:ph idx="1"/>
          </p:nvPr>
        </p:nvSpPr>
        <p:spPr>
          <a:xfrm>
            <a:off x="457200" y="1524000"/>
            <a:ext cx="8229600" cy="4800600"/>
          </a:xfrm>
        </p:spPr>
        <p:txBody>
          <a:bodyPr>
            <a:normAutofit/>
          </a:bodyPr>
          <a:lstStyle/>
          <a:p>
            <a:pPr>
              <a:buNone/>
            </a:pPr>
            <a:endParaRPr lang="en-US" sz="1600" dirty="0" smtClean="0">
              <a:latin typeface="Arial Narrow" pitchFamily="34" charset="0"/>
            </a:endParaRPr>
          </a:p>
          <a:p>
            <a:pPr>
              <a:buNone/>
            </a:pPr>
            <a:r>
              <a:rPr lang="en-US" sz="1600" dirty="0" smtClean="0">
                <a:latin typeface="Arial Narrow" pitchFamily="34" charset="0"/>
              </a:rPr>
              <a:t>1</a:t>
            </a:r>
            <a:r>
              <a:rPr lang="en-US" sz="1600" dirty="0" smtClean="0"/>
              <a:t>. What is Thoracic Cavity?</a:t>
            </a:r>
          </a:p>
          <a:p>
            <a:pPr>
              <a:buNone/>
            </a:pPr>
            <a:r>
              <a:rPr lang="en-US" sz="1600" dirty="0" smtClean="0">
                <a:latin typeface="Arial Narrow" pitchFamily="34" charset="0"/>
              </a:rPr>
              <a:t>2</a:t>
            </a:r>
            <a:r>
              <a:rPr lang="en-US" sz="1600" dirty="0" smtClean="0"/>
              <a:t>. Who protects the lungs?</a:t>
            </a:r>
          </a:p>
          <a:p>
            <a:pPr>
              <a:buNone/>
            </a:pPr>
            <a:r>
              <a:rPr lang="en-US" sz="1600" dirty="0" smtClean="0">
                <a:latin typeface="Arial Narrow" pitchFamily="34" charset="0"/>
              </a:rPr>
              <a:t>3</a:t>
            </a:r>
            <a:r>
              <a:rPr lang="en-US" sz="1600" dirty="0" smtClean="0"/>
              <a:t>. What is the function of mucus and tiny hairs present in the nasal cavity?</a:t>
            </a:r>
          </a:p>
          <a:p>
            <a:pPr>
              <a:buNone/>
            </a:pPr>
            <a:r>
              <a:rPr lang="en-US" sz="1600" dirty="0" smtClean="0">
                <a:latin typeface="Arial Narrow" pitchFamily="34" charset="0"/>
              </a:rPr>
              <a:t>4</a:t>
            </a:r>
            <a:r>
              <a:rPr lang="en-US" sz="1600" dirty="0" smtClean="0"/>
              <a:t>. Why should we breathe through the nose and not through the mouth?</a:t>
            </a:r>
          </a:p>
          <a:p>
            <a:pPr>
              <a:buNone/>
            </a:pPr>
            <a:r>
              <a:rPr lang="en-US" sz="1600" dirty="0" smtClean="0">
                <a:latin typeface="Arial Narrow" pitchFamily="34" charset="0"/>
              </a:rPr>
              <a:t>5</a:t>
            </a:r>
            <a:r>
              <a:rPr lang="en-US" sz="1600" dirty="0" smtClean="0"/>
              <a:t>. Name the openings of Pharynx.</a:t>
            </a:r>
          </a:p>
          <a:p>
            <a:pPr>
              <a:buNone/>
            </a:pPr>
            <a:r>
              <a:rPr lang="en-US" sz="1600" dirty="0" smtClean="0">
                <a:latin typeface="Arial Narrow" pitchFamily="34" charset="0"/>
              </a:rPr>
              <a:t>6</a:t>
            </a:r>
            <a:r>
              <a:rPr lang="en-US" sz="1600" dirty="0" smtClean="0"/>
              <a:t>. What are Bronchi?</a:t>
            </a:r>
          </a:p>
          <a:p>
            <a:pPr>
              <a:buNone/>
            </a:pPr>
            <a:r>
              <a:rPr lang="en-US" sz="1600" dirty="0" smtClean="0">
                <a:latin typeface="Arial Narrow" pitchFamily="34" charset="0"/>
              </a:rPr>
              <a:t>7</a:t>
            </a:r>
            <a:r>
              <a:rPr lang="en-US" sz="1600" dirty="0" smtClean="0"/>
              <a:t>. What are Bronchioles?</a:t>
            </a:r>
          </a:p>
          <a:p>
            <a:pPr>
              <a:buNone/>
            </a:pPr>
            <a:r>
              <a:rPr lang="en-US" sz="1600" dirty="0" smtClean="0"/>
              <a:t>8. What are Alveoli ?</a:t>
            </a:r>
          </a:p>
          <a:p>
            <a:pPr>
              <a:buNone/>
            </a:pPr>
            <a:r>
              <a:rPr lang="en-US" sz="1600" dirty="0" smtClean="0">
                <a:latin typeface="Arial Narrow" pitchFamily="34" charset="0"/>
              </a:rPr>
              <a:t>9</a:t>
            </a:r>
            <a:r>
              <a:rPr lang="en-US" sz="1600" dirty="0" smtClean="0"/>
              <a:t>. What are Spiracles?</a:t>
            </a:r>
          </a:p>
          <a:p>
            <a:pPr>
              <a:buNone/>
            </a:pPr>
            <a:r>
              <a:rPr lang="en-US" sz="1600" dirty="0" smtClean="0"/>
              <a:t>10. What are Tracheas?</a:t>
            </a:r>
          </a:p>
          <a:p>
            <a:pPr>
              <a:buNone/>
            </a:pPr>
            <a:r>
              <a:rPr lang="en-US" sz="1600" dirty="0" smtClean="0"/>
              <a:t>11. Briefly describe the process of Inhalation and exhalation.</a:t>
            </a:r>
          </a:p>
          <a:p>
            <a:pPr>
              <a:buNone/>
            </a:pPr>
            <a:r>
              <a:rPr lang="en-US" sz="1600" dirty="0" smtClean="0"/>
              <a:t>12.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7000"/>
            <a:ext cx="8305800" cy="838200"/>
          </a:xfrm>
        </p:spPr>
        <p:txBody>
          <a:bodyPr>
            <a:normAutofit/>
          </a:bodyPr>
          <a:lstStyle/>
          <a:p>
            <a:r>
              <a:rPr lang="en-US" dirty="0" smtClean="0"/>
              <a:t>   Period:1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7000"/>
            <a:ext cx="8305800" cy="838200"/>
          </a:xfrm>
        </p:spPr>
        <p:txBody>
          <a:bodyPr>
            <a:normAutofit/>
          </a:bodyPr>
          <a:lstStyle/>
          <a:p>
            <a:r>
              <a:rPr lang="en-US" dirty="0" smtClean="0"/>
              <a:t>   Period:4</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642942"/>
          </a:xfrm>
        </p:spPr>
        <p:txBody>
          <a:bodyPr>
            <a:normAutofit/>
          </a:bodyPr>
          <a:lstStyle/>
          <a:p>
            <a:pPr algn="l"/>
            <a:r>
              <a:rPr lang="en-US" sz="3200" dirty="0" smtClean="0"/>
              <a:t>Do It:</a:t>
            </a:r>
            <a:endParaRPr lang="en-US" sz="3200" dirty="0"/>
          </a:p>
        </p:txBody>
      </p:sp>
      <p:sp>
        <p:nvSpPr>
          <p:cNvPr id="3" name="Content Placeholder 2"/>
          <p:cNvSpPr>
            <a:spLocks noGrp="1"/>
          </p:cNvSpPr>
          <p:nvPr>
            <p:ph sz="half" idx="1"/>
          </p:nvPr>
        </p:nvSpPr>
        <p:spPr>
          <a:xfrm>
            <a:off x="457200" y="1214422"/>
            <a:ext cx="4038600" cy="4911741"/>
          </a:xfrm>
        </p:spPr>
        <p:txBody>
          <a:bodyPr>
            <a:normAutofit/>
          </a:bodyPr>
          <a:lstStyle/>
          <a:p>
            <a:pPr>
              <a:buNone/>
            </a:pPr>
            <a:r>
              <a:rPr lang="en-US" sz="2400" b="1" dirty="0" smtClean="0"/>
              <a:t> </a:t>
            </a:r>
            <a:r>
              <a:rPr lang="en-US" sz="1800" b="1" dirty="0" smtClean="0"/>
              <a:t>Aim:  </a:t>
            </a:r>
            <a:r>
              <a:rPr lang="en-US" sz="1600" dirty="0" smtClean="0"/>
              <a:t>To show that the movement of the </a:t>
            </a:r>
          </a:p>
          <a:p>
            <a:pPr>
              <a:buNone/>
            </a:pPr>
            <a:r>
              <a:rPr lang="en-US" sz="1600" dirty="0" smtClean="0"/>
              <a:t>             diaphragm helps air enter the lungs.</a:t>
            </a:r>
          </a:p>
          <a:p>
            <a:pPr>
              <a:buNone/>
            </a:pPr>
            <a:r>
              <a:rPr lang="en-US" sz="1800" b="1" dirty="0" smtClean="0"/>
              <a:t>Materials required: </a:t>
            </a:r>
            <a:r>
              <a:rPr lang="en-US" sz="1600" dirty="0" smtClean="0"/>
              <a:t>A Bell Jar, A Balloon, A </a:t>
            </a:r>
          </a:p>
          <a:p>
            <a:pPr>
              <a:buNone/>
            </a:pPr>
            <a:r>
              <a:rPr lang="en-US" sz="1600" dirty="0" smtClean="0"/>
              <a:t>              Straw, A Rubber Sheet, a One hole </a:t>
            </a:r>
          </a:p>
          <a:p>
            <a:pPr>
              <a:buNone/>
            </a:pPr>
            <a:r>
              <a:rPr lang="en-US" sz="1600" dirty="0" smtClean="0"/>
              <a:t>              Stopper and Thread.</a:t>
            </a:r>
          </a:p>
          <a:p>
            <a:pPr>
              <a:buNone/>
            </a:pPr>
            <a:r>
              <a:rPr lang="en-US" sz="1800" b="1" dirty="0" smtClean="0"/>
              <a:t>Procedure:</a:t>
            </a:r>
          </a:p>
          <a:p>
            <a:r>
              <a:rPr lang="en-US" sz="1600" dirty="0" smtClean="0"/>
              <a:t>Let us tie the rubber sheet to the bottom of the jar.</a:t>
            </a:r>
          </a:p>
          <a:p>
            <a:r>
              <a:rPr lang="en-US" sz="1600" dirty="0" smtClean="0"/>
              <a:t>The jar represents the chest cavity and the rubber sheet represents the diaphragm.</a:t>
            </a:r>
          </a:p>
          <a:p>
            <a:r>
              <a:rPr lang="en-US" sz="1600" dirty="0" smtClean="0"/>
              <a:t>Let us fix a deflated balloon to the end of the straw. The balloon represents  a lung.</a:t>
            </a:r>
          </a:p>
          <a:p>
            <a:r>
              <a:rPr lang="en-US" sz="1600" dirty="0" smtClean="0"/>
              <a:t>Let us insert the straw with the balloon into the jar.</a:t>
            </a:r>
          </a:p>
          <a:p>
            <a:r>
              <a:rPr lang="en-US" sz="1600" dirty="0" smtClean="0"/>
              <a:t>Let us close the mouth of the jar with the stopper.</a:t>
            </a:r>
          </a:p>
        </p:txBody>
      </p:sp>
      <p:sp>
        <p:nvSpPr>
          <p:cNvPr id="7" name="Content Placeholder 6"/>
          <p:cNvSpPr>
            <a:spLocks noGrp="1"/>
          </p:cNvSpPr>
          <p:nvPr>
            <p:ph sz="half" idx="2"/>
          </p:nvPr>
        </p:nvSpPr>
        <p:spPr>
          <a:xfrm>
            <a:off x="4648200" y="428604"/>
            <a:ext cx="4038600" cy="5697559"/>
          </a:xfrm>
        </p:spPr>
        <p:txBody>
          <a:bodyPr>
            <a:normAutofit/>
          </a:bodyPr>
          <a:lstStyle/>
          <a:p>
            <a:r>
              <a:rPr lang="en-US" sz="1600" dirty="0" smtClean="0"/>
              <a:t>Let us pull the rubber sheet down and let it go.</a:t>
            </a:r>
          </a:p>
          <a:p>
            <a:pPr>
              <a:buNone/>
            </a:pPr>
            <a:r>
              <a:rPr lang="en-US" sz="2000" b="1" dirty="0" smtClean="0"/>
              <a:t>Observation:</a:t>
            </a:r>
          </a:p>
          <a:p>
            <a:r>
              <a:rPr lang="en-US" sz="1600" dirty="0" smtClean="0"/>
              <a:t>We will see that the balloon fills with air when the rubber sheet is pulled down.</a:t>
            </a:r>
          </a:p>
          <a:p>
            <a:r>
              <a:rPr lang="en-US" sz="1600" dirty="0" smtClean="0"/>
              <a:t>We will also see that the balloon deflates when the rubber sheet is released.</a:t>
            </a:r>
          </a:p>
          <a:p>
            <a:pPr>
              <a:buNone/>
            </a:pPr>
            <a:r>
              <a:rPr lang="en-US" sz="2000" b="1" dirty="0" smtClean="0"/>
              <a:t>Conclusion:</a:t>
            </a:r>
          </a:p>
          <a:p>
            <a:r>
              <a:rPr lang="en-US" sz="1600" dirty="0" smtClean="0"/>
              <a:t>Movement of the diaphragm helps air enter the lungs.</a:t>
            </a:r>
          </a:p>
          <a:p>
            <a:endParaRPr lang="en-US" sz="1600" dirty="0"/>
          </a:p>
        </p:txBody>
      </p:sp>
      <p:pic>
        <p:nvPicPr>
          <p:cNvPr id="6" name="Picture 5"/>
          <p:cNvPicPr>
            <a:picLocks noChangeAspect="1" noChangeArrowheads="1"/>
          </p:cNvPicPr>
          <p:nvPr/>
        </p:nvPicPr>
        <p:blipFill>
          <a:blip r:embed="rId2"/>
          <a:srcRect/>
          <a:stretch>
            <a:fillRect/>
          </a:stretch>
        </p:blipFill>
        <p:spPr bwMode="auto">
          <a:xfrm>
            <a:off x="4643438" y="3500438"/>
            <a:ext cx="4071966"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642942"/>
          </a:xfrm>
        </p:spPr>
        <p:txBody>
          <a:bodyPr>
            <a:normAutofit/>
          </a:bodyPr>
          <a:lstStyle/>
          <a:p>
            <a:pPr algn="l"/>
            <a:r>
              <a:rPr lang="en-US" sz="3200" dirty="0" smtClean="0"/>
              <a:t>The Exchange of Gases:</a:t>
            </a:r>
            <a:endParaRPr lang="en-US" sz="3200" dirty="0"/>
          </a:p>
        </p:txBody>
      </p:sp>
      <p:sp>
        <p:nvSpPr>
          <p:cNvPr id="3" name="Content Placeholder 2"/>
          <p:cNvSpPr>
            <a:spLocks noGrp="1"/>
          </p:cNvSpPr>
          <p:nvPr>
            <p:ph sz="half" idx="1"/>
          </p:nvPr>
        </p:nvSpPr>
        <p:spPr>
          <a:xfrm>
            <a:off x="457200" y="1071546"/>
            <a:ext cx="4038600" cy="5054617"/>
          </a:xfrm>
        </p:spPr>
        <p:txBody>
          <a:bodyPr>
            <a:normAutofit fontScale="92500" lnSpcReduction="20000"/>
          </a:bodyPr>
          <a:lstStyle/>
          <a:p>
            <a:endParaRPr lang="en-US" sz="1800" dirty="0" smtClean="0"/>
          </a:p>
          <a:p>
            <a:r>
              <a:rPr lang="en-US" sz="1800" dirty="0" smtClean="0"/>
              <a:t>The alveoli increase the surface area for the exchange of gases.</a:t>
            </a:r>
          </a:p>
          <a:p>
            <a:r>
              <a:rPr lang="en-US" sz="1800" dirty="0" smtClean="0"/>
              <a:t>The air in the alveoli has more oxygen than the air in the capillaries. The oxygen from air moves into the blood capillaries.</a:t>
            </a:r>
          </a:p>
          <a:p>
            <a:r>
              <a:rPr lang="en-US" sz="1800" dirty="0" smtClean="0"/>
              <a:t>The process by which a substance moves from an area of higher concentration to an area of lower concentration is called </a:t>
            </a:r>
            <a:r>
              <a:rPr lang="en-US" sz="1800" b="1" dirty="0" smtClean="0"/>
              <a:t>Diffusion</a:t>
            </a:r>
            <a:r>
              <a:rPr lang="en-US" sz="1800" dirty="0" smtClean="0"/>
              <a:t>. </a:t>
            </a:r>
          </a:p>
          <a:p>
            <a:r>
              <a:rPr lang="en-US" sz="1800" dirty="0" smtClean="0"/>
              <a:t>Blood contains a compound called </a:t>
            </a:r>
            <a:r>
              <a:rPr lang="en-US" sz="1800" dirty="0" err="1" smtClean="0"/>
              <a:t>Haemoglobin</a:t>
            </a:r>
            <a:r>
              <a:rPr lang="en-US" sz="1800" dirty="0" smtClean="0"/>
              <a:t>, which combines with oxygen to form Oxy-</a:t>
            </a:r>
            <a:r>
              <a:rPr lang="en-US" sz="1800" dirty="0" err="1" smtClean="0"/>
              <a:t>Haemoglobin</a:t>
            </a:r>
            <a:r>
              <a:rPr lang="en-US" sz="1800" dirty="0" smtClean="0"/>
              <a:t>.</a:t>
            </a:r>
          </a:p>
          <a:p>
            <a:r>
              <a:rPr lang="en-US" sz="1800" dirty="0" smtClean="0"/>
              <a:t>Blood carries Oxy-</a:t>
            </a:r>
            <a:r>
              <a:rPr lang="en-US" sz="1800" dirty="0" err="1" smtClean="0"/>
              <a:t>Haemoglobin</a:t>
            </a:r>
            <a:r>
              <a:rPr lang="en-US" sz="1800" dirty="0" smtClean="0"/>
              <a:t> to every cell in the body. Blood also carries the carbon dioxide formed during respiration from the cells to the lungs. </a:t>
            </a:r>
          </a:p>
          <a:p>
            <a:r>
              <a:rPr lang="en-US" sz="1800" dirty="0" smtClean="0"/>
              <a:t>The carbon dioxide in the blood diffuses from the capillaries into the alveoli and is exhaled through the nostrils. </a:t>
            </a:r>
          </a:p>
        </p:txBody>
      </p:sp>
      <p:sp>
        <p:nvSpPr>
          <p:cNvPr id="7" name="Content Placeholder 6"/>
          <p:cNvSpPr>
            <a:spLocks noGrp="1"/>
          </p:cNvSpPr>
          <p:nvPr>
            <p:ph sz="half" idx="2"/>
          </p:nvPr>
        </p:nvSpPr>
        <p:spPr>
          <a:xfrm>
            <a:off x="4648200" y="1214422"/>
            <a:ext cx="4038600" cy="4911741"/>
          </a:xfrm>
        </p:spPr>
        <p:txBody>
          <a:bodyPr>
            <a:normAutofit fontScale="92500" lnSpcReduction="20000"/>
          </a:bodyPr>
          <a:lstStyle/>
          <a:p>
            <a:pPr>
              <a:buNone/>
            </a:pPr>
            <a:r>
              <a:rPr lang="en-US" sz="2000" dirty="0" err="1" smtClean="0"/>
              <a:t>Niblet</a:t>
            </a:r>
            <a:r>
              <a:rPr lang="en-US" sz="2000" dirty="0" smtClean="0"/>
              <a:t>:</a:t>
            </a:r>
          </a:p>
          <a:p>
            <a:r>
              <a:rPr lang="en-US" sz="1700" dirty="0" smtClean="0"/>
              <a:t>The unborn baby has lungs, but gets oxygen (along with nutrients) from the mother through the umbilical cord.</a:t>
            </a:r>
          </a:p>
          <a:p>
            <a:r>
              <a:rPr lang="en-US" sz="1700" dirty="0" smtClean="0"/>
              <a:t>It is with the first cry after birth that the baby’s lung become functional.</a:t>
            </a:r>
            <a:endParaRPr lang="en-US" sz="1700" dirty="0"/>
          </a:p>
        </p:txBody>
      </p:sp>
      <p:pic>
        <p:nvPicPr>
          <p:cNvPr id="4" name="Picture 2"/>
          <p:cNvPicPr>
            <a:picLocks noChangeAspect="1" noChangeArrowheads="1"/>
          </p:cNvPicPr>
          <p:nvPr/>
        </p:nvPicPr>
        <p:blipFill>
          <a:blip r:embed="rId3"/>
          <a:srcRect/>
          <a:stretch>
            <a:fillRect/>
          </a:stretch>
        </p:blipFill>
        <p:spPr bwMode="auto">
          <a:xfrm>
            <a:off x="4643438" y="3214686"/>
            <a:ext cx="4071966" cy="228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714380"/>
          </a:xfrm>
        </p:spPr>
        <p:txBody>
          <a:bodyPr>
            <a:normAutofit/>
          </a:bodyPr>
          <a:lstStyle/>
          <a:p>
            <a:pPr algn="l"/>
            <a:r>
              <a:rPr lang="en-US" sz="3200" dirty="0" smtClean="0"/>
              <a:t>The Exchange of Gases:</a:t>
            </a:r>
            <a:endParaRPr lang="en-US" sz="3200" dirty="0"/>
          </a:p>
        </p:txBody>
      </p:sp>
      <p:sp>
        <p:nvSpPr>
          <p:cNvPr id="3" name="Content Placeholder 2"/>
          <p:cNvSpPr>
            <a:spLocks noGrp="1"/>
          </p:cNvSpPr>
          <p:nvPr>
            <p:ph idx="1"/>
          </p:nvPr>
        </p:nvSpPr>
        <p:spPr>
          <a:xfrm>
            <a:off x="457200" y="1214422"/>
            <a:ext cx="8229600" cy="4911741"/>
          </a:xfrm>
        </p:spPr>
        <p:txBody>
          <a:bodyPr>
            <a:normAutofit/>
          </a:bodyPr>
          <a:lstStyle/>
          <a:p>
            <a:r>
              <a:rPr lang="en-US" sz="1800" dirty="0" smtClean="0"/>
              <a:t>Cellular respiration is the stage in which food molecules are broken down to release energy. This step involves chemical reactions that take place in every cell in the body.</a:t>
            </a:r>
          </a:p>
          <a:p>
            <a:r>
              <a:rPr lang="en-US" sz="1800" dirty="0" smtClean="0"/>
              <a:t>Chemical substances called </a:t>
            </a:r>
            <a:r>
              <a:rPr lang="en-US" sz="1800" b="1" dirty="0" smtClean="0"/>
              <a:t>enzymes, </a:t>
            </a:r>
            <a:r>
              <a:rPr lang="en-US" sz="1800" dirty="0" smtClean="0"/>
              <a:t>which are produced by the organism, help in speeding up the reactions. Some of the energy produced in cellular respiration is released by the body as heat.</a:t>
            </a:r>
          </a:p>
        </p:txBody>
      </p:sp>
      <p:pic>
        <p:nvPicPr>
          <p:cNvPr id="2050" name="Picture 2"/>
          <p:cNvPicPr>
            <a:picLocks noChangeAspect="1" noChangeArrowheads="1"/>
          </p:cNvPicPr>
          <p:nvPr/>
        </p:nvPicPr>
        <p:blipFill>
          <a:blip r:embed="rId3"/>
          <a:srcRect/>
          <a:stretch>
            <a:fillRect/>
          </a:stretch>
        </p:blipFill>
        <p:spPr bwMode="auto">
          <a:xfrm>
            <a:off x="428596" y="3357562"/>
            <a:ext cx="8286809" cy="25908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pPr algn="ctr"/>
            <a:r>
              <a:rPr lang="en-US" sz="3600" dirty="0" smtClean="0"/>
              <a:t>Self Assessment-4</a:t>
            </a:r>
            <a:endParaRPr lang="en-US" sz="3600" dirty="0"/>
          </a:p>
        </p:txBody>
      </p:sp>
      <p:sp>
        <p:nvSpPr>
          <p:cNvPr id="3" name="Content Placeholder 2"/>
          <p:cNvSpPr>
            <a:spLocks noGrp="1"/>
          </p:cNvSpPr>
          <p:nvPr>
            <p:ph idx="1"/>
          </p:nvPr>
        </p:nvSpPr>
        <p:spPr>
          <a:xfrm>
            <a:off x="457200" y="1524000"/>
            <a:ext cx="8229600" cy="4800600"/>
          </a:xfrm>
        </p:spPr>
        <p:txBody>
          <a:bodyPr>
            <a:normAutofit/>
          </a:bodyPr>
          <a:lstStyle/>
          <a:p>
            <a:pPr>
              <a:buNone/>
            </a:pPr>
            <a:endParaRPr lang="en-US" sz="1600" dirty="0" smtClean="0">
              <a:latin typeface="Arial Narrow" pitchFamily="34" charset="0"/>
            </a:endParaRPr>
          </a:p>
          <a:p>
            <a:pPr>
              <a:buNone/>
            </a:pPr>
            <a:r>
              <a:rPr lang="en-US" sz="1600" dirty="0" smtClean="0"/>
              <a:t>1. With the help of an activity show that the movement of the diaphragm helps air enter the </a:t>
            </a:r>
          </a:p>
          <a:p>
            <a:pPr>
              <a:buNone/>
            </a:pPr>
            <a:r>
              <a:rPr lang="en-US" sz="1600" dirty="0" smtClean="0"/>
              <a:t>     lungs.</a:t>
            </a:r>
          </a:p>
          <a:p>
            <a:pPr>
              <a:buNone/>
            </a:pPr>
            <a:r>
              <a:rPr lang="en-US" sz="1600" dirty="0" smtClean="0">
                <a:latin typeface="Arial Narrow" pitchFamily="34" charset="0"/>
              </a:rPr>
              <a:t>2</a:t>
            </a:r>
            <a:r>
              <a:rPr lang="en-US" sz="1600" dirty="0" smtClean="0"/>
              <a:t>. What is Diffusion?</a:t>
            </a:r>
          </a:p>
          <a:p>
            <a:pPr>
              <a:buNone/>
            </a:pPr>
            <a:r>
              <a:rPr lang="en-US" sz="1600" dirty="0" smtClean="0">
                <a:latin typeface="Arial Narrow" pitchFamily="34" charset="0"/>
              </a:rPr>
              <a:t>3</a:t>
            </a:r>
            <a:r>
              <a:rPr lang="en-US" sz="1600" dirty="0" smtClean="0"/>
              <a:t>. Name the compound formed when </a:t>
            </a:r>
            <a:r>
              <a:rPr lang="en-US" sz="1600" dirty="0" err="1" smtClean="0"/>
              <a:t>Haemoglobin</a:t>
            </a:r>
            <a:r>
              <a:rPr lang="en-US" sz="1600" dirty="0" smtClean="0"/>
              <a:t> reacts with Oxygen.</a:t>
            </a:r>
          </a:p>
          <a:p>
            <a:pPr>
              <a:buNone/>
            </a:pPr>
            <a:r>
              <a:rPr lang="en-US" sz="1600" dirty="0" smtClean="0">
                <a:latin typeface="Arial Narrow" pitchFamily="34" charset="0"/>
              </a:rPr>
              <a:t>4</a:t>
            </a:r>
            <a:r>
              <a:rPr lang="en-US" sz="1600" dirty="0" smtClean="0"/>
              <a:t>. Why does the first cry is important for a new born baby?</a:t>
            </a:r>
          </a:p>
          <a:p>
            <a:pPr>
              <a:buNone/>
            </a:pPr>
            <a:r>
              <a:rPr lang="en-US" sz="1600" dirty="0" smtClean="0">
                <a:latin typeface="Arial Narrow" pitchFamily="34" charset="0"/>
              </a:rPr>
              <a:t>5</a:t>
            </a:r>
            <a:r>
              <a:rPr lang="en-US" sz="1600" dirty="0" smtClean="0"/>
              <a:t>. What are Enzymes?</a:t>
            </a:r>
          </a:p>
          <a:p>
            <a:pPr>
              <a:buNone/>
            </a:pPr>
            <a:r>
              <a:rPr lang="en-US" sz="1600" dirty="0" smtClean="0">
                <a:latin typeface="Arial Narrow" pitchFamily="34" charset="0"/>
              </a:rPr>
              <a:t>6</a:t>
            </a:r>
            <a:r>
              <a:rPr lang="en-US" sz="1600" dirty="0" smtClean="0"/>
              <a:t>. What is  an Intracellular Process?</a:t>
            </a:r>
          </a:p>
          <a:p>
            <a:pPr>
              <a:buNone/>
            </a:pPr>
            <a:r>
              <a:rPr lang="en-US" sz="1600" dirty="0" smtClean="0">
                <a:latin typeface="Arial Narrow" pitchFamily="34" charset="0"/>
              </a:rPr>
              <a:t>7</a:t>
            </a:r>
            <a:r>
              <a:rPr lang="en-US" sz="1600" dirty="0" smtClean="0"/>
              <a:t>. What is an Extracellular Process?</a:t>
            </a:r>
          </a:p>
          <a:p>
            <a:pPr>
              <a:buNone/>
            </a:pPr>
            <a:r>
              <a:rPr lang="en-US" sz="1600" dirty="0" smtClean="0"/>
              <a:t>8. Differentiate between Breathing and Cellular Respiration.</a:t>
            </a:r>
          </a:p>
          <a:p>
            <a:pPr>
              <a:buNone/>
            </a:pPr>
            <a:r>
              <a:rPr lang="en-US" sz="1600" dirty="0" smtClean="0">
                <a:latin typeface="Arial Narrow" pitchFamily="34" charset="0"/>
              </a:rPr>
              <a:t>9</a:t>
            </a:r>
            <a:r>
              <a:rPr lang="en-US" sz="1600" dirty="0" smtClean="0"/>
              <a:t>. Mention the role of Alveoli.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7000"/>
            <a:ext cx="8305800" cy="838200"/>
          </a:xfrm>
        </p:spPr>
        <p:txBody>
          <a:bodyPr>
            <a:normAutofit/>
          </a:bodyPr>
          <a:lstStyle/>
          <a:p>
            <a:r>
              <a:rPr lang="en-US" dirty="0" smtClean="0"/>
              <a:t>   Period:5</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774720"/>
          </a:xfrm>
        </p:spPr>
        <p:txBody>
          <a:bodyPr>
            <a:normAutofit/>
          </a:bodyPr>
          <a:lstStyle/>
          <a:p>
            <a:pPr algn="l"/>
            <a:r>
              <a:rPr lang="en-US" sz="3200" dirty="0" smtClean="0"/>
              <a:t>Types of Respiration:</a:t>
            </a:r>
            <a:endParaRPr lang="en-US" sz="3200" dirty="0"/>
          </a:p>
        </p:txBody>
      </p:sp>
      <p:sp>
        <p:nvSpPr>
          <p:cNvPr id="6" name="Content Placeholder 5"/>
          <p:cNvSpPr>
            <a:spLocks noGrp="1"/>
          </p:cNvSpPr>
          <p:nvPr>
            <p:ph idx="1"/>
          </p:nvPr>
        </p:nvSpPr>
        <p:spPr>
          <a:xfrm>
            <a:off x="457200" y="1571612"/>
            <a:ext cx="8229600" cy="4554551"/>
          </a:xfrm>
        </p:spPr>
        <p:txBody>
          <a:bodyPr>
            <a:normAutofit/>
          </a:bodyPr>
          <a:lstStyle/>
          <a:p>
            <a:pPr>
              <a:buNone/>
            </a:pPr>
            <a:r>
              <a:rPr lang="en-US" sz="2000" b="1" dirty="0" smtClean="0"/>
              <a:t>  Aerobic Respiration:</a:t>
            </a:r>
          </a:p>
          <a:p>
            <a:r>
              <a:rPr lang="en-US" sz="1800" dirty="0" smtClean="0"/>
              <a:t>Respiration that takes place in the presence of oxygen is known as </a:t>
            </a:r>
            <a:r>
              <a:rPr lang="en-US" sz="1800" b="1" dirty="0" smtClean="0"/>
              <a:t>Aerobic Respiration.</a:t>
            </a:r>
          </a:p>
          <a:p>
            <a:r>
              <a:rPr lang="en-US" sz="1800" dirty="0" smtClean="0"/>
              <a:t>Aerobic respiration results in the formation of carbon dioxide and water and releases energy.</a:t>
            </a:r>
          </a:p>
          <a:p>
            <a:r>
              <a:rPr lang="en-US" sz="1800" dirty="0" smtClean="0"/>
              <a:t>Glucose completely breaks down in this process.</a:t>
            </a:r>
          </a:p>
          <a:p>
            <a:r>
              <a:rPr lang="en-US" sz="1800" dirty="0" smtClean="0"/>
              <a:t> All animals and plants carry out aerobic respiration. </a:t>
            </a:r>
          </a:p>
          <a:p>
            <a:r>
              <a:rPr lang="en-US" sz="1800" dirty="0" smtClean="0"/>
              <a:t>Aerobic respiration can be represented by the equation given below:</a:t>
            </a:r>
          </a:p>
          <a:p>
            <a:pPr>
              <a:buNone/>
            </a:pPr>
            <a:r>
              <a:rPr lang="en-US" sz="1800" b="1" dirty="0" smtClean="0"/>
              <a:t>       glucose (sugar) + oxygen➔ carbon dioxide + water+ energy</a:t>
            </a:r>
          </a:p>
          <a:p>
            <a:r>
              <a:rPr lang="en-US" sz="1800" dirty="0" smtClean="0"/>
              <a:t>Aerobic Respiration is a type of </a:t>
            </a:r>
            <a:r>
              <a:rPr lang="en-US" sz="1800" b="1" dirty="0" smtClean="0"/>
              <a:t>oxidation reaction .</a:t>
            </a:r>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846158"/>
          </a:xfrm>
        </p:spPr>
        <p:txBody>
          <a:bodyPr>
            <a:normAutofit/>
          </a:bodyPr>
          <a:lstStyle/>
          <a:p>
            <a:pPr algn="l"/>
            <a:r>
              <a:rPr lang="en-US" sz="3200" dirty="0" smtClean="0"/>
              <a:t>Types of Respiration:</a:t>
            </a:r>
            <a:endParaRPr lang="en-US" sz="3200" dirty="0"/>
          </a:p>
        </p:txBody>
      </p:sp>
      <p:sp>
        <p:nvSpPr>
          <p:cNvPr id="6" name="Content Placeholder 5"/>
          <p:cNvSpPr>
            <a:spLocks noGrp="1"/>
          </p:cNvSpPr>
          <p:nvPr>
            <p:ph idx="1"/>
          </p:nvPr>
        </p:nvSpPr>
        <p:spPr>
          <a:xfrm>
            <a:off x="457200" y="1643050"/>
            <a:ext cx="8229600" cy="4483113"/>
          </a:xfrm>
        </p:spPr>
        <p:txBody>
          <a:bodyPr>
            <a:normAutofit/>
          </a:bodyPr>
          <a:lstStyle/>
          <a:p>
            <a:pPr>
              <a:buNone/>
            </a:pPr>
            <a:r>
              <a:rPr lang="en-US" sz="2000" dirty="0" smtClean="0"/>
              <a:t>  </a:t>
            </a:r>
            <a:r>
              <a:rPr lang="en-US" sz="2000" b="1" dirty="0" smtClean="0"/>
              <a:t>Anaerobic Respiration:</a:t>
            </a:r>
          </a:p>
          <a:p>
            <a:r>
              <a:rPr lang="en-US" sz="1800" dirty="0" smtClean="0"/>
              <a:t>The respiration that take place in the absence of </a:t>
            </a:r>
            <a:r>
              <a:rPr lang="en-US" sz="1800" dirty="0" smtClean="0"/>
              <a:t>oxygen </a:t>
            </a:r>
            <a:r>
              <a:rPr lang="en-US" sz="1800" dirty="0" smtClean="0"/>
              <a:t>is known as </a:t>
            </a:r>
            <a:r>
              <a:rPr lang="en-US" sz="1800" b="1" dirty="0" smtClean="0"/>
              <a:t>Anaerobic Respiration.</a:t>
            </a:r>
          </a:p>
          <a:p>
            <a:r>
              <a:rPr lang="en-US" sz="1800" dirty="0" smtClean="0"/>
              <a:t>Anaerobic Respiration results in the formation of  ethyl alcohol along with carbon dioxide and energy is released. </a:t>
            </a:r>
          </a:p>
          <a:p>
            <a:r>
              <a:rPr lang="en-US" sz="1800" dirty="0" smtClean="0"/>
              <a:t>Thus, glucose does not break down completely in this process.</a:t>
            </a:r>
          </a:p>
          <a:p>
            <a:r>
              <a:rPr lang="en-US" sz="1800" dirty="0" smtClean="0"/>
              <a:t>Organisms like bacteria and yeast carry out anaerobic respiration.</a:t>
            </a:r>
          </a:p>
          <a:p>
            <a:r>
              <a:rPr lang="en-US" sz="1800" dirty="0" smtClean="0"/>
              <a:t>Anaerobic respiration can be represented by the equation given below:</a:t>
            </a:r>
          </a:p>
          <a:p>
            <a:pPr>
              <a:buNone/>
            </a:pPr>
            <a:r>
              <a:rPr lang="en-US" sz="1800" b="1" dirty="0" smtClean="0"/>
              <a:t>glucose (sugar) ( in the absence of oxygen) ➔ ethyl alcohol + carbon dioxide + energy</a:t>
            </a:r>
          </a:p>
          <a:p>
            <a:r>
              <a:rPr lang="en-US" sz="1800" dirty="0" smtClean="0"/>
              <a:t>The amount of energy released during anaerobic respiration is less than that produced during aerobic respiration .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846158"/>
          </a:xfrm>
        </p:spPr>
        <p:txBody>
          <a:bodyPr>
            <a:normAutofit/>
          </a:bodyPr>
          <a:lstStyle/>
          <a:p>
            <a:pPr algn="l"/>
            <a:r>
              <a:rPr lang="en-US" sz="3200" dirty="0" smtClean="0"/>
              <a:t>Anaerobic respiration in Human Muscle Cells:</a:t>
            </a:r>
            <a:endParaRPr lang="en-US" sz="3200" dirty="0"/>
          </a:p>
        </p:txBody>
      </p:sp>
      <p:sp>
        <p:nvSpPr>
          <p:cNvPr id="6" name="Content Placeholder 5"/>
          <p:cNvSpPr>
            <a:spLocks noGrp="1"/>
          </p:cNvSpPr>
          <p:nvPr>
            <p:ph idx="1"/>
          </p:nvPr>
        </p:nvSpPr>
        <p:spPr>
          <a:xfrm>
            <a:off x="457200" y="1357298"/>
            <a:ext cx="8229600" cy="4768865"/>
          </a:xfrm>
        </p:spPr>
        <p:txBody>
          <a:bodyPr>
            <a:normAutofit fontScale="92500" lnSpcReduction="10000"/>
          </a:bodyPr>
          <a:lstStyle/>
          <a:p>
            <a:r>
              <a:rPr lang="en-US" sz="2000" dirty="0" smtClean="0"/>
              <a:t>Anaerobic respiration can occur in human muscle cells too. </a:t>
            </a:r>
          </a:p>
          <a:p>
            <a:r>
              <a:rPr lang="en-US" sz="2000" dirty="0" smtClean="0"/>
              <a:t>Sometimes, when we exercise heavily, the body cannot supply enough oxygen to the muscles to completely break down sugars into carbon dioxide and water. At such times, the muscle cells respire anaerobically. </a:t>
            </a:r>
          </a:p>
          <a:p>
            <a:r>
              <a:rPr lang="en-US" sz="2000" dirty="0" smtClean="0"/>
              <a:t>Glucose is broken down into </a:t>
            </a:r>
            <a:r>
              <a:rPr lang="en-US" sz="2000" b="1" dirty="0" smtClean="0"/>
              <a:t>lactic acid and energy is released </a:t>
            </a:r>
            <a:r>
              <a:rPr lang="en-US" sz="2000" dirty="0" smtClean="0"/>
              <a:t>in the absence of oxygen</a:t>
            </a:r>
            <a:endParaRPr lang="en-US" sz="2000" i="1" dirty="0" smtClean="0"/>
          </a:p>
          <a:p>
            <a:pPr>
              <a:buNone/>
            </a:pPr>
            <a:r>
              <a:rPr lang="en-US" sz="2000" b="1" dirty="0" smtClean="0"/>
              <a:t>       glucose (sugar) ( in the absence of oxygen) ➔ Lactic acid+ energy</a:t>
            </a:r>
          </a:p>
          <a:p>
            <a:r>
              <a:rPr lang="en-US" sz="2000" dirty="0" smtClean="0"/>
              <a:t>When we do heavy exercise, muscles respire anaerobically and lactic acid is accumulated in muscle cells.</a:t>
            </a:r>
          </a:p>
          <a:p>
            <a:r>
              <a:rPr lang="en-US" sz="2000" dirty="0" smtClean="0"/>
              <a:t>If the blood supply is increased in the cells, the lactic acid can be removed from the muscles.</a:t>
            </a:r>
          </a:p>
          <a:p>
            <a:r>
              <a:rPr lang="en-US" sz="2000" dirty="0" smtClean="0"/>
              <a:t> Massaging the affected area or having a hot bath increases blood circulation, which helps to remove lactic acid.</a:t>
            </a:r>
          </a:p>
          <a:p>
            <a:r>
              <a:rPr lang="en-US" sz="2000" dirty="0" smtClean="0"/>
              <a:t>The lactic acid is then broken down in the presence of oxygen in the liver or other tissues.</a:t>
            </a:r>
            <a:endParaRPr lang="en-US" sz="1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500034" y="1428736"/>
            <a:ext cx="8143932"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685800"/>
          </a:xfrm>
        </p:spPr>
        <p:txBody>
          <a:bodyPr>
            <a:normAutofit fontScale="90000"/>
          </a:bodyPr>
          <a:lstStyle/>
          <a:p>
            <a:pPr algn="l"/>
            <a:r>
              <a:rPr lang="en-US" dirty="0" smtClean="0"/>
              <a:t>    Introduction:</a:t>
            </a:r>
            <a:endParaRPr lang="en-US" dirty="0"/>
          </a:p>
        </p:txBody>
      </p:sp>
      <p:sp>
        <p:nvSpPr>
          <p:cNvPr id="4" name="Content Placeholder 3"/>
          <p:cNvSpPr>
            <a:spLocks noGrp="1"/>
          </p:cNvSpPr>
          <p:nvPr>
            <p:ph sz="half" idx="1"/>
          </p:nvPr>
        </p:nvSpPr>
        <p:spPr>
          <a:xfrm>
            <a:off x="457200" y="1524000"/>
            <a:ext cx="4038600" cy="4830925"/>
          </a:xfrm>
        </p:spPr>
        <p:txBody>
          <a:bodyPr>
            <a:normAutofit/>
          </a:bodyPr>
          <a:lstStyle/>
          <a:p>
            <a:r>
              <a:rPr lang="en-US" sz="2400" dirty="0" smtClean="0"/>
              <a:t>Nutrients get separated from the food during the process of digestion.</a:t>
            </a:r>
          </a:p>
          <a:p>
            <a:r>
              <a:rPr lang="en-US" sz="2400" dirty="0" smtClean="0"/>
              <a:t>We require energy to carry out different day to day life activities.</a:t>
            </a:r>
          </a:p>
          <a:p>
            <a:r>
              <a:rPr lang="en-US" sz="2400" dirty="0" smtClean="0"/>
              <a:t>Can we get energy from the nutrients extracted from food?</a:t>
            </a:r>
          </a:p>
          <a:p>
            <a:r>
              <a:rPr lang="en-US" sz="2400" dirty="0" smtClean="0"/>
              <a:t>How and where does our body produce energy from the absorbed nutrients?</a:t>
            </a:r>
          </a:p>
          <a:p>
            <a:pPr>
              <a:buNone/>
            </a:pPr>
            <a:endParaRPr lang="en-US" sz="1600" dirty="0"/>
          </a:p>
        </p:txBody>
      </p:sp>
      <p:sp>
        <p:nvSpPr>
          <p:cNvPr id="7" name="Content Placeholder 6"/>
          <p:cNvSpPr>
            <a:spLocks noGrp="1"/>
          </p:cNvSpPr>
          <p:nvPr>
            <p:ph sz="half" idx="2"/>
          </p:nvPr>
        </p:nvSpPr>
        <p:spPr>
          <a:xfrm>
            <a:off x="4643438" y="1600200"/>
            <a:ext cx="4000528" cy="4525963"/>
          </a:xfrm>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4572000" y="3357562"/>
            <a:ext cx="4143404" cy="300039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572000" y="571480"/>
            <a:ext cx="4071966" cy="2928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pPr algn="ctr"/>
            <a:r>
              <a:rPr lang="en-US" sz="3600" dirty="0" smtClean="0"/>
              <a:t>Self Assessment-5</a:t>
            </a:r>
            <a:endParaRPr lang="en-US" sz="3600" dirty="0"/>
          </a:p>
        </p:txBody>
      </p:sp>
      <p:sp>
        <p:nvSpPr>
          <p:cNvPr id="3" name="Content Placeholder 2"/>
          <p:cNvSpPr>
            <a:spLocks noGrp="1"/>
          </p:cNvSpPr>
          <p:nvPr>
            <p:ph idx="1"/>
          </p:nvPr>
        </p:nvSpPr>
        <p:spPr>
          <a:xfrm>
            <a:off x="457200" y="1524000"/>
            <a:ext cx="8229600" cy="4800600"/>
          </a:xfrm>
        </p:spPr>
        <p:txBody>
          <a:bodyPr>
            <a:normAutofit/>
          </a:bodyPr>
          <a:lstStyle/>
          <a:p>
            <a:pPr>
              <a:buNone/>
            </a:pPr>
            <a:endParaRPr lang="en-US" sz="1600" dirty="0" smtClean="0">
              <a:latin typeface="Arial Narrow" pitchFamily="34" charset="0"/>
            </a:endParaRPr>
          </a:p>
          <a:p>
            <a:pPr>
              <a:buNone/>
            </a:pPr>
            <a:r>
              <a:rPr lang="en-US" sz="1600" dirty="0" smtClean="0"/>
              <a:t>1. What is Aerobic Respiration?</a:t>
            </a:r>
          </a:p>
          <a:p>
            <a:pPr>
              <a:buNone/>
            </a:pPr>
            <a:r>
              <a:rPr lang="en-US" sz="1600" dirty="0" smtClean="0">
                <a:latin typeface="Arial Narrow" pitchFamily="34" charset="0"/>
              </a:rPr>
              <a:t>2</a:t>
            </a:r>
            <a:r>
              <a:rPr lang="en-US" sz="1600" dirty="0" smtClean="0"/>
              <a:t>. Write the chemical equation of Aerobic Respiration.</a:t>
            </a:r>
          </a:p>
          <a:p>
            <a:pPr>
              <a:buNone/>
            </a:pPr>
            <a:r>
              <a:rPr lang="en-US" sz="1600" dirty="0" smtClean="0">
                <a:latin typeface="Arial Narrow" pitchFamily="34" charset="0"/>
              </a:rPr>
              <a:t>3</a:t>
            </a:r>
            <a:r>
              <a:rPr lang="en-US" sz="1600" dirty="0" smtClean="0"/>
              <a:t>. Name the products formed in Aerobic Respiration.</a:t>
            </a:r>
          </a:p>
          <a:p>
            <a:pPr>
              <a:buNone/>
            </a:pPr>
            <a:r>
              <a:rPr lang="en-US" sz="1600" dirty="0" smtClean="0">
                <a:latin typeface="Arial Narrow" pitchFamily="34" charset="0"/>
              </a:rPr>
              <a:t>4</a:t>
            </a:r>
            <a:r>
              <a:rPr lang="en-US" sz="1600" dirty="0" smtClean="0"/>
              <a:t>. What is Anaerobic Respiration?</a:t>
            </a:r>
          </a:p>
          <a:p>
            <a:pPr>
              <a:buNone/>
            </a:pPr>
            <a:r>
              <a:rPr lang="en-US" sz="1600" dirty="0" smtClean="0">
                <a:latin typeface="Arial Narrow" pitchFamily="34" charset="0"/>
              </a:rPr>
              <a:t>5</a:t>
            </a:r>
            <a:r>
              <a:rPr lang="en-US" sz="1600" dirty="0" smtClean="0"/>
              <a:t>. Write the chemical equation of Anaerobic Respiration.</a:t>
            </a:r>
          </a:p>
          <a:p>
            <a:pPr>
              <a:buNone/>
            </a:pPr>
            <a:r>
              <a:rPr lang="en-US" sz="1600" dirty="0" smtClean="0">
                <a:latin typeface="Arial Narrow" pitchFamily="34" charset="0"/>
              </a:rPr>
              <a:t>6</a:t>
            </a:r>
            <a:r>
              <a:rPr lang="en-US" sz="1600" dirty="0" smtClean="0"/>
              <a:t>. Name the products formed in Anaerobic Respiration.</a:t>
            </a:r>
          </a:p>
          <a:p>
            <a:pPr>
              <a:buNone/>
            </a:pPr>
            <a:r>
              <a:rPr lang="en-US" sz="1600" dirty="0" smtClean="0">
                <a:latin typeface="Arial Narrow" pitchFamily="34" charset="0"/>
              </a:rPr>
              <a:t>7</a:t>
            </a:r>
            <a:r>
              <a:rPr lang="en-US" sz="1600" dirty="0" smtClean="0"/>
              <a:t>. Why does less energy produced in Anaerobic Respiration than Aerobic Respiration?</a:t>
            </a:r>
          </a:p>
          <a:p>
            <a:pPr>
              <a:buNone/>
            </a:pPr>
            <a:r>
              <a:rPr lang="en-US" sz="1600" dirty="0" smtClean="0"/>
              <a:t>8. Why does anaerobic Respiration take place in humans?</a:t>
            </a:r>
          </a:p>
          <a:p>
            <a:pPr>
              <a:buNone/>
            </a:pPr>
            <a:r>
              <a:rPr lang="en-US" sz="1600" dirty="0" smtClean="0">
                <a:latin typeface="Arial Narrow" pitchFamily="34" charset="0"/>
              </a:rPr>
              <a:t>9</a:t>
            </a:r>
            <a:r>
              <a:rPr lang="en-US" sz="1600" dirty="0" smtClean="0"/>
              <a:t>. What is the reason behind the formation of Lactic Acid in muscles of human?</a:t>
            </a:r>
          </a:p>
          <a:p>
            <a:pPr>
              <a:buNone/>
            </a:pPr>
            <a:r>
              <a:rPr lang="en-US" sz="1600" smtClean="0"/>
              <a:t>10. </a:t>
            </a:r>
            <a:r>
              <a:rPr lang="en-US" sz="1600" dirty="0" smtClean="0"/>
              <a:t>Write the chemical equation of the anaerobic respiration that take place in muscles of human.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7000"/>
            <a:ext cx="8305800" cy="838200"/>
          </a:xfrm>
        </p:spPr>
        <p:txBody>
          <a:bodyPr>
            <a:normAutofit/>
          </a:bodyPr>
          <a:lstStyle/>
          <a:p>
            <a:r>
              <a:rPr lang="en-US" dirty="0" smtClean="0"/>
              <a:t>   </a:t>
            </a:r>
            <a:r>
              <a:rPr lang="en-US" dirty="0" smtClean="0"/>
              <a:t>Period:6</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642942"/>
          </a:xfrm>
        </p:spPr>
        <p:txBody>
          <a:bodyPr>
            <a:normAutofit/>
          </a:bodyPr>
          <a:lstStyle/>
          <a:p>
            <a:pPr algn="l"/>
            <a:r>
              <a:rPr lang="en-US" sz="3200" dirty="0" smtClean="0"/>
              <a:t>Respiration in Plants:</a:t>
            </a:r>
            <a:endParaRPr lang="en-US" sz="3200" dirty="0"/>
          </a:p>
        </p:txBody>
      </p:sp>
      <p:sp>
        <p:nvSpPr>
          <p:cNvPr id="3" name="Content Placeholder 2"/>
          <p:cNvSpPr>
            <a:spLocks noGrp="1"/>
          </p:cNvSpPr>
          <p:nvPr>
            <p:ph sz="half" idx="1"/>
          </p:nvPr>
        </p:nvSpPr>
        <p:spPr>
          <a:xfrm>
            <a:off x="457200" y="1071546"/>
            <a:ext cx="4038600" cy="5054617"/>
          </a:xfrm>
        </p:spPr>
        <p:txBody>
          <a:bodyPr>
            <a:normAutofit fontScale="92500"/>
          </a:bodyPr>
          <a:lstStyle/>
          <a:p>
            <a:endParaRPr lang="en-US" sz="1800" dirty="0" smtClean="0"/>
          </a:p>
          <a:p>
            <a:r>
              <a:rPr lang="en-US" sz="1800" dirty="0" smtClean="0"/>
              <a:t>Animals need energy to move around in search of food, shelter etc.</a:t>
            </a:r>
            <a:endParaRPr lang="en-US" sz="1800" dirty="0" smtClean="0"/>
          </a:p>
          <a:p>
            <a:r>
              <a:rPr lang="en-US" sz="1800" dirty="0" smtClean="0"/>
              <a:t>Plants too need energy to transport materials within the body, repair tissues, replace worn out cells, grow and reproduce.</a:t>
            </a:r>
            <a:endParaRPr lang="en-US" sz="1800" dirty="0" smtClean="0"/>
          </a:p>
          <a:p>
            <a:r>
              <a:rPr lang="en-US" sz="1800" dirty="0" smtClean="0"/>
              <a:t>Plants get energy from the oxidation of  food molecules.</a:t>
            </a:r>
            <a:endParaRPr lang="en-US" sz="1800" dirty="0" smtClean="0"/>
          </a:p>
          <a:p>
            <a:r>
              <a:rPr lang="en-US" sz="1800" dirty="0" smtClean="0"/>
              <a:t>Plants respire all the time but can only make food in the presence of Sunlight.</a:t>
            </a:r>
            <a:endParaRPr lang="en-US" sz="1800" dirty="0" smtClean="0"/>
          </a:p>
          <a:p>
            <a:r>
              <a:rPr lang="en-US" sz="1800" dirty="0" smtClean="0"/>
              <a:t>During the day both Photosynthesis and Respiration takes place, with Photosynthesis being the major activity.</a:t>
            </a:r>
            <a:endParaRPr lang="en-US" sz="1800" dirty="0" smtClean="0"/>
          </a:p>
          <a:p>
            <a:r>
              <a:rPr lang="en-US" sz="1800" dirty="0" smtClean="0"/>
              <a:t>At night, only Respiration takes place. The rate of Respiration is much slower in plants than it is in animals.</a:t>
            </a:r>
            <a:endParaRPr lang="en-US" sz="1800" dirty="0" smtClean="0"/>
          </a:p>
        </p:txBody>
      </p:sp>
      <p:sp>
        <p:nvSpPr>
          <p:cNvPr id="7" name="Content Placeholder 6"/>
          <p:cNvSpPr>
            <a:spLocks noGrp="1"/>
          </p:cNvSpPr>
          <p:nvPr>
            <p:ph sz="half" idx="2"/>
          </p:nvPr>
        </p:nvSpPr>
        <p:spPr>
          <a:xfrm>
            <a:off x="4648200" y="714356"/>
            <a:ext cx="4038600" cy="5411807"/>
          </a:xfrm>
        </p:spPr>
        <p:txBody>
          <a:bodyPr>
            <a:normAutofit fontScale="92500"/>
          </a:bodyPr>
          <a:lstStyle/>
          <a:p>
            <a:pPr>
              <a:buFont typeface="Wingdings" pitchFamily="2" charset="2"/>
              <a:buChar char="q"/>
            </a:pPr>
            <a:r>
              <a:rPr lang="en-US" sz="1800" dirty="0" smtClean="0"/>
              <a:t>Plants </a:t>
            </a:r>
            <a:r>
              <a:rPr lang="en-US" sz="1800" dirty="0" smtClean="0"/>
              <a:t>use a number of organs for gas exchange.</a:t>
            </a:r>
          </a:p>
          <a:p>
            <a:pPr>
              <a:buAutoNum type="alphaLcParenBoth"/>
            </a:pPr>
            <a:r>
              <a:rPr lang="en-US" sz="1800" b="1" dirty="0" smtClean="0"/>
              <a:t>Stomata:</a:t>
            </a:r>
          </a:p>
          <a:p>
            <a:r>
              <a:rPr lang="en-US" sz="1800" dirty="0" smtClean="0"/>
              <a:t>Exchange </a:t>
            </a:r>
            <a:r>
              <a:rPr lang="en-US" sz="1800" dirty="0" smtClean="0"/>
              <a:t>of gases in green plants takes place </a:t>
            </a:r>
            <a:r>
              <a:rPr lang="en-US" sz="1800" dirty="0" smtClean="0"/>
              <a:t>through </a:t>
            </a:r>
            <a:r>
              <a:rPr lang="en-US" sz="1800" b="1" dirty="0" smtClean="0"/>
              <a:t>Stomata</a:t>
            </a:r>
            <a:r>
              <a:rPr lang="en-US" sz="1800" dirty="0" smtClean="0"/>
              <a:t> on leaf surfaces.</a:t>
            </a:r>
          </a:p>
          <a:p>
            <a:pPr>
              <a:buNone/>
            </a:pPr>
            <a:r>
              <a:rPr lang="en-US" sz="1800" b="1" dirty="0" smtClean="0"/>
              <a:t>       </a:t>
            </a:r>
            <a:r>
              <a:rPr lang="en-US" sz="1800" dirty="0" smtClean="0"/>
              <a:t>Each </a:t>
            </a:r>
            <a:r>
              <a:rPr lang="en-US" sz="1800" dirty="0" smtClean="0"/>
              <a:t>stoma is guarded by </a:t>
            </a:r>
            <a:r>
              <a:rPr lang="en-US" sz="1800" dirty="0" smtClean="0"/>
              <a:t>two </a:t>
            </a:r>
            <a:r>
              <a:rPr lang="en-US" sz="1800" b="1" dirty="0" smtClean="0"/>
              <a:t>Guard cells</a:t>
            </a:r>
            <a:r>
              <a:rPr lang="en-US" sz="1800" dirty="0" smtClean="0"/>
              <a:t>, </a:t>
            </a:r>
            <a:r>
              <a:rPr lang="en-US" sz="1800" dirty="0" smtClean="0"/>
              <a:t>which </a:t>
            </a:r>
            <a:r>
              <a:rPr lang="en-US" sz="1800" dirty="0" smtClean="0"/>
              <a:t>control </a:t>
            </a:r>
            <a:r>
              <a:rPr lang="en-US" sz="1800" dirty="0" smtClean="0"/>
              <a:t>its opening and </a:t>
            </a:r>
            <a:r>
              <a:rPr lang="en-US" sz="1800" dirty="0" smtClean="0"/>
              <a:t>closing.</a:t>
            </a:r>
          </a:p>
          <a:p>
            <a:pPr>
              <a:buAutoNum type="alphaLcParenBoth" startAt="2"/>
            </a:pPr>
            <a:r>
              <a:rPr lang="en-US" sz="1800" b="1" dirty="0" smtClean="0"/>
              <a:t>Lenticels:</a:t>
            </a:r>
            <a:endParaRPr lang="en-US" sz="1800" b="1" dirty="0" smtClean="0"/>
          </a:p>
          <a:p>
            <a:pPr>
              <a:buAutoNum type="alphaLcParenBoth" startAt="2"/>
            </a:pPr>
            <a:r>
              <a:rPr lang="en-US" sz="1800" dirty="0" smtClean="0"/>
              <a:t>The </a:t>
            </a:r>
            <a:r>
              <a:rPr lang="en-US" sz="1800" dirty="0" smtClean="0"/>
              <a:t>woody bark of large trees has openings </a:t>
            </a:r>
            <a:r>
              <a:rPr lang="en-US" sz="1800" dirty="0" smtClean="0"/>
              <a:t>called </a:t>
            </a:r>
            <a:r>
              <a:rPr lang="en-US" sz="1800" b="1" dirty="0" smtClean="0"/>
              <a:t>Lenticels</a:t>
            </a:r>
            <a:r>
              <a:rPr lang="en-US" sz="1800" dirty="0" smtClean="0"/>
              <a:t> </a:t>
            </a:r>
            <a:r>
              <a:rPr lang="en-US" sz="1800" dirty="0" smtClean="0"/>
              <a:t>for </a:t>
            </a:r>
            <a:r>
              <a:rPr lang="en-US" sz="1800" dirty="0" smtClean="0"/>
              <a:t>breathing</a:t>
            </a:r>
            <a:r>
              <a:rPr lang="en-US" sz="1800" dirty="0" smtClean="0"/>
              <a:t>.</a:t>
            </a:r>
            <a:endParaRPr lang="en-US" sz="1700" dirty="0"/>
          </a:p>
        </p:txBody>
      </p:sp>
      <p:pic>
        <p:nvPicPr>
          <p:cNvPr id="1026" name="Picture 2"/>
          <p:cNvPicPr>
            <a:picLocks noChangeAspect="1" noChangeArrowheads="1"/>
          </p:cNvPicPr>
          <p:nvPr/>
        </p:nvPicPr>
        <p:blipFill>
          <a:blip r:embed="rId3"/>
          <a:srcRect/>
          <a:stretch>
            <a:fillRect/>
          </a:stretch>
        </p:blipFill>
        <p:spPr bwMode="auto">
          <a:xfrm>
            <a:off x="6715140" y="4714884"/>
            <a:ext cx="2000251" cy="1362075"/>
          </a:xfrm>
          <a:prstGeom prst="rect">
            <a:avLst/>
          </a:prstGeom>
          <a:noFill/>
          <a:ln w="9525">
            <a:noFill/>
            <a:miter lim="800000"/>
            <a:headEnd/>
            <a:tailEnd/>
          </a:ln>
          <a:effectLst/>
        </p:spPr>
      </p:pic>
      <p:pic>
        <p:nvPicPr>
          <p:cNvPr id="8" name="Picture 7" descr="C:\Users\HIYA\Desktop\Screenshot IH Compt\Screenshot_20200711-092516_1_1_1.jpg"/>
          <p:cNvPicPr/>
          <p:nvPr/>
        </p:nvPicPr>
        <p:blipFill>
          <a:blip r:embed="rId4"/>
          <a:srcRect/>
          <a:stretch>
            <a:fillRect/>
          </a:stretch>
        </p:blipFill>
        <p:spPr bwMode="auto">
          <a:xfrm>
            <a:off x="4643438" y="4429132"/>
            <a:ext cx="2071702" cy="14368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642942"/>
          </a:xfrm>
        </p:spPr>
        <p:txBody>
          <a:bodyPr>
            <a:normAutofit/>
          </a:bodyPr>
          <a:lstStyle/>
          <a:p>
            <a:pPr algn="l"/>
            <a:r>
              <a:rPr lang="en-US" sz="3200" dirty="0" smtClean="0"/>
              <a:t>Respiration in Plants:</a:t>
            </a:r>
            <a:endParaRPr lang="en-US" sz="3200" dirty="0"/>
          </a:p>
        </p:txBody>
      </p:sp>
      <p:sp>
        <p:nvSpPr>
          <p:cNvPr id="3" name="Content Placeholder 2"/>
          <p:cNvSpPr>
            <a:spLocks noGrp="1"/>
          </p:cNvSpPr>
          <p:nvPr>
            <p:ph sz="half" idx="1"/>
          </p:nvPr>
        </p:nvSpPr>
        <p:spPr>
          <a:xfrm>
            <a:off x="457200" y="1071546"/>
            <a:ext cx="4038600" cy="5054617"/>
          </a:xfrm>
        </p:spPr>
        <p:txBody>
          <a:bodyPr>
            <a:normAutofit/>
          </a:bodyPr>
          <a:lstStyle/>
          <a:p>
            <a:pPr>
              <a:buNone/>
            </a:pPr>
            <a:r>
              <a:rPr lang="en-US" sz="1800" b="1" dirty="0" smtClean="0"/>
              <a:t>(c) Roots:</a:t>
            </a:r>
            <a:endParaRPr lang="en-US" sz="1800" b="1" dirty="0" smtClean="0"/>
          </a:p>
          <a:p>
            <a:r>
              <a:rPr lang="en-US" sz="1800" dirty="0" smtClean="0"/>
              <a:t>The roots also need oxygen.</a:t>
            </a:r>
          </a:p>
          <a:p>
            <a:r>
              <a:rPr lang="en-US" sz="1800" dirty="0" smtClean="0"/>
              <a:t>Root hairs take in oxygen from the air spaces present between soil particles.</a:t>
            </a:r>
          </a:p>
          <a:p>
            <a:r>
              <a:rPr lang="en-US" sz="1800" dirty="0" smtClean="0"/>
              <a:t>Overwatering plants can kill Root hairs because the air spaces between the soil particles get filled with water and the roots cannot breathe.</a:t>
            </a:r>
          </a:p>
          <a:p>
            <a:pPr>
              <a:buNone/>
            </a:pPr>
            <a:r>
              <a:rPr lang="en-US" sz="1800" dirty="0" smtClean="0"/>
              <a:t> </a:t>
            </a:r>
            <a:r>
              <a:rPr lang="en-US" sz="1800" dirty="0" smtClean="0"/>
              <a:t>      </a:t>
            </a:r>
            <a:r>
              <a:rPr lang="en-US" sz="1800" b="1" dirty="0" smtClean="0"/>
              <a:t>Mangrove trees</a:t>
            </a:r>
            <a:r>
              <a:rPr lang="en-US" sz="1800" dirty="0" smtClean="0"/>
              <a:t>, which grow in marshy areas, do not get air from soil. They have </a:t>
            </a:r>
            <a:r>
              <a:rPr lang="en-US" sz="1800" b="1" dirty="0" smtClean="0"/>
              <a:t>Aerial roots </a:t>
            </a:r>
            <a:r>
              <a:rPr lang="en-US" sz="1800" dirty="0" smtClean="0"/>
              <a:t>that help them to take in air. </a:t>
            </a:r>
          </a:p>
          <a:p>
            <a:pPr>
              <a:buNone/>
            </a:pPr>
            <a:r>
              <a:rPr lang="en-US" sz="1800" dirty="0" smtClean="0"/>
              <a:t>(d) Stomata (Aquatic Plants):</a:t>
            </a:r>
          </a:p>
          <a:p>
            <a:r>
              <a:rPr lang="en-US" sz="1800" dirty="0" smtClean="0"/>
              <a:t>In floating plants, the Stomata are on the upper surface of the leaves.</a:t>
            </a:r>
          </a:p>
          <a:p>
            <a:pPr>
              <a:buNone/>
            </a:pPr>
            <a:endParaRPr lang="en-US" sz="1800" dirty="0" smtClean="0"/>
          </a:p>
        </p:txBody>
      </p:sp>
      <p:sp>
        <p:nvSpPr>
          <p:cNvPr id="7" name="Content Placeholder 6"/>
          <p:cNvSpPr>
            <a:spLocks noGrp="1"/>
          </p:cNvSpPr>
          <p:nvPr>
            <p:ph sz="half" idx="2"/>
          </p:nvPr>
        </p:nvSpPr>
        <p:spPr>
          <a:xfrm>
            <a:off x="4648200" y="714356"/>
            <a:ext cx="4038600" cy="5411807"/>
          </a:xfrm>
        </p:spPr>
        <p:txBody>
          <a:bodyPr>
            <a:normAutofit/>
          </a:bodyPr>
          <a:lstStyle/>
          <a:p>
            <a:r>
              <a:rPr lang="en-US" sz="1700" dirty="0" smtClean="0"/>
              <a:t>Submerged plants do not have Stomata.</a:t>
            </a:r>
          </a:p>
          <a:p>
            <a:pPr>
              <a:buNone/>
            </a:pPr>
            <a:r>
              <a:rPr lang="en-US" sz="1700" dirty="0" smtClean="0"/>
              <a:t> </a:t>
            </a:r>
            <a:r>
              <a:rPr lang="en-US" sz="1700" dirty="0" smtClean="0"/>
              <a:t>      Gas exchange takes place directly between leaf cells and water.</a:t>
            </a:r>
          </a:p>
          <a:p>
            <a:r>
              <a:rPr lang="en-US" sz="1700" dirty="0" smtClean="0"/>
              <a:t>Many aquatic plants have air spaces in the leaves and stem to store and transport oxygen. These air spaces help some aquatic plants to float        </a:t>
            </a:r>
            <a:endParaRPr lang="en-US" sz="1700" dirty="0"/>
          </a:p>
        </p:txBody>
      </p:sp>
      <p:pic>
        <p:nvPicPr>
          <p:cNvPr id="2051" name="Picture 3"/>
          <p:cNvPicPr>
            <a:picLocks noChangeAspect="1" noChangeArrowheads="1"/>
          </p:cNvPicPr>
          <p:nvPr/>
        </p:nvPicPr>
        <p:blipFill>
          <a:blip r:embed="rId3"/>
          <a:srcRect/>
          <a:stretch>
            <a:fillRect/>
          </a:stretch>
        </p:blipFill>
        <p:spPr bwMode="auto">
          <a:xfrm>
            <a:off x="6715140" y="4714884"/>
            <a:ext cx="2000264" cy="1428760"/>
          </a:xfrm>
          <a:prstGeom prst="rect">
            <a:avLst/>
          </a:prstGeom>
          <a:noFill/>
          <a:ln w="9525">
            <a:noFill/>
            <a:miter lim="800000"/>
            <a:headEnd/>
            <a:tailEnd/>
          </a:ln>
          <a:effectLst/>
        </p:spPr>
      </p:pic>
      <p:pic>
        <p:nvPicPr>
          <p:cNvPr id="9" name="Picture 8" descr="D:\Screenshot IH Compt\Screenshot_20200712-215000_1.jpg"/>
          <p:cNvPicPr/>
          <p:nvPr/>
        </p:nvPicPr>
        <p:blipFill>
          <a:blip r:embed="rId4"/>
          <a:srcRect/>
          <a:stretch>
            <a:fillRect/>
          </a:stretch>
        </p:blipFill>
        <p:spPr bwMode="auto">
          <a:xfrm>
            <a:off x="4643438" y="3143248"/>
            <a:ext cx="4071966" cy="1571636"/>
          </a:xfrm>
          <a:prstGeom prst="rect">
            <a:avLst/>
          </a:prstGeom>
          <a:noFill/>
          <a:ln w="9525">
            <a:noFill/>
            <a:miter lim="800000"/>
            <a:headEnd/>
            <a:tailEnd/>
          </a:ln>
        </p:spPr>
      </p:pic>
      <p:pic>
        <p:nvPicPr>
          <p:cNvPr id="2052" name="Picture 4"/>
          <p:cNvPicPr>
            <a:picLocks noChangeAspect="1" noChangeArrowheads="1"/>
          </p:cNvPicPr>
          <p:nvPr/>
        </p:nvPicPr>
        <p:blipFill>
          <a:blip r:embed="rId5"/>
          <a:srcRect/>
          <a:stretch>
            <a:fillRect/>
          </a:stretch>
        </p:blipFill>
        <p:spPr bwMode="auto">
          <a:xfrm>
            <a:off x="4643438" y="4714884"/>
            <a:ext cx="2071702" cy="1428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642942"/>
          </a:xfrm>
        </p:spPr>
        <p:txBody>
          <a:bodyPr>
            <a:normAutofit/>
          </a:bodyPr>
          <a:lstStyle/>
          <a:p>
            <a:pPr algn="l"/>
            <a:r>
              <a:rPr lang="en-US" sz="3200" dirty="0" smtClean="0"/>
              <a:t>Activity:</a:t>
            </a:r>
            <a:endParaRPr lang="en-US" sz="3200" dirty="0"/>
          </a:p>
        </p:txBody>
      </p:sp>
      <p:sp>
        <p:nvSpPr>
          <p:cNvPr id="3" name="Content Placeholder 2"/>
          <p:cNvSpPr>
            <a:spLocks noGrp="1"/>
          </p:cNvSpPr>
          <p:nvPr>
            <p:ph sz="half" idx="1"/>
          </p:nvPr>
        </p:nvSpPr>
        <p:spPr>
          <a:xfrm>
            <a:off x="457200" y="1071546"/>
            <a:ext cx="4038600" cy="5054617"/>
          </a:xfrm>
        </p:spPr>
        <p:txBody>
          <a:bodyPr>
            <a:normAutofit lnSpcReduction="10000"/>
          </a:bodyPr>
          <a:lstStyle/>
          <a:p>
            <a:pPr>
              <a:buNone/>
            </a:pPr>
            <a:r>
              <a:rPr lang="en-US" sz="1800" b="1" dirty="0" smtClean="0"/>
              <a:t>Aim:</a:t>
            </a:r>
          </a:p>
          <a:p>
            <a:pPr>
              <a:buNone/>
            </a:pPr>
            <a:r>
              <a:rPr lang="en-US" sz="1800" dirty="0" smtClean="0"/>
              <a:t>To show that heat is released during </a:t>
            </a:r>
          </a:p>
          <a:p>
            <a:pPr>
              <a:buNone/>
            </a:pPr>
            <a:r>
              <a:rPr lang="en-US" sz="1800" dirty="0" smtClean="0"/>
              <a:t>plant respiration.</a:t>
            </a:r>
          </a:p>
          <a:p>
            <a:pPr>
              <a:buNone/>
            </a:pPr>
            <a:r>
              <a:rPr lang="en-US" sz="1800" b="1" dirty="0" smtClean="0"/>
              <a:t>Materials Needed:</a:t>
            </a:r>
          </a:p>
          <a:p>
            <a:pPr>
              <a:buNone/>
            </a:pPr>
            <a:r>
              <a:rPr lang="en-US" sz="1800" dirty="0" smtClean="0"/>
              <a:t>Peas, Beads, Two Conical Flasks, Clinical </a:t>
            </a:r>
          </a:p>
          <a:p>
            <a:pPr>
              <a:buNone/>
            </a:pPr>
            <a:r>
              <a:rPr lang="en-US" sz="1800" dirty="0" smtClean="0"/>
              <a:t>Thermometers, Two one hole stoppers</a:t>
            </a:r>
          </a:p>
          <a:p>
            <a:pPr>
              <a:buNone/>
            </a:pPr>
            <a:r>
              <a:rPr lang="en-US" sz="1800" dirty="0" smtClean="0"/>
              <a:t>Procedure:</a:t>
            </a:r>
          </a:p>
          <a:p>
            <a:r>
              <a:rPr lang="en-US" sz="1800" dirty="0" smtClean="0"/>
              <a:t>Let us sprinkle some water on the seeds so that they can germinate.</a:t>
            </a:r>
          </a:p>
          <a:p>
            <a:r>
              <a:rPr lang="en-US" sz="1800" dirty="0" smtClean="0"/>
              <a:t>Let us place the germinated seeds in a conical flask.</a:t>
            </a:r>
          </a:p>
          <a:p>
            <a:r>
              <a:rPr lang="en-US" sz="1800" dirty="0" smtClean="0"/>
              <a:t>Let us place the beads in the other flask.</a:t>
            </a:r>
          </a:p>
          <a:p>
            <a:r>
              <a:rPr lang="en-US" sz="1800" dirty="0" smtClean="0"/>
              <a:t>Let us insert clinical thermometers in both stoppers.</a:t>
            </a:r>
          </a:p>
          <a:p>
            <a:r>
              <a:rPr lang="en-US" sz="1800" dirty="0" smtClean="0"/>
              <a:t>Let us close the flasks with the stoppers and note the temperatures.</a:t>
            </a:r>
            <a:endParaRPr lang="en-US" sz="1800" dirty="0" smtClean="0"/>
          </a:p>
        </p:txBody>
      </p:sp>
      <p:sp>
        <p:nvSpPr>
          <p:cNvPr id="7" name="Content Placeholder 6"/>
          <p:cNvSpPr>
            <a:spLocks noGrp="1"/>
          </p:cNvSpPr>
          <p:nvPr>
            <p:ph sz="half" idx="2"/>
          </p:nvPr>
        </p:nvSpPr>
        <p:spPr>
          <a:xfrm>
            <a:off x="4648200" y="714356"/>
            <a:ext cx="4038600" cy="5411807"/>
          </a:xfrm>
        </p:spPr>
        <p:txBody>
          <a:bodyPr>
            <a:normAutofit lnSpcReduction="10000"/>
          </a:bodyPr>
          <a:lstStyle/>
          <a:p>
            <a:r>
              <a:rPr lang="en-US" sz="1700" dirty="0" smtClean="0"/>
              <a:t>Let us leave the flasks undisturbed for 24 hours and note the temperatures again.</a:t>
            </a:r>
          </a:p>
          <a:p>
            <a:pPr>
              <a:buNone/>
            </a:pPr>
            <a:r>
              <a:rPr lang="en-US" sz="1700" b="1" dirty="0" smtClean="0"/>
              <a:t>Observation:</a:t>
            </a:r>
          </a:p>
          <a:p>
            <a:r>
              <a:rPr lang="en-US" sz="1700" dirty="0" smtClean="0"/>
              <a:t>We will notice that there is a rise in temperature in the flask with the germinating seeds and not in the one with the beads.</a:t>
            </a:r>
          </a:p>
          <a:p>
            <a:r>
              <a:rPr lang="en-US" sz="1700" dirty="0" smtClean="0"/>
              <a:t>This shows that seeds respire and that heat is released during respiration.</a:t>
            </a:r>
          </a:p>
          <a:p>
            <a:r>
              <a:rPr lang="en-US" sz="1700" dirty="0" smtClean="0"/>
              <a:t>If the gas in the flask with germinating seeds are collected and passed through lime water, the lime water turns milky, indicating the presence of carbon dioxide.</a:t>
            </a:r>
          </a:p>
          <a:p>
            <a:endParaRPr lang="en-US" sz="1700" dirty="0"/>
          </a:p>
        </p:txBody>
      </p:sp>
      <p:pic>
        <p:nvPicPr>
          <p:cNvPr id="3074" name="Picture 2"/>
          <p:cNvPicPr>
            <a:picLocks noChangeAspect="1" noChangeArrowheads="1"/>
          </p:cNvPicPr>
          <p:nvPr/>
        </p:nvPicPr>
        <p:blipFill>
          <a:blip r:embed="rId3"/>
          <a:srcRect/>
          <a:stretch>
            <a:fillRect/>
          </a:stretch>
        </p:blipFill>
        <p:spPr bwMode="auto">
          <a:xfrm>
            <a:off x="5715008" y="4643446"/>
            <a:ext cx="2400300"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pPr algn="ctr"/>
            <a:r>
              <a:rPr lang="en-US" sz="3600" dirty="0" smtClean="0"/>
              <a:t>Self </a:t>
            </a:r>
            <a:r>
              <a:rPr lang="en-US" sz="3600" dirty="0" smtClean="0"/>
              <a:t>Assessment-6</a:t>
            </a:r>
            <a:endParaRPr lang="en-US" sz="3600" dirty="0"/>
          </a:p>
        </p:txBody>
      </p:sp>
      <p:sp>
        <p:nvSpPr>
          <p:cNvPr id="3" name="Content Placeholder 2"/>
          <p:cNvSpPr>
            <a:spLocks noGrp="1"/>
          </p:cNvSpPr>
          <p:nvPr>
            <p:ph idx="1"/>
          </p:nvPr>
        </p:nvSpPr>
        <p:spPr>
          <a:xfrm>
            <a:off x="457200" y="1524000"/>
            <a:ext cx="8229600" cy="4800600"/>
          </a:xfrm>
        </p:spPr>
        <p:txBody>
          <a:bodyPr>
            <a:normAutofit/>
          </a:bodyPr>
          <a:lstStyle/>
          <a:p>
            <a:pPr>
              <a:buNone/>
            </a:pPr>
            <a:endParaRPr lang="en-US" sz="1600" dirty="0" smtClean="0">
              <a:latin typeface="Arial Narrow" pitchFamily="34" charset="0"/>
            </a:endParaRPr>
          </a:p>
          <a:p>
            <a:pPr>
              <a:buNone/>
            </a:pPr>
            <a:r>
              <a:rPr lang="en-US" sz="1600" dirty="0" smtClean="0"/>
              <a:t>1. </a:t>
            </a:r>
            <a:r>
              <a:rPr lang="en-US" sz="1600" dirty="0" smtClean="0"/>
              <a:t>Name the process </a:t>
            </a:r>
            <a:r>
              <a:rPr lang="en-US" sz="1600" smtClean="0"/>
              <a:t>by which plants </a:t>
            </a:r>
            <a:r>
              <a:rPr lang="en-US" sz="1600" dirty="0" smtClean="0"/>
              <a:t>respire?</a:t>
            </a:r>
            <a:endParaRPr lang="en-US" sz="1600" dirty="0" smtClean="0"/>
          </a:p>
          <a:p>
            <a:pPr>
              <a:buNone/>
            </a:pPr>
            <a:r>
              <a:rPr lang="en-US" sz="1600" dirty="0" smtClean="0">
                <a:latin typeface="Arial Narrow" pitchFamily="34" charset="0"/>
              </a:rPr>
              <a:t>2</a:t>
            </a:r>
            <a:r>
              <a:rPr lang="en-US" sz="1600" dirty="0" smtClean="0"/>
              <a:t>. </a:t>
            </a:r>
            <a:r>
              <a:rPr lang="en-US" sz="1600" dirty="0" smtClean="0"/>
              <a:t>Why do plants need energy?</a:t>
            </a:r>
            <a:endParaRPr lang="en-US" sz="1600" dirty="0" smtClean="0"/>
          </a:p>
          <a:p>
            <a:pPr>
              <a:buNone/>
            </a:pPr>
            <a:r>
              <a:rPr lang="en-US" sz="1600" dirty="0" smtClean="0">
                <a:latin typeface="Arial Narrow" pitchFamily="34" charset="0"/>
              </a:rPr>
              <a:t>3</a:t>
            </a:r>
            <a:r>
              <a:rPr lang="en-US" sz="1600" dirty="0" smtClean="0"/>
              <a:t>. </a:t>
            </a:r>
            <a:r>
              <a:rPr lang="en-US" sz="1600" dirty="0" smtClean="0"/>
              <a:t>When can plants make food?</a:t>
            </a:r>
            <a:endParaRPr lang="en-US" sz="1600" dirty="0" smtClean="0"/>
          </a:p>
          <a:p>
            <a:pPr>
              <a:buNone/>
            </a:pPr>
            <a:r>
              <a:rPr lang="en-US" sz="1600" dirty="0" smtClean="0">
                <a:latin typeface="Arial Narrow" pitchFamily="34" charset="0"/>
              </a:rPr>
              <a:t>4</a:t>
            </a:r>
            <a:r>
              <a:rPr lang="en-US" sz="1600" dirty="0" smtClean="0"/>
              <a:t>. </a:t>
            </a:r>
            <a:r>
              <a:rPr lang="en-US" sz="1600" dirty="0" smtClean="0"/>
              <a:t>When can plants produce energy?</a:t>
            </a:r>
            <a:endParaRPr lang="en-US" sz="1600" dirty="0" smtClean="0"/>
          </a:p>
          <a:p>
            <a:pPr>
              <a:buNone/>
            </a:pPr>
            <a:r>
              <a:rPr lang="en-US" sz="1600" dirty="0" smtClean="0">
                <a:latin typeface="Arial Narrow" pitchFamily="34" charset="0"/>
              </a:rPr>
              <a:t>5</a:t>
            </a:r>
            <a:r>
              <a:rPr lang="en-US" sz="1600" dirty="0" smtClean="0"/>
              <a:t>. </a:t>
            </a:r>
            <a:r>
              <a:rPr lang="en-US" sz="1600" dirty="0" smtClean="0"/>
              <a:t>Mention the role of Stomata in plants.</a:t>
            </a:r>
            <a:endParaRPr lang="en-US" sz="1600" dirty="0" smtClean="0"/>
          </a:p>
          <a:p>
            <a:pPr>
              <a:buNone/>
            </a:pPr>
            <a:r>
              <a:rPr lang="en-US" sz="1600" dirty="0" smtClean="0">
                <a:latin typeface="Arial Narrow" pitchFamily="34" charset="0"/>
              </a:rPr>
              <a:t>6</a:t>
            </a:r>
            <a:r>
              <a:rPr lang="en-US" sz="1600" dirty="0" smtClean="0"/>
              <a:t>. </a:t>
            </a:r>
            <a:r>
              <a:rPr lang="en-US" sz="1600" dirty="0" smtClean="0"/>
              <a:t>What are Lenticels?</a:t>
            </a:r>
            <a:endParaRPr lang="en-US" sz="1600" dirty="0" smtClean="0"/>
          </a:p>
          <a:p>
            <a:pPr>
              <a:buNone/>
            </a:pPr>
            <a:r>
              <a:rPr lang="en-US" sz="1600" dirty="0" smtClean="0">
                <a:latin typeface="Arial Narrow" pitchFamily="34" charset="0"/>
              </a:rPr>
              <a:t>7</a:t>
            </a:r>
            <a:r>
              <a:rPr lang="en-US" sz="1600" dirty="0" smtClean="0"/>
              <a:t>. </a:t>
            </a:r>
            <a:r>
              <a:rPr lang="en-US" sz="1600" dirty="0" smtClean="0"/>
              <a:t>What is the function of root hairs?</a:t>
            </a:r>
            <a:endParaRPr lang="en-US" sz="1600" dirty="0" smtClean="0"/>
          </a:p>
          <a:p>
            <a:pPr>
              <a:buNone/>
            </a:pPr>
            <a:r>
              <a:rPr lang="en-US" sz="1600" dirty="0" smtClean="0"/>
              <a:t>8. </a:t>
            </a:r>
            <a:r>
              <a:rPr lang="en-US" sz="1600" dirty="0" smtClean="0"/>
              <a:t>What will happen to the root hairs in case of water logging?</a:t>
            </a:r>
            <a:endParaRPr lang="en-US" sz="1600" dirty="0" smtClean="0"/>
          </a:p>
          <a:p>
            <a:pPr>
              <a:buNone/>
            </a:pPr>
            <a:r>
              <a:rPr lang="en-US" sz="1600" dirty="0" smtClean="0">
                <a:latin typeface="Arial Narrow" pitchFamily="34" charset="0"/>
              </a:rPr>
              <a:t>9</a:t>
            </a:r>
            <a:r>
              <a:rPr lang="en-US" sz="1600" dirty="0" smtClean="0"/>
              <a:t>. </a:t>
            </a:r>
            <a:r>
              <a:rPr lang="en-US" sz="1600" dirty="0" smtClean="0"/>
              <a:t>How do Mangrove trees take in air?</a:t>
            </a:r>
            <a:endParaRPr lang="en-US" sz="1600" dirty="0" smtClean="0"/>
          </a:p>
          <a:p>
            <a:pPr>
              <a:buNone/>
            </a:pPr>
            <a:r>
              <a:rPr lang="en-US" sz="1600" dirty="0" smtClean="0"/>
              <a:t>10. </a:t>
            </a:r>
            <a:r>
              <a:rPr lang="en-US" sz="1600" dirty="0" smtClean="0"/>
              <a:t>How do floating plants exchange gases?</a:t>
            </a:r>
          </a:p>
          <a:p>
            <a:pPr>
              <a:buNone/>
            </a:pPr>
            <a:r>
              <a:rPr lang="en-US" sz="1600" dirty="0" smtClean="0"/>
              <a:t>11. How do submerged plants exchange gases?</a:t>
            </a:r>
          </a:p>
          <a:p>
            <a:pPr>
              <a:buNone/>
            </a:pPr>
            <a:r>
              <a:rPr lang="en-US" sz="1600" dirty="0" smtClean="0"/>
              <a:t>12</a:t>
            </a:r>
            <a:r>
              <a:rPr lang="en-US" sz="1600" dirty="0" smtClean="0"/>
              <a:t>. </a:t>
            </a:r>
            <a:r>
              <a:rPr lang="en-US" sz="1600" dirty="0" smtClean="0"/>
              <a:t>How do air </a:t>
            </a:r>
            <a:r>
              <a:rPr lang="en-US" sz="1600" dirty="0" smtClean="0"/>
              <a:t>spaces in the leaves and stem </a:t>
            </a:r>
            <a:r>
              <a:rPr lang="en-US" sz="1600" dirty="0" smtClean="0"/>
              <a:t>help aquatic plants?</a:t>
            </a:r>
          </a:p>
          <a:p>
            <a:pPr>
              <a:buNone/>
            </a:pPr>
            <a:r>
              <a:rPr lang="en-US" sz="1600" dirty="0" smtClean="0"/>
              <a:t>13. </a:t>
            </a:r>
            <a:r>
              <a:rPr lang="en-US" sz="1600" dirty="0" smtClean="0"/>
              <a:t>With the help of an activity </a:t>
            </a:r>
            <a:r>
              <a:rPr lang="en-US" sz="1600" dirty="0" smtClean="0"/>
              <a:t>show that heat is released during </a:t>
            </a:r>
            <a:r>
              <a:rPr lang="en-US" sz="1600" dirty="0" smtClean="0"/>
              <a:t>plant </a:t>
            </a:r>
            <a:r>
              <a:rPr lang="en-US" sz="1600" dirty="0" smtClean="0"/>
              <a:t>respiration.</a:t>
            </a:r>
          </a:p>
          <a:p>
            <a:pPr>
              <a:buNone/>
            </a:pPr>
            <a:endParaRPr lang="en-US" sz="1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685800"/>
          </a:xfrm>
        </p:spPr>
        <p:txBody>
          <a:bodyPr>
            <a:normAutofit fontScale="90000"/>
          </a:bodyPr>
          <a:lstStyle/>
          <a:p>
            <a:pPr algn="l"/>
            <a:r>
              <a:rPr lang="en-US" dirty="0" smtClean="0"/>
              <a:t>    How do we get Energy</a:t>
            </a:r>
            <a:endParaRPr lang="en-US" dirty="0"/>
          </a:p>
        </p:txBody>
      </p:sp>
      <p:sp>
        <p:nvSpPr>
          <p:cNvPr id="4" name="Content Placeholder 3"/>
          <p:cNvSpPr>
            <a:spLocks noGrp="1"/>
          </p:cNvSpPr>
          <p:nvPr>
            <p:ph sz="half" idx="1"/>
          </p:nvPr>
        </p:nvSpPr>
        <p:spPr>
          <a:xfrm>
            <a:off x="457200" y="1524000"/>
            <a:ext cx="4038600" cy="4830925"/>
          </a:xfrm>
        </p:spPr>
        <p:txBody>
          <a:bodyPr>
            <a:normAutofit fontScale="92500" lnSpcReduction="10000"/>
          </a:bodyPr>
          <a:lstStyle/>
          <a:p>
            <a:r>
              <a:rPr lang="en-US" sz="2400" dirty="0" smtClean="0"/>
              <a:t>The number of times an organism breathes in a minute is called its </a:t>
            </a:r>
            <a:r>
              <a:rPr lang="en-US" sz="2400" b="1" dirty="0" smtClean="0"/>
              <a:t>Breathing Rate or Respiratory Rate</a:t>
            </a:r>
            <a:r>
              <a:rPr lang="en-US" sz="2400" dirty="0" smtClean="0"/>
              <a:t>.</a:t>
            </a:r>
          </a:p>
          <a:p>
            <a:r>
              <a:rPr lang="en-US" sz="2400" dirty="0" smtClean="0"/>
              <a:t>The average Breathing Rate of an adult human at rest is 12-30 times a minute.</a:t>
            </a:r>
          </a:p>
          <a:p>
            <a:r>
              <a:rPr lang="en-US" sz="2400" dirty="0" smtClean="0"/>
              <a:t>All the energy that our body needs comes from the food we eat. </a:t>
            </a:r>
          </a:p>
          <a:p>
            <a:r>
              <a:rPr lang="en-US" sz="2400" dirty="0" smtClean="0"/>
              <a:t>After food is digested, nutrients (the products of digestion) are carried to all the cells in the body by blood.</a:t>
            </a:r>
          </a:p>
        </p:txBody>
      </p:sp>
      <p:sp>
        <p:nvSpPr>
          <p:cNvPr id="7" name="Content Placeholder 6"/>
          <p:cNvSpPr>
            <a:spLocks noGrp="1"/>
          </p:cNvSpPr>
          <p:nvPr>
            <p:ph sz="half" idx="2"/>
          </p:nvPr>
        </p:nvSpPr>
        <p:spPr>
          <a:xfrm>
            <a:off x="4643438" y="1600200"/>
            <a:ext cx="4000528" cy="4525963"/>
          </a:xfrm>
        </p:spPr>
        <p:txBody>
          <a:bodyPr>
            <a:normAutofit fontScale="92500" lnSpcReduction="10000"/>
          </a:bodyPr>
          <a:lstStyle/>
          <a:p>
            <a:endParaRPr lang="en-US" dirty="0"/>
          </a:p>
        </p:txBody>
      </p:sp>
      <p:pic>
        <p:nvPicPr>
          <p:cNvPr id="3074" name="Picture 2"/>
          <p:cNvPicPr>
            <a:picLocks noChangeAspect="1" noChangeArrowheads="1"/>
          </p:cNvPicPr>
          <p:nvPr/>
        </p:nvPicPr>
        <p:blipFill>
          <a:blip r:embed="rId2"/>
          <a:srcRect/>
          <a:stretch>
            <a:fillRect/>
          </a:stretch>
        </p:blipFill>
        <p:spPr bwMode="auto">
          <a:xfrm>
            <a:off x="4643438" y="1571612"/>
            <a:ext cx="4070347"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685800"/>
          </a:xfrm>
        </p:spPr>
        <p:txBody>
          <a:bodyPr>
            <a:normAutofit fontScale="90000"/>
          </a:bodyPr>
          <a:lstStyle/>
          <a:p>
            <a:pPr algn="l"/>
            <a:r>
              <a:rPr lang="en-US" dirty="0" smtClean="0"/>
              <a:t>    How do we get Energy</a:t>
            </a:r>
            <a:endParaRPr lang="en-US" dirty="0"/>
          </a:p>
        </p:txBody>
      </p:sp>
      <p:sp>
        <p:nvSpPr>
          <p:cNvPr id="4" name="Content Placeholder 3"/>
          <p:cNvSpPr>
            <a:spLocks noGrp="1"/>
          </p:cNvSpPr>
          <p:nvPr>
            <p:ph sz="half" idx="1"/>
          </p:nvPr>
        </p:nvSpPr>
        <p:spPr>
          <a:xfrm>
            <a:off x="457200" y="1524000"/>
            <a:ext cx="4038600" cy="4830925"/>
          </a:xfrm>
        </p:spPr>
        <p:txBody>
          <a:bodyPr>
            <a:normAutofit fontScale="92500" lnSpcReduction="10000"/>
          </a:bodyPr>
          <a:lstStyle/>
          <a:p>
            <a:r>
              <a:rPr lang="en-US" sz="2400" dirty="0" smtClean="0"/>
              <a:t>These nutrients (such as glucose) are broken down in the cells, using oxygen that we get by breathing, into carbon dioxide and water, releasing energy.</a:t>
            </a:r>
          </a:p>
          <a:p>
            <a:r>
              <a:rPr lang="en-US" sz="2400" dirty="0" smtClean="0"/>
              <a:t>The life process which is involved in the release of energy from food is called </a:t>
            </a:r>
            <a:r>
              <a:rPr lang="en-US" sz="2400" b="1" dirty="0" smtClean="0"/>
              <a:t>Respiration .</a:t>
            </a:r>
          </a:p>
          <a:p>
            <a:r>
              <a:rPr lang="en-US" sz="2400" dirty="0" smtClean="0"/>
              <a:t>Just as the combustion of fuels like petrol gives energy to run vehicles, respiration gives us energy to live.</a:t>
            </a:r>
          </a:p>
          <a:p>
            <a:endParaRPr lang="en-US" sz="2400" dirty="0" smtClean="0"/>
          </a:p>
        </p:txBody>
      </p:sp>
      <p:pic>
        <p:nvPicPr>
          <p:cNvPr id="4098" name="Picture 2"/>
          <p:cNvPicPr>
            <a:picLocks noChangeAspect="1" noChangeArrowheads="1"/>
          </p:cNvPicPr>
          <p:nvPr/>
        </p:nvPicPr>
        <p:blipFill>
          <a:blip r:embed="rId2"/>
          <a:srcRect/>
          <a:stretch>
            <a:fillRect/>
          </a:stretch>
        </p:blipFill>
        <p:spPr bwMode="auto">
          <a:xfrm>
            <a:off x="4643439" y="3786190"/>
            <a:ext cx="4000527" cy="2401898"/>
          </a:xfrm>
          <a:prstGeom prst="rect">
            <a:avLst/>
          </a:prstGeom>
          <a:noFill/>
          <a:ln w="9525">
            <a:noFill/>
            <a:miter lim="800000"/>
            <a:headEnd/>
            <a:tailEnd/>
          </a:ln>
          <a:effectLst/>
        </p:spPr>
      </p:pic>
      <p:pic>
        <p:nvPicPr>
          <p:cNvPr id="6" name="Picture 3"/>
          <p:cNvPicPr>
            <a:picLocks noGrp="1" noChangeAspect="1" noChangeArrowheads="1"/>
          </p:cNvPicPr>
          <p:nvPr>
            <p:ph sz="half" idx="2"/>
          </p:nvPr>
        </p:nvPicPr>
        <p:blipFill>
          <a:blip r:embed="rId3"/>
          <a:srcRect/>
          <a:stretch>
            <a:fillRect/>
          </a:stretch>
        </p:blipFill>
        <p:spPr bwMode="auto">
          <a:xfrm>
            <a:off x="4572000" y="1357298"/>
            <a:ext cx="4071938" cy="2428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00042"/>
            <a:ext cx="8229600" cy="2643206"/>
          </a:xfrm>
        </p:spPr>
        <p:txBody>
          <a:bodyPr>
            <a:normAutofit/>
          </a:bodyPr>
          <a:lstStyle/>
          <a:p>
            <a:endParaRPr lang="en-US" dirty="0"/>
          </a:p>
        </p:txBody>
      </p:sp>
      <p:sp>
        <p:nvSpPr>
          <p:cNvPr id="6" name="Content Placeholder 5"/>
          <p:cNvSpPr>
            <a:spLocks noGrp="1"/>
          </p:cNvSpPr>
          <p:nvPr>
            <p:ph idx="1"/>
          </p:nvPr>
        </p:nvSpPr>
        <p:spPr>
          <a:xfrm>
            <a:off x="457200" y="3571876"/>
            <a:ext cx="8229600" cy="2554287"/>
          </a:xfrm>
        </p:spPr>
        <p:txBody>
          <a:bodyPr>
            <a:normAutofit/>
          </a:bodyPr>
          <a:lstStyle/>
          <a:p>
            <a:r>
              <a:rPr lang="en-US" sz="2000" dirty="0" smtClean="0"/>
              <a:t>The process of Respiration involves two steps:</a:t>
            </a:r>
          </a:p>
          <a:p>
            <a:pPr>
              <a:buFont typeface="Wingdings" pitchFamily="2" charset="2"/>
              <a:buChar char="ü"/>
            </a:pPr>
            <a:r>
              <a:rPr lang="en-US" sz="2000" dirty="0" smtClean="0"/>
              <a:t>The first step is Breathing, which is the physical process of inhaling or taking in oxygen-rich air and exhaling or sending out air that is rich in carbon dioxide.</a:t>
            </a:r>
          </a:p>
          <a:p>
            <a:pPr>
              <a:buFont typeface="Wingdings" pitchFamily="2" charset="2"/>
              <a:buChar char="ü"/>
            </a:pPr>
            <a:r>
              <a:rPr lang="en-US" sz="2000" dirty="0" smtClean="0"/>
              <a:t>The second step is Cellular Respiration, which is the process that releases energy by breaking down the food molecules (nutrients).</a:t>
            </a:r>
            <a:endParaRPr lang="en-US" sz="2000" dirty="0"/>
          </a:p>
        </p:txBody>
      </p:sp>
      <p:pic>
        <p:nvPicPr>
          <p:cNvPr id="5122" name="Picture 2"/>
          <p:cNvPicPr>
            <a:picLocks noChangeAspect="1" noChangeArrowheads="1"/>
          </p:cNvPicPr>
          <p:nvPr/>
        </p:nvPicPr>
        <p:blipFill>
          <a:blip r:embed="rId2"/>
          <a:srcRect/>
          <a:stretch>
            <a:fillRect/>
          </a:stretch>
        </p:blipFill>
        <p:spPr bwMode="auto">
          <a:xfrm>
            <a:off x="428596" y="428605"/>
            <a:ext cx="8286808" cy="278608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pPr algn="ctr"/>
            <a:r>
              <a:rPr lang="en-US" sz="3600" dirty="0" smtClean="0"/>
              <a:t>Self Assessment-1</a:t>
            </a:r>
            <a:endParaRPr lang="en-US" sz="3600" dirty="0"/>
          </a:p>
        </p:txBody>
      </p:sp>
      <p:sp>
        <p:nvSpPr>
          <p:cNvPr id="3" name="Content Placeholder 2"/>
          <p:cNvSpPr>
            <a:spLocks noGrp="1"/>
          </p:cNvSpPr>
          <p:nvPr>
            <p:ph idx="1"/>
          </p:nvPr>
        </p:nvSpPr>
        <p:spPr>
          <a:xfrm>
            <a:off x="457200" y="1524000"/>
            <a:ext cx="8229600" cy="4800600"/>
          </a:xfrm>
        </p:spPr>
        <p:txBody>
          <a:bodyPr>
            <a:normAutofit/>
          </a:bodyPr>
          <a:lstStyle/>
          <a:p>
            <a:pPr>
              <a:buNone/>
            </a:pPr>
            <a:endParaRPr lang="en-US" sz="1600" dirty="0" smtClean="0">
              <a:latin typeface="Arial Narrow" pitchFamily="34" charset="0"/>
            </a:endParaRPr>
          </a:p>
          <a:p>
            <a:pPr>
              <a:buNone/>
            </a:pPr>
            <a:endParaRPr lang="en-US" sz="1600" dirty="0" smtClean="0">
              <a:latin typeface="Arial Narrow" pitchFamily="34" charset="0"/>
            </a:endParaRPr>
          </a:p>
          <a:p>
            <a:pPr>
              <a:buNone/>
            </a:pPr>
            <a:r>
              <a:rPr lang="en-US" sz="1600" dirty="0" smtClean="0">
                <a:latin typeface="Arial Narrow" pitchFamily="34" charset="0"/>
              </a:rPr>
              <a:t>1</a:t>
            </a:r>
            <a:r>
              <a:rPr lang="en-US" sz="1600" dirty="0" smtClean="0"/>
              <a:t>. Name the process of obtaining nutrients from ingested food.</a:t>
            </a:r>
          </a:p>
          <a:p>
            <a:pPr>
              <a:buNone/>
            </a:pPr>
            <a:r>
              <a:rPr lang="en-US" sz="1600" dirty="0" smtClean="0">
                <a:latin typeface="Arial Narrow" pitchFamily="34" charset="0"/>
              </a:rPr>
              <a:t>2</a:t>
            </a:r>
            <a:r>
              <a:rPr lang="en-US" sz="1600" dirty="0" smtClean="0"/>
              <a:t>. What is Breathing Rate or Respiratory Rate?</a:t>
            </a:r>
          </a:p>
          <a:p>
            <a:pPr>
              <a:buNone/>
            </a:pPr>
            <a:r>
              <a:rPr lang="en-US" sz="1600" dirty="0" smtClean="0">
                <a:latin typeface="Arial Narrow" pitchFamily="34" charset="0"/>
              </a:rPr>
              <a:t>3</a:t>
            </a:r>
            <a:r>
              <a:rPr lang="en-US" sz="1600" dirty="0" smtClean="0"/>
              <a:t>. What is the average Breathing Rate of an adult human at rest ?</a:t>
            </a:r>
          </a:p>
          <a:p>
            <a:pPr>
              <a:buNone/>
            </a:pPr>
            <a:r>
              <a:rPr lang="en-US" sz="1600" dirty="0" smtClean="0">
                <a:latin typeface="Arial Narrow" pitchFamily="34" charset="0"/>
              </a:rPr>
              <a:t>4</a:t>
            </a:r>
            <a:r>
              <a:rPr lang="en-US" sz="1600" dirty="0" smtClean="0"/>
              <a:t>. What is Respiration?</a:t>
            </a:r>
          </a:p>
          <a:p>
            <a:pPr>
              <a:buNone/>
            </a:pPr>
            <a:r>
              <a:rPr lang="en-US" sz="1600" dirty="0" smtClean="0">
                <a:latin typeface="Arial Narrow" pitchFamily="34" charset="0"/>
              </a:rPr>
              <a:t>5</a:t>
            </a:r>
            <a:r>
              <a:rPr lang="en-US" sz="1600" dirty="0" smtClean="0"/>
              <a:t>. In which part of the body does Respiration take place?</a:t>
            </a:r>
          </a:p>
          <a:p>
            <a:pPr>
              <a:buNone/>
            </a:pPr>
            <a:r>
              <a:rPr lang="en-US" sz="1600" dirty="0" smtClean="0">
                <a:latin typeface="Arial Narrow" pitchFamily="34" charset="0"/>
              </a:rPr>
              <a:t>6</a:t>
            </a:r>
            <a:r>
              <a:rPr lang="en-US" sz="1600" dirty="0" smtClean="0"/>
              <a:t>. What is Combustion?</a:t>
            </a:r>
          </a:p>
          <a:p>
            <a:pPr>
              <a:buNone/>
            </a:pPr>
            <a:r>
              <a:rPr lang="en-US" sz="1600" dirty="0" smtClean="0">
                <a:latin typeface="Arial Narrow" pitchFamily="34" charset="0"/>
              </a:rPr>
              <a:t>7</a:t>
            </a:r>
            <a:r>
              <a:rPr lang="en-US" sz="1600" dirty="0" smtClean="0"/>
              <a:t>. Differentiate between Respiration and Combustion.</a:t>
            </a:r>
          </a:p>
          <a:p>
            <a:pPr>
              <a:buNone/>
            </a:pPr>
            <a:r>
              <a:rPr lang="en-US" sz="1600" dirty="0" smtClean="0"/>
              <a:t>8. Name the two steps involved in the process of Respiration.</a:t>
            </a:r>
          </a:p>
          <a:p>
            <a:pPr>
              <a:buNone/>
            </a:pP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7000"/>
            <a:ext cx="8305800" cy="838200"/>
          </a:xfrm>
        </p:spPr>
        <p:txBody>
          <a:bodyPr>
            <a:normAutofit/>
          </a:bodyPr>
          <a:lstStyle/>
          <a:p>
            <a:r>
              <a:rPr lang="en-US" dirty="0" smtClean="0"/>
              <a:t>   Period:2</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846158"/>
          </a:xfrm>
        </p:spPr>
        <p:txBody>
          <a:bodyPr>
            <a:normAutofit/>
          </a:bodyPr>
          <a:lstStyle/>
          <a:p>
            <a:pPr algn="l"/>
            <a:r>
              <a:rPr lang="en-US" sz="3200" dirty="0" smtClean="0"/>
              <a:t>Respiratory System in Animals</a:t>
            </a:r>
            <a:endParaRPr lang="en-US" sz="3200" dirty="0"/>
          </a:p>
        </p:txBody>
      </p:sp>
      <p:sp>
        <p:nvSpPr>
          <p:cNvPr id="3" name="Content Placeholder 2"/>
          <p:cNvSpPr>
            <a:spLocks noGrp="1"/>
          </p:cNvSpPr>
          <p:nvPr>
            <p:ph idx="1"/>
          </p:nvPr>
        </p:nvSpPr>
        <p:spPr>
          <a:xfrm>
            <a:off x="457200" y="1428736"/>
            <a:ext cx="8229600" cy="4697427"/>
          </a:xfrm>
        </p:spPr>
        <p:txBody>
          <a:bodyPr>
            <a:normAutofit/>
          </a:bodyPr>
          <a:lstStyle/>
          <a:p>
            <a:r>
              <a:rPr lang="en-US" sz="2000" dirty="0" smtClean="0"/>
              <a:t>Different organisms have different kind of respiratory systems to obtain oxygen.</a:t>
            </a:r>
          </a:p>
          <a:p>
            <a:r>
              <a:rPr lang="en-US" sz="2000" dirty="0" smtClean="0"/>
              <a:t>Terrestrial animals get oxygen from air and aquatic animals use oxygen that is dissolved in water.</a:t>
            </a:r>
          </a:p>
          <a:p>
            <a:r>
              <a:rPr lang="en-US" sz="2000" dirty="0" smtClean="0"/>
              <a:t>Since the percentage of oxygen in air (21%) is much higher than the percentage of  oxygen dissolved in </a:t>
            </a:r>
            <a:r>
              <a:rPr lang="en-US" sz="2000" smtClean="0"/>
              <a:t>water (0.5</a:t>
            </a:r>
            <a:r>
              <a:rPr lang="en-US" sz="2000" dirty="0" smtClean="0"/>
              <a:t>% at about 30⁰</a:t>
            </a:r>
            <a:r>
              <a:rPr lang="en-US" sz="2000" smtClean="0"/>
              <a:t>C), </a:t>
            </a:r>
            <a:r>
              <a:rPr lang="en-US" sz="2000" dirty="0" smtClean="0"/>
              <a:t>aquatic animals breathe faster than land animals.</a:t>
            </a:r>
            <a:endParaRPr lang="en-US" sz="2000" dirty="0"/>
          </a:p>
        </p:txBody>
      </p:sp>
      <p:pic>
        <p:nvPicPr>
          <p:cNvPr id="4" name="Picture 2"/>
          <p:cNvPicPr>
            <a:picLocks noChangeAspect="1" noChangeArrowheads="1"/>
          </p:cNvPicPr>
          <p:nvPr/>
        </p:nvPicPr>
        <p:blipFill>
          <a:blip r:embed="rId2"/>
          <a:srcRect/>
          <a:stretch>
            <a:fillRect/>
          </a:stretch>
        </p:blipFill>
        <p:spPr bwMode="auto">
          <a:xfrm>
            <a:off x="642910" y="4214818"/>
            <a:ext cx="2214578" cy="1428759"/>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3000364" y="4214818"/>
            <a:ext cx="2571768" cy="1357322"/>
          </a:xfrm>
          <a:prstGeom prst="rect">
            <a:avLst/>
          </a:prstGeom>
          <a:noFill/>
          <a:ln w="9525">
            <a:noFill/>
            <a:miter lim="800000"/>
            <a:headEnd/>
            <a:tailEnd/>
          </a:ln>
          <a:effectLst/>
        </p:spPr>
      </p:pic>
      <p:pic>
        <p:nvPicPr>
          <p:cNvPr id="6" name="Picture 4" descr="C:\Users\HIYA\Desktop\IMG-20201115-WA0007.jpg"/>
          <p:cNvPicPr>
            <a:picLocks noChangeAspect="1" noChangeArrowheads="1"/>
          </p:cNvPicPr>
          <p:nvPr/>
        </p:nvPicPr>
        <p:blipFill>
          <a:blip r:embed="rId4" cstate="print"/>
          <a:srcRect/>
          <a:stretch>
            <a:fillRect/>
          </a:stretch>
        </p:blipFill>
        <p:spPr bwMode="auto">
          <a:xfrm>
            <a:off x="5715008" y="4286256"/>
            <a:ext cx="3047992" cy="146207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2976</Words>
  <Application>Microsoft Office PowerPoint</Application>
  <PresentationFormat>On-screen Show (4:3)</PresentationFormat>
  <Paragraphs>273</Paragraphs>
  <Slides>35</Slides>
  <Notes>10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     Chapter-10</vt:lpstr>
      <vt:lpstr>   Period:1</vt:lpstr>
      <vt:lpstr>    Introduction:</vt:lpstr>
      <vt:lpstr>    How do we get Energy</vt:lpstr>
      <vt:lpstr>    How do we get Energy</vt:lpstr>
      <vt:lpstr>Slide 6</vt:lpstr>
      <vt:lpstr>Self Assessment-1</vt:lpstr>
      <vt:lpstr>   Period:2</vt:lpstr>
      <vt:lpstr>Respiratory System in Animals</vt:lpstr>
      <vt:lpstr>Respiratory System in Animals</vt:lpstr>
      <vt:lpstr>Respiratory System in Animals</vt:lpstr>
      <vt:lpstr>Respiratory System in Animals</vt:lpstr>
      <vt:lpstr>Self Assessment-2</vt:lpstr>
      <vt:lpstr>   Period:3</vt:lpstr>
      <vt:lpstr>The Respiratory System in Humans:</vt:lpstr>
      <vt:lpstr>The Respiratory System in Humans:</vt:lpstr>
      <vt:lpstr>How Air Enters the Lungs:</vt:lpstr>
      <vt:lpstr>How Air Enters the Lungs:</vt:lpstr>
      <vt:lpstr>Self Assessment-3</vt:lpstr>
      <vt:lpstr>   Period:4</vt:lpstr>
      <vt:lpstr>Do It:</vt:lpstr>
      <vt:lpstr>The Exchange of Gases:</vt:lpstr>
      <vt:lpstr>The Exchange of Gases:</vt:lpstr>
      <vt:lpstr>Self Assessment-4</vt:lpstr>
      <vt:lpstr>   Period:5</vt:lpstr>
      <vt:lpstr>Types of Respiration:</vt:lpstr>
      <vt:lpstr>Types of Respiration:</vt:lpstr>
      <vt:lpstr>Anaerobic respiration in Human Muscle Cells:</vt:lpstr>
      <vt:lpstr>Slide 29</vt:lpstr>
      <vt:lpstr>Self Assessment-5</vt:lpstr>
      <vt:lpstr>   Period:6</vt:lpstr>
      <vt:lpstr>Respiration in Plants:</vt:lpstr>
      <vt:lpstr>Respiration in Plants:</vt:lpstr>
      <vt:lpstr>Activity:</vt:lpstr>
      <vt:lpstr>Self Assessment-6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Chapter-13</dc:title>
  <dc:creator>HIYA</dc:creator>
  <cp:lastModifiedBy>Lenovo</cp:lastModifiedBy>
  <cp:revision>234</cp:revision>
  <dcterms:created xsi:type="dcterms:W3CDTF">2006-08-16T00:00:00Z</dcterms:created>
  <dcterms:modified xsi:type="dcterms:W3CDTF">2020-12-02T17:30:59Z</dcterms:modified>
</cp:coreProperties>
</file>