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73" r:id="rId7"/>
    <p:sldId id="268" r:id="rId8"/>
    <p:sldId id="279" r:id="rId9"/>
    <p:sldId id="269" r:id="rId10"/>
    <p:sldId id="278" r:id="rId11"/>
    <p:sldId id="270" r:id="rId12"/>
    <p:sldId id="277" r:id="rId13"/>
    <p:sldId id="271" r:id="rId14"/>
    <p:sldId id="276" r:id="rId15"/>
    <p:sldId id="275" r:id="rId16"/>
    <p:sldId id="272" r:id="rId17"/>
    <p:sldId id="274" r:id="rId18"/>
    <p:sldId id="260" r:id="rId19"/>
    <p:sldId id="261" r:id="rId20"/>
    <p:sldId id="26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75B36-E70B-4439-AECD-DA0BBFEFF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B5148-F051-4669-BC1E-1E2C93B08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7F4BDF-52C9-4DF6-839A-66B8CD4E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1D6307-1DAA-4542-89F6-D37905CE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EC6FC3-7A03-4B74-8687-C72439D3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91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DD84F-BF00-420F-AD3D-7D361820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C6D28B-3B51-4CD3-9E4E-BE1D64163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19C406-0F7F-41E6-87B3-D033A90A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B094BF-ACC6-4E7C-B045-27EF9FA9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C63C2D-0B89-4C10-9C80-79182804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21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7AC739-94DD-4AF1-8943-ED8ED251E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F17BA0-D669-47AE-944D-81EF8AB1C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C3368E-7AD4-450C-BA98-230815BD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441E7D-76FB-4C9E-9317-63AF817D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638EF-9C81-48A6-9C1D-DBAECC76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86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0C0BF-D2F6-4598-93B8-2228D5C9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3AF3B7-57FC-474C-B02A-F3314057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8D31EB-DDA4-4A03-B096-27552D47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B008C7-4323-424C-A48C-46288441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0C12EA-AE65-4158-A015-27C43FD2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33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548F64-8F45-4D65-AE31-F0DFF6D0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E60FBC-751D-437E-9BCB-590CCA45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86E2AA-9F1F-4B67-B405-FD5FD681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04ACAB-4146-484B-B96D-B8B9DE1C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D4ACA-6A3B-4408-A0F6-F2BAB4BB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78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CE33A1-550B-4FD5-868F-FAB3613B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429A11-DE6F-455E-83C2-24BEF03CE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741309-FD02-479B-958E-1AF067AB3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B0A634-35C8-41CE-A684-345307D4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84AC1B-D4ED-4121-A9DB-B60D106A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FB5FB8-8877-47BE-902C-037DAF0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7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99194-0707-496C-A97C-441614C8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AAF7A7-A837-435D-AC33-CE378331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FFE640-8FAA-4F5F-ADBE-00EF4E1E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22CACD2-AAB8-427F-957F-0D1CF455E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5E0E5D-9898-4E1C-AD8F-6E7EBAA4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A09C68-2E61-4C8D-A502-CBE5C1CF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A62BC6-D1E7-4B51-8DFF-F2E26D3E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0F4D91-3AB9-4F2D-96A6-DE9B666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60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3A514-4E3A-4F1D-A846-BFFE068C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E94CD9-1C6B-4DCD-98D4-2B74FCAB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9970AD-8B1E-4950-946A-5868EAB0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DCD23E-338D-4005-ABD6-F679C6C6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83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18540F-96EC-4B3B-9FB2-C9D2F2B4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F0E59E-0229-4E0A-A0DD-FFF1D2EF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741489-172A-49F9-B022-F1623B45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75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BB1B6E-B663-47FF-9394-732A2C29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4BA12D-E49D-4973-8078-9D83ECA0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452F43-16C1-4780-995B-C3F8E7DB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133955-B9B4-49D9-BCD7-5BD72E4C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C4D32B-CF5A-43AE-88CC-1477E9DC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43ACD2-6E4F-4424-8114-CC823260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3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201F7-D8D9-4DCB-85C7-8F590F7F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62C380-E78A-4627-92AD-EB7994EE2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7A689B-5B8A-4645-89E7-7E8853D54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2356C-59C5-4731-8482-C08A4397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A6BFB2-09DD-4A90-8A7B-12676A83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E6E3CA-E938-4950-933E-6BCF4D16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9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89C59-0357-4AE3-9315-016F2638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ECB1AF-FE00-4807-B311-9F756DDC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EA3F7-150A-4BB8-BAD4-D52D9375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0F12-E9F5-4240-B386-DE327F904B2F}" type="datetimeFigureOut">
              <a:rPr lang="en-IN" smtClean="0"/>
              <a:pPr/>
              <a:t>09-06-2020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B61A4-7D4D-437C-A6ED-2023A5B8B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E4DA4-B7B8-4804-BC0D-8FBA476FC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F416-A1CE-4BE3-B4B3-E8F0D7BB4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61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4414" y="2284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Honey Comb</a:t>
            </a:r>
            <a:br>
              <a:rPr lang="en-US" sz="5400" dirty="0" smtClean="0"/>
            </a:br>
            <a:r>
              <a:rPr lang="en-US" sz="5400" dirty="0" smtClean="0"/>
              <a:t>Chapter -3 </a:t>
            </a:r>
            <a:br>
              <a:rPr lang="en-US" sz="5400" dirty="0" smtClean="0"/>
            </a:br>
            <a:r>
              <a:rPr lang="en-US" sz="5400" dirty="0" err="1" smtClean="0"/>
              <a:t>Gopal</a:t>
            </a:r>
            <a:r>
              <a:rPr lang="en-US" sz="5400" dirty="0" smtClean="0"/>
              <a:t> And  The </a:t>
            </a:r>
            <a:r>
              <a:rPr lang="en-US" sz="5400" dirty="0" err="1" smtClean="0"/>
              <a:t>Hilsa</a:t>
            </a:r>
            <a:r>
              <a:rPr lang="en-US" sz="5400" dirty="0" smtClean="0"/>
              <a:t> Fish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2101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38EDD2-5F47-414D-AEDD-1B5AFEA9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0"/>
            <a:ext cx="12037454" cy="69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162CD2-F0FE-4C16-B751-AFFABFB0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E2A6ED-1C8B-4A69-BA7C-CFCCDEDBD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0"/>
            <a:ext cx="12320789" cy="69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BAA350-830A-4D0D-8012-E15222C8C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8C4BBD5-CCD1-4B15-8FF3-47450AD1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4625" cy="69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607995-084F-484C-A4F4-5C0890713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9" y="-1"/>
            <a:ext cx="12394228" cy="71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8C5D5C-A893-4F81-8089-1C87A7BAC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08175C-E435-43DB-A94C-D1B99A71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5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358BEB-30C6-4597-958D-6BEDF72ADB67}"/>
              </a:ext>
            </a:extLst>
          </p:cNvPr>
          <p:cNvSpPr/>
          <p:nvPr/>
        </p:nvSpPr>
        <p:spPr>
          <a:xfrm>
            <a:off x="798489" y="-1"/>
            <a:ext cx="101614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Short Questions</a:t>
            </a:r>
          </a:p>
          <a:p>
            <a:r>
              <a:rPr lang="en-US" dirty="0"/>
              <a:t>Q1: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season is referred in this story ?</a:t>
            </a:r>
          </a:p>
          <a:p>
            <a:r>
              <a:rPr lang="en-US" dirty="0"/>
              <a:t>Ans: Season  for Hilsa fish is referred in this  story.</a:t>
            </a:r>
          </a:p>
          <a:p>
            <a:endParaRPr lang="en-US" dirty="0"/>
          </a:p>
          <a:p>
            <a:r>
              <a:rPr lang="en-US" dirty="0"/>
              <a:t>Q2: What where the fisher men doing ?</a:t>
            </a:r>
          </a:p>
          <a:p>
            <a:r>
              <a:rPr lang="en-US" dirty="0"/>
              <a:t>Ans: The fisher men were selling only Hilsa fish.</a:t>
            </a:r>
          </a:p>
          <a:p>
            <a:endParaRPr lang="en-US" dirty="0"/>
          </a:p>
          <a:p>
            <a:r>
              <a:rPr lang="en-US" dirty="0"/>
              <a:t>Q3: What did the courtier ask the king?</a:t>
            </a:r>
          </a:p>
          <a:p>
            <a:r>
              <a:rPr lang="en-US" dirty="0"/>
              <a:t>Ans: The courtier asked the king to see huge Hilsa he caught.</a:t>
            </a:r>
          </a:p>
          <a:p>
            <a:endParaRPr lang="en-US" dirty="0"/>
          </a:p>
          <a:p>
            <a:r>
              <a:rPr lang="en-US" dirty="0"/>
              <a:t>Q4: Who accepted the challenge?</a:t>
            </a:r>
          </a:p>
          <a:p>
            <a:r>
              <a:rPr lang="en-US" dirty="0"/>
              <a:t>Ans: Gopal accepted the challenge.</a:t>
            </a:r>
          </a:p>
          <a:p>
            <a:endParaRPr lang="en-US" dirty="0"/>
          </a:p>
          <a:p>
            <a:r>
              <a:rPr lang="en-US" dirty="0"/>
              <a:t>Q5: What did the king ask Gopal to do?</a:t>
            </a:r>
          </a:p>
          <a:p>
            <a:r>
              <a:rPr lang="en-US" dirty="0"/>
              <a:t>Ans: The King asked Gopal to bring the Hilsa fish to the palace without anyone asking about it .</a:t>
            </a:r>
          </a:p>
          <a:p>
            <a:endParaRPr lang="en-US" dirty="0"/>
          </a:p>
          <a:p>
            <a:r>
              <a:rPr lang="en-US" dirty="0"/>
              <a:t>Q6: What did Gopal’s wife ask him?</a:t>
            </a:r>
          </a:p>
          <a:p>
            <a:r>
              <a:rPr lang="en-US" dirty="0"/>
              <a:t>Ans: Gopal’s wife asked him why his face half shaven.</a:t>
            </a:r>
          </a:p>
          <a:p>
            <a:endParaRPr lang="en-US" dirty="0"/>
          </a:p>
          <a:p>
            <a:r>
              <a:rPr lang="en-US" dirty="0"/>
              <a:t>Q7:  What did Gopal answer to his wife?</a:t>
            </a:r>
          </a:p>
          <a:p>
            <a:r>
              <a:rPr lang="en-US" dirty="0"/>
              <a:t>Ans: Gopal answered  that he was dressing up to buy a Hilsa fish .</a:t>
            </a:r>
          </a:p>
          <a:p>
            <a:endParaRPr lang="en-US" dirty="0"/>
          </a:p>
          <a:p>
            <a:r>
              <a:rPr lang="en-US" dirty="0"/>
              <a:t>Q8: Where was Gopal going along with the Hilsa fish?</a:t>
            </a:r>
          </a:p>
          <a:p>
            <a:r>
              <a:rPr lang="en-US" dirty="0"/>
              <a:t>Ans: Gopal was going towards the palace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CE4A70A-73DE-4383-9651-F1D363C330C7}"/>
              </a:ext>
            </a:extLst>
          </p:cNvPr>
          <p:cNvSpPr/>
          <p:nvPr/>
        </p:nvSpPr>
        <p:spPr>
          <a:xfrm>
            <a:off x="914399" y="450760"/>
            <a:ext cx="105735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Q9: What did the child on the road say about Gopal to his mother?</a:t>
            </a:r>
          </a:p>
          <a:p>
            <a:r>
              <a:rPr lang="en-US" dirty="0"/>
              <a:t>Ans: The child on the road said that the man was comical .</a:t>
            </a:r>
          </a:p>
          <a:p>
            <a:endParaRPr lang="en-US" dirty="0"/>
          </a:p>
          <a:p>
            <a:r>
              <a:rPr lang="en-US" dirty="0"/>
              <a:t>Q10: How did the people on the road react about Gopal?</a:t>
            </a:r>
          </a:p>
          <a:p>
            <a:r>
              <a:rPr lang="en-US" dirty="0"/>
              <a:t>Ans: Some people said to him a madman , others said him mystic.</a:t>
            </a:r>
          </a:p>
          <a:p>
            <a:endParaRPr lang="en-US" dirty="0"/>
          </a:p>
          <a:p>
            <a:r>
              <a:rPr lang="en-US" dirty="0"/>
              <a:t>Q11: What did the kings guards asks Gopal?</a:t>
            </a:r>
          </a:p>
          <a:p>
            <a:r>
              <a:rPr lang="en-US" dirty="0"/>
              <a:t>Ans: The kings guards asked him what he wanted.</a:t>
            </a:r>
          </a:p>
          <a:p>
            <a:endParaRPr lang="en-US" dirty="0"/>
          </a:p>
          <a:p>
            <a:r>
              <a:rPr lang="en-US" dirty="0"/>
              <a:t>Q12: What did Gopal begin to do near the palace?</a:t>
            </a:r>
          </a:p>
          <a:p>
            <a:r>
              <a:rPr lang="en-US" dirty="0"/>
              <a:t>Ans: Gopal began to dance and sing loudly.</a:t>
            </a:r>
          </a:p>
          <a:p>
            <a:endParaRPr lang="en-US" dirty="0"/>
          </a:p>
          <a:p>
            <a:r>
              <a:rPr lang="en-US" dirty="0"/>
              <a:t>Q13: What did the king hear inside the palace?</a:t>
            </a:r>
          </a:p>
          <a:p>
            <a:r>
              <a:rPr lang="en-US" dirty="0"/>
              <a:t>Ans: The king heard that the man was crazy and throw him out.</a:t>
            </a:r>
          </a:p>
          <a:p>
            <a:endParaRPr lang="en-US" dirty="0"/>
          </a:p>
          <a:p>
            <a:r>
              <a:rPr lang="en-US" dirty="0"/>
              <a:t>Q14: What did the king order to his guard?</a:t>
            </a:r>
          </a:p>
          <a:p>
            <a:r>
              <a:rPr lang="en-US" dirty="0"/>
              <a:t>Ans: The king ordered his guard to bring that man to him at once.</a:t>
            </a:r>
          </a:p>
          <a:p>
            <a:endParaRPr lang="en-US" dirty="0"/>
          </a:p>
          <a:p>
            <a:r>
              <a:rPr lang="en-US" dirty="0"/>
              <a:t>Q15: What did the courtiers say the moment Gopal was brought before the king?</a:t>
            </a:r>
          </a:p>
          <a:p>
            <a:r>
              <a:rPr lang="en-US" dirty="0"/>
              <a:t>Ans: The courtiers said that it was Gopal.</a:t>
            </a:r>
          </a:p>
        </p:txBody>
      </p:sp>
    </p:spTree>
    <p:extLst>
      <p:ext uri="{BB962C8B-B14F-4D97-AF65-F5344CB8AC3E}">
        <p14:creationId xmlns:p14="http://schemas.microsoft.com/office/powerpoint/2010/main" val="15198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163" y="1007934"/>
            <a:ext cx="75212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4678D"/>
                </a:solidFill>
                <a:latin typeface="Exo"/>
              </a:rPr>
              <a:t>Objectives</a:t>
            </a:r>
            <a:endParaRPr lang="en-US" altLang="en-US" sz="3600" dirty="0">
              <a:solidFill>
                <a:srgbClr val="66C9C1"/>
              </a:solidFill>
              <a:latin typeface="Ex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introduce students a comic story to be understood through pictures with strips of text for support </a:t>
            </a:r>
            <a:b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make learning easy and enjoyable.</a:t>
            </a:r>
            <a:b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enhance English reading.</a:t>
            </a:r>
            <a:b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acquaint students with ‘Reported speech under the shade of a comic story having dialogues.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3600" dirty="0">
              <a:solidFill>
                <a:srgbClr val="66C9C1"/>
              </a:solidFill>
              <a:latin typeface="Ex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latin typeface="Arial" panose="020B0604020202020204" pitchFamily="34" charset="0"/>
              </a:rPr>
              <a:t>      </a:t>
            </a:r>
            <a:r>
              <a:rPr lang="en-US" altLang="en-US" sz="800" dirty="0">
                <a:latin typeface="Arial" panose="020B0604020202020204" pitchFamily="34" charset="0"/>
              </a:rPr>
              <a:t> </a:t>
            </a:r>
            <a:r>
              <a:rPr lang="en-US" altLang="en-US" sz="4400" dirty="0">
                <a:latin typeface="Arial" panose="020B0604020202020204" pitchFamily="34" charset="0"/>
              </a:rPr>
              <a:t>   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193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87D67E-2240-4446-A492-1C0029370F0A}"/>
              </a:ext>
            </a:extLst>
          </p:cNvPr>
          <p:cNvSpPr/>
          <p:nvPr/>
        </p:nvSpPr>
        <p:spPr>
          <a:xfrm>
            <a:off x="463639" y="347730"/>
            <a:ext cx="111273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Q16: How did the courtiers react about Gopal?</a:t>
            </a:r>
          </a:p>
          <a:p>
            <a:r>
              <a:rPr lang="en-US" sz="2400" dirty="0"/>
              <a:t>Ans: The courtiers said that the man had lost his mind and it was his crazy joke.</a:t>
            </a:r>
          </a:p>
          <a:p>
            <a:endParaRPr lang="en-US" sz="2400" dirty="0"/>
          </a:p>
          <a:p>
            <a:r>
              <a:rPr lang="en-US" sz="2400" dirty="0"/>
              <a:t>Q17: What did the king ask Gopal?</a:t>
            </a:r>
          </a:p>
          <a:p>
            <a:r>
              <a:rPr lang="en-US" sz="2400" dirty="0"/>
              <a:t>Ans: The king asked him why he was dressed up in that ridiculous fashion.</a:t>
            </a:r>
          </a:p>
          <a:p>
            <a:endParaRPr lang="en-US" sz="2400" dirty="0"/>
          </a:p>
          <a:p>
            <a:r>
              <a:rPr lang="en-US" sz="2400" dirty="0"/>
              <a:t>Q18: What did Gopal answer to the kings question?</a:t>
            </a:r>
          </a:p>
          <a:p>
            <a:r>
              <a:rPr lang="en-US" sz="2400" dirty="0"/>
              <a:t>Ans: Gopal answered that the king had forgotten something.</a:t>
            </a:r>
          </a:p>
          <a:p>
            <a:endParaRPr lang="en-US" sz="2400" dirty="0"/>
          </a:p>
          <a:p>
            <a:r>
              <a:rPr lang="en-US" sz="2400" dirty="0"/>
              <a:t>Q19: How did the king remember the challenge he had thrown to Gopal?</a:t>
            </a:r>
          </a:p>
          <a:p>
            <a:r>
              <a:rPr lang="en-US" sz="2400" dirty="0"/>
              <a:t>Ans: When Gopal said that no one seemed to be interested in Hilsa fish that day.</a:t>
            </a:r>
          </a:p>
          <a:p>
            <a:endParaRPr lang="en-US" sz="2400" dirty="0"/>
          </a:p>
          <a:p>
            <a:r>
              <a:rPr lang="en-US" sz="2400" dirty="0"/>
              <a:t>Q20: How did the king react on Gopal’s success?</a:t>
            </a:r>
          </a:p>
          <a:p>
            <a:r>
              <a:rPr lang="en-US" sz="2400" dirty="0"/>
              <a:t>Ans: The king congratulated him and told him that he had achieved the impossible once again.</a:t>
            </a:r>
          </a:p>
        </p:txBody>
      </p:sp>
    </p:spTree>
    <p:extLst>
      <p:ext uri="{BB962C8B-B14F-4D97-AF65-F5344CB8AC3E}">
        <p14:creationId xmlns:p14="http://schemas.microsoft.com/office/powerpoint/2010/main" val="50274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3FD97B-A6E3-472A-B88B-B05475CF73A4}"/>
              </a:ext>
            </a:extLst>
          </p:cNvPr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Answers of the Textbook Questions</a:t>
            </a:r>
          </a:p>
          <a:p>
            <a:r>
              <a:rPr lang="en-US" dirty="0"/>
              <a:t>Q1: Why did the king want know more talk about the Hilsa fish?</a:t>
            </a:r>
          </a:p>
          <a:p>
            <a:r>
              <a:rPr lang="en-US" dirty="0"/>
              <a:t>Ans: The king wanted know more talk about the Hilsa fish because he did not want to waste the time of court.</a:t>
            </a:r>
          </a:p>
          <a:p>
            <a:endParaRPr lang="en-US" dirty="0"/>
          </a:p>
          <a:p>
            <a:r>
              <a:rPr lang="en-US" dirty="0"/>
              <a:t>Q2: What did the king ask Gopal to do to prove that he was clever?</a:t>
            </a:r>
          </a:p>
          <a:p>
            <a:r>
              <a:rPr lang="en-US" dirty="0"/>
              <a:t>Ans: The king asked Gopal  to buy a Hilsa fish and bring it to palace. He also should see that no body </a:t>
            </a:r>
            <a:r>
              <a:rPr lang="en-US" dirty="0" smtClean="0"/>
              <a:t>should </a:t>
            </a:r>
            <a:r>
              <a:rPr lang="en-US" dirty="0"/>
              <a:t>ask him a word about it.</a:t>
            </a:r>
          </a:p>
          <a:p>
            <a:endParaRPr lang="en-US" dirty="0"/>
          </a:p>
          <a:p>
            <a:r>
              <a:rPr lang="en-US" dirty="0"/>
              <a:t>Q3. What three things did Gopal do before he went to buy his Hilsa fish?</a:t>
            </a:r>
          </a:p>
          <a:p>
            <a:r>
              <a:rPr lang="en-US" dirty="0" err="1"/>
              <a:t>Ans</a:t>
            </a:r>
            <a:r>
              <a:rPr lang="en-US" dirty="0" smtClean="0"/>
              <a:t>: Gopal </a:t>
            </a:r>
            <a:r>
              <a:rPr lang="en-US" dirty="0"/>
              <a:t>followed three things</a:t>
            </a:r>
          </a:p>
          <a:p>
            <a:r>
              <a:rPr lang="en-US" dirty="0"/>
              <a:t>    1. Half shaved his face.</a:t>
            </a:r>
          </a:p>
          <a:p>
            <a:r>
              <a:rPr lang="en-US" dirty="0"/>
              <a:t>    2. Smeared himself with ash.</a:t>
            </a:r>
          </a:p>
          <a:p>
            <a:r>
              <a:rPr lang="en-US" dirty="0"/>
              <a:t>    3. Worn torn cloths.</a:t>
            </a:r>
          </a:p>
          <a:p>
            <a:endParaRPr lang="en-US" dirty="0"/>
          </a:p>
          <a:p>
            <a:r>
              <a:rPr lang="en-US" dirty="0"/>
              <a:t>Q4. How did Gopal get inside the palace to see the king after he had bought the fish?</a:t>
            </a:r>
          </a:p>
          <a:p>
            <a:r>
              <a:rPr lang="en-US" dirty="0"/>
              <a:t>Ans: Gopal got inside the palace in the following way-</a:t>
            </a:r>
          </a:p>
          <a:p>
            <a:r>
              <a:rPr lang="en-US" dirty="0"/>
              <a:t>   1. Began to dance- </a:t>
            </a:r>
            <a:r>
              <a:rPr lang="en-US" dirty="0" smtClean="0"/>
              <a:t>when </a:t>
            </a:r>
            <a:r>
              <a:rPr lang="en-US" dirty="0"/>
              <a:t>guards did not allow Gopal to enter the palace he began to dance.</a:t>
            </a:r>
          </a:p>
          <a:p>
            <a:r>
              <a:rPr lang="en-US" dirty="0"/>
              <a:t>   2. Began to sing- Gopal also started to sing . The king quickly ordered the guard to bring Gopal before him .</a:t>
            </a:r>
          </a:p>
          <a:p>
            <a:endParaRPr lang="en-US" dirty="0"/>
          </a:p>
          <a:p>
            <a:r>
              <a:rPr lang="en-US" dirty="0"/>
              <a:t>Q5. Explain why no one seem to be interested in talking about the Hilsa fish which Gopal had bought?</a:t>
            </a:r>
          </a:p>
          <a:p>
            <a:r>
              <a:rPr lang="en-US" dirty="0"/>
              <a:t>Ans: Gopal’s half shaven face, smeared with ash, torn clothes attracted people’s attention. Therefore, nobody talked about the Hilsa fish bought by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0A982CB-C1D1-4276-99C4-12CC84E9C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66735"/>
              </p:ext>
            </p:extLst>
          </p:nvPr>
        </p:nvGraphicFramePr>
        <p:xfrm>
          <a:off x="0" y="2726054"/>
          <a:ext cx="8700117" cy="3541580"/>
        </p:xfrm>
        <a:graphic>
          <a:graphicData uri="http://schemas.openxmlformats.org/drawingml/2006/table">
            <a:tbl>
              <a:tblPr/>
              <a:tblGrid>
                <a:gridCol w="2547017">
                  <a:extLst>
                    <a:ext uri="{9D8B030D-6E8A-4147-A177-3AD203B41FA5}">
                      <a16:colId xmlns="" xmlns:a16="http://schemas.microsoft.com/office/drawing/2014/main" val="3734779920"/>
                    </a:ext>
                  </a:extLst>
                </a:gridCol>
                <a:gridCol w="6153100">
                  <a:extLst>
                    <a:ext uri="{9D8B030D-6E8A-4147-A177-3AD203B41FA5}">
                      <a16:colId xmlns="" xmlns:a16="http://schemas.microsoft.com/office/drawing/2014/main" val="2184714361"/>
                    </a:ext>
                  </a:extLst>
                </a:gridCol>
              </a:tblGrid>
              <a:tr h="3541580">
                <a:tc>
                  <a:txBody>
                    <a:bodyPr/>
                    <a:lstStyle/>
                    <a:p>
                      <a:pPr algn="ctr" fontAlgn="t"/>
                      <a:endParaRPr lang="en-IN" sz="1000" dirty="0">
                        <a:effectLst/>
                      </a:endParaRPr>
                    </a:p>
                  </a:txBody>
                  <a:tcPr marL="63990" marR="63990" marT="25596" marB="255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10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63990" marR="63990" marT="25596" marB="255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6237618"/>
                  </a:ext>
                </a:extLst>
              </a:tr>
            </a:tbl>
          </a:graphicData>
        </a:graphic>
      </p:graphicFrame>
      <p:pic>
        <p:nvPicPr>
          <p:cNvPr id="1026" name="Picture 2" descr="Picture">
            <a:extLst>
              <a:ext uri="{FF2B5EF4-FFF2-40B4-BE49-F238E27FC236}">
                <a16:creationId xmlns="" xmlns:a16="http://schemas.microsoft.com/office/drawing/2014/main" id="{171EF61A-FFBA-4E9D-9D52-F78E483E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75" y="441442"/>
            <a:ext cx="8763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icture">
            <a:extLst>
              <a:ext uri="{FF2B5EF4-FFF2-40B4-BE49-F238E27FC236}">
                <a16:creationId xmlns="" xmlns:a16="http://schemas.microsoft.com/office/drawing/2014/main" id="{8853FC03-2DAF-402B-AEA7-22962345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25" y="1384501"/>
            <a:ext cx="8953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="" xmlns:a16="http://schemas.microsoft.com/office/drawing/2014/main" id="{E8F580DC-2671-46CC-BD1F-128F6626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75" y="2427332"/>
            <a:ext cx="8858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">
            <a:extLst>
              <a:ext uri="{FF2B5EF4-FFF2-40B4-BE49-F238E27FC236}">
                <a16:creationId xmlns="" xmlns:a16="http://schemas.microsoft.com/office/drawing/2014/main" id="{728916C5-1218-41FB-8F78-7F8F3831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80" y="3250796"/>
            <a:ext cx="952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="" xmlns:a16="http://schemas.microsoft.com/office/drawing/2014/main" id="{506E56CD-32CF-4558-9A73-783F1FDD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2" y="4257023"/>
            <a:ext cx="9048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3309" y="441442"/>
            <a:ext cx="6877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 smtClean="0">
                <a:solidFill>
                  <a:srgbClr val="666666"/>
                </a:solidFill>
              </a:rPr>
              <a:t>Temper: state of mind.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>Ex: </a:t>
            </a:r>
            <a:r>
              <a:rPr lang="en-US" dirty="0" err="1" smtClean="0">
                <a:solidFill>
                  <a:srgbClr val="666666"/>
                </a:solidFill>
              </a:rPr>
              <a:t>Gopal</a:t>
            </a:r>
            <a:r>
              <a:rPr lang="en-US" dirty="0" smtClean="0">
                <a:solidFill>
                  <a:srgbClr val="666666"/>
                </a:solidFill>
              </a:rPr>
              <a:t> loses his temper after a quarrel with friend.</a:t>
            </a:r>
          </a:p>
          <a:p>
            <a:pPr fontAlgn="t"/>
            <a:endParaRPr lang="en-US" dirty="0" smtClean="0">
              <a:solidFill>
                <a:srgbClr val="666666"/>
              </a:solidFill>
            </a:endParaRPr>
          </a:p>
          <a:p>
            <a:pPr fontAlgn="t"/>
            <a:endParaRPr lang="en-US" dirty="0" smtClean="0">
              <a:solidFill>
                <a:srgbClr val="666666"/>
              </a:solidFill>
            </a:endParaRPr>
          </a:p>
          <a:p>
            <a:pPr fontAlgn="t"/>
            <a:r>
              <a:rPr lang="en-US" dirty="0" smtClean="0">
                <a:solidFill>
                  <a:srgbClr val="666666"/>
                </a:solidFill>
              </a:rPr>
              <a:t>Crazy: foolish.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>Ex: </a:t>
            </a:r>
            <a:r>
              <a:rPr lang="en-US" dirty="0" err="1" smtClean="0">
                <a:solidFill>
                  <a:srgbClr val="666666"/>
                </a:solidFill>
              </a:rPr>
              <a:t>Navjeet’s</a:t>
            </a:r>
            <a:r>
              <a:rPr lang="en-US" dirty="0" smtClean="0">
                <a:solidFill>
                  <a:srgbClr val="666666"/>
                </a:solidFill>
              </a:rPr>
              <a:t> behavior shows he is a crazy boy.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/>
            </a:r>
            <a:br>
              <a:rPr lang="en-US" dirty="0" smtClean="0">
                <a:solidFill>
                  <a:srgbClr val="666666"/>
                </a:solidFill>
              </a:rPr>
            </a:br>
            <a:endParaRPr lang="en-US" dirty="0" smtClean="0">
              <a:solidFill>
                <a:srgbClr val="666666"/>
              </a:solidFill>
            </a:endParaRPr>
          </a:p>
          <a:p>
            <a:pPr fontAlgn="t"/>
            <a:r>
              <a:rPr lang="en-US" dirty="0" smtClean="0">
                <a:solidFill>
                  <a:srgbClr val="666666"/>
                </a:solidFill>
              </a:rPr>
              <a:t>Ridiculous : causing mocking.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>Ex: </a:t>
            </a:r>
            <a:r>
              <a:rPr lang="en-US" dirty="0" err="1" smtClean="0">
                <a:solidFill>
                  <a:srgbClr val="666666"/>
                </a:solidFill>
              </a:rPr>
              <a:t>Ansu</a:t>
            </a:r>
            <a:r>
              <a:rPr lang="en-US" dirty="0" smtClean="0">
                <a:solidFill>
                  <a:srgbClr val="666666"/>
                </a:solidFill>
              </a:rPr>
              <a:t> cracks ridiculous jokes.</a:t>
            </a:r>
            <a:br>
              <a:rPr lang="en-US" dirty="0" smtClean="0">
                <a:solidFill>
                  <a:srgbClr val="666666"/>
                </a:solidFill>
              </a:rPr>
            </a:br>
            <a:endParaRPr lang="en-US" dirty="0" smtClean="0">
              <a:solidFill>
                <a:srgbClr val="666666"/>
              </a:solidFill>
            </a:endParaRPr>
          </a:p>
          <a:p>
            <a:pPr fontAlgn="t"/>
            <a:r>
              <a:rPr lang="en-US" dirty="0" smtClean="0">
                <a:solidFill>
                  <a:srgbClr val="666666"/>
                </a:solidFill>
              </a:rPr>
              <a:t>Achieve : succeed in doing by effort.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>Ex: </a:t>
            </a:r>
            <a:r>
              <a:rPr lang="en-US" dirty="0" err="1" smtClean="0">
                <a:solidFill>
                  <a:srgbClr val="666666"/>
                </a:solidFill>
              </a:rPr>
              <a:t>Sudarshan</a:t>
            </a:r>
            <a:r>
              <a:rPr lang="en-US" dirty="0" smtClean="0">
                <a:solidFill>
                  <a:srgbClr val="666666"/>
                </a:solidFill>
              </a:rPr>
              <a:t> achieved a great success against Garry in chess.</a:t>
            </a:r>
            <a:br>
              <a:rPr lang="en-US" dirty="0" smtClean="0">
                <a:solidFill>
                  <a:srgbClr val="666666"/>
                </a:solidFill>
              </a:rPr>
            </a:br>
            <a:endParaRPr lang="en-US" dirty="0" smtClean="0">
              <a:solidFill>
                <a:srgbClr val="666666"/>
              </a:solidFill>
            </a:endParaRPr>
          </a:p>
          <a:p>
            <a:pPr fontAlgn="t"/>
            <a:r>
              <a:rPr lang="en-US" dirty="0" smtClean="0">
                <a:solidFill>
                  <a:srgbClr val="666666"/>
                </a:solidFill>
              </a:rPr>
              <a:t>Think of : take into account.</a:t>
            </a:r>
            <a:br>
              <a:rPr lang="en-US" dirty="0" smtClean="0">
                <a:solidFill>
                  <a:srgbClr val="666666"/>
                </a:solidFill>
              </a:rPr>
            </a:br>
            <a:r>
              <a:rPr lang="en-US" dirty="0" smtClean="0">
                <a:solidFill>
                  <a:srgbClr val="666666"/>
                </a:solidFill>
              </a:rPr>
              <a:t>Ex: Students must think of sincere stud.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0F65C5-FACE-4F1D-B98E-694A015ED961}"/>
              </a:ext>
            </a:extLst>
          </p:cNvPr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 smtClean="0"/>
              <a:t>Key</a:t>
            </a:r>
            <a:r>
              <a:rPr lang="en-US" sz="3200" dirty="0" smtClean="0"/>
              <a:t> </a:t>
            </a:r>
            <a:r>
              <a:rPr lang="en-US" sz="3200" i="1" u="sng" dirty="0"/>
              <a:t>Points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Hilsa fish season.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Talk on Hilsa fish only.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King’s order in the court.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Gopal accepts the challenge.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Gopal’s preparations about Hilsa fish.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Gopal’s journey to palace with Hilsa fish.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People’s reaction to see Gopal.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Gopal’s efforts to get entry in the palace.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Nobody asks about Hilsa fish in the palace.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Courtier’s reactions about Gopal.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King  asks about Gopal’s  appearance.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Gopal’s reminder about Hilsa fish.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/>
              <a:t>Congratulations to Gopal.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77944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5" y="147144"/>
            <a:ext cx="118031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Moral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/>
            </a:r>
            <a:b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</a:b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People talk about whatever new there is to talk about.</a:t>
            </a:r>
            <a:b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</a:br>
            <a:endParaRPr lang="en-US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Quiz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/>
            </a:r>
            <a:b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</a:b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Answer some questions based on the story you read in the form of a comic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Characters</a:t>
            </a:r>
            <a:endParaRPr lang="en-US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endParaRPr lang="en-US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Gopal’s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wife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The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KingA</a:t>
            </a:r>
            <a:endParaRPr lang="en-US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The courtiers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Synopsis</a:t>
            </a:r>
          </a:p>
          <a:p>
            <a:pPr algn="just"/>
            <a:endParaRPr lang="en-US" b="1" dirty="0" smtClean="0">
              <a:solidFill>
                <a:srgbClr val="555555"/>
              </a:solidFill>
              <a:latin typeface="Source Sans Pro" panose="020B0503030403020204" pitchFamily="34" charset="0"/>
            </a:endParaRPr>
          </a:p>
          <a:p>
            <a:pPr algn="just"/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The season of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 was going on everywhere as we have season of mangoes in summer. People were talking about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 and nothing else. Even the court was not an exception. The king was tired of this. He made and announcement to buy a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 and to bring it to the palace without anyone asking a word about it.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, one of the courtiers accepts the challenge. He makes preparation. Half shaves himself, smears with ash and wear torn clothes. Then, set out to the palace with a big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fish. Throughout the way every body talks and laughs on his face and strange appearance, but nobody says about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fish. Finally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reaches to palace where the guards stop him to enter.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starts singing so loudly that king allows the stranger to come in. inside the palace even no one asks about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 accept appearance. even the king asks about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Gopal’s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dressing and not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Hilsa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fish. In the ends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reminds the king about the challenge. The king congratulates </a:t>
            </a:r>
            <a:r>
              <a:rPr lang="en-US" dirty="0" err="1" smtClean="0">
                <a:solidFill>
                  <a:srgbClr val="555555"/>
                </a:solidFill>
                <a:latin typeface="Source Sans Pro" panose="020B0503030403020204" pitchFamily="34" charset="0"/>
              </a:rPr>
              <a:t>Gopal</a:t>
            </a:r>
            <a:r>
              <a:rPr lang="en-US" dirty="0" smtClean="0">
                <a:solidFill>
                  <a:srgbClr val="555555"/>
                </a:solidFill>
                <a:latin typeface="Source Sans Pro" panose="020B0503030403020204" pitchFamily="34" charset="0"/>
              </a:rPr>
              <a:t> for achieving the impossible task.</a:t>
            </a:r>
            <a:endParaRPr lang="en-US" dirty="0">
              <a:solidFill>
                <a:srgbClr val="555555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294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Summary</a:t>
            </a:r>
            <a:endParaRPr lang="en-US" sz="12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/>
              <a:t>The season of </a:t>
            </a:r>
            <a:r>
              <a:rPr lang="en-US" sz="2000" dirty="0" err="1"/>
              <a:t>Hilsa</a:t>
            </a:r>
            <a:r>
              <a:rPr lang="en-US" sz="2000" dirty="0"/>
              <a:t> fish was going on everywhere as we have season of mangoes in summer.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People </a:t>
            </a:r>
            <a:r>
              <a:rPr lang="en-US" sz="2000" dirty="0"/>
              <a:t>were talking about </a:t>
            </a:r>
            <a:r>
              <a:rPr lang="en-US" sz="2000" dirty="0" err="1"/>
              <a:t>Hilsa</a:t>
            </a:r>
            <a:r>
              <a:rPr lang="en-US" sz="2000" dirty="0"/>
              <a:t> fish and nothing else. Even the court was not an exception.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king was tired of this. He made and announcement to buy a </a:t>
            </a:r>
            <a:r>
              <a:rPr lang="en-US" sz="2000" dirty="0" err="1"/>
              <a:t>Hilsa</a:t>
            </a:r>
            <a:r>
              <a:rPr lang="en-US" sz="2000" dirty="0"/>
              <a:t> fish and to bring it to </a:t>
            </a:r>
            <a:r>
              <a:rPr lang="en-US" sz="2000" dirty="0" smtClean="0"/>
              <a:t>the </a:t>
            </a:r>
            <a:r>
              <a:rPr lang="en-US" sz="2000" dirty="0"/>
              <a:t>palace without anyone asking a word about it.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 smtClean="0"/>
              <a:t>Gopal</a:t>
            </a:r>
            <a:r>
              <a:rPr lang="en-US" sz="2000" dirty="0"/>
              <a:t>, one of the courtiers accepts the challenge. He makes preparation. Half shaves himself, smears with ash and wear torn clothes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Then</a:t>
            </a:r>
            <a:r>
              <a:rPr lang="en-US" sz="2000" dirty="0"/>
              <a:t>, set out to  the palace with a big </a:t>
            </a:r>
            <a:r>
              <a:rPr lang="en-US" sz="2000" dirty="0" err="1"/>
              <a:t>Hilsa</a:t>
            </a:r>
            <a:r>
              <a:rPr lang="en-US" sz="2000" dirty="0"/>
              <a:t> fish. Throughout the way every body talks and laughs on his face and strange appearance, but nobody says about </a:t>
            </a:r>
            <a:r>
              <a:rPr lang="en-US" sz="2000" dirty="0" err="1"/>
              <a:t>Hilsa</a:t>
            </a:r>
            <a:r>
              <a:rPr lang="en-US" sz="2000" dirty="0"/>
              <a:t> fish.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Finally </a:t>
            </a:r>
            <a:r>
              <a:rPr lang="en-US" sz="2000" dirty="0" err="1"/>
              <a:t>Gopal</a:t>
            </a:r>
            <a:r>
              <a:rPr lang="en-US" sz="2000" dirty="0"/>
              <a:t> reaches to palace where the guards stop him to enter. </a:t>
            </a:r>
            <a:r>
              <a:rPr lang="en-US" sz="2000" dirty="0" err="1"/>
              <a:t>Gopal</a:t>
            </a:r>
            <a:r>
              <a:rPr lang="en-US" sz="2000" dirty="0"/>
              <a:t> starts singing so loudly that king allows the stranger to come in.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Inside the </a:t>
            </a:r>
            <a:r>
              <a:rPr lang="en-US" sz="2000" dirty="0"/>
              <a:t>palace even no one asks about </a:t>
            </a:r>
            <a:r>
              <a:rPr lang="en-US" sz="2000" dirty="0" err="1"/>
              <a:t>Hilsa</a:t>
            </a:r>
            <a:r>
              <a:rPr lang="en-US" sz="2000" dirty="0"/>
              <a:t> fish accept appearance. even the king asks about </a:t>
            </a:r>
            <a:r>
              <a:rPr lang="en-US" sz="2000" dirty="0" err="1"/>
              <a:t>Gopal’s</a:t>
            </a:r>
            <a:r>
              <a:rPr lang="en-US" sz="2000" dirty="0"/>
              <a:t> dressing and not </a:t>
            </a:r>
            <a:r>
              <a:rPr lang="en-US" sz="2000" dirty="0" err="1"/>
              <a:t>Hilsa</a:t>
            </a:r>
            <a:r>
              <a:rPr lang="en-US" sz="2000" dirty="0"/>
              <a:t> fish. In the ends </a:t>
            </a:r>
            <a:r>
              <a:rPr lang="en-US" sz="2000" dirty="0" err="1"/>
              <a:t>Gopal</a:t>
            </a:r>
            <a:r>
              <a:rPr lang="en-US" sz="2000" dirty="0"/>
              <a:t> reminds the king about the challenge. The king congratulates </a:t>
            </a:r>
            <a:r>
              <a:rPr lang="en-US" sz="2000" dirty="0" err="1"/>
              <a:t>Gopal</a:t>
            </a:r>
            <a:r>
              <a:rPr lang="en-US" sz="2000" dirty="0"/>
              <a:t> for achieving the impossible task.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806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CC77DB-C0B5-4929-A156-0DA6A0744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25EB60-354F-4AD8-9501-CC38F9AB5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20" y="0"/>
            <a:ext cx="12423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7A56D8-7C2A-401A-8AC2-166A1528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1074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Exo</vt:lpstr>
      <vt:lpstr>Source Sans Pro</vt:lpstr>
      <vt:lpstr>Tahoma</vt:lpstr>
      <vt:lpstr>Wingdings</vt:lpstr>
      <vt:lpstr>Office Theme</vt:lpstr>
      <vt:lpstr>Honey Comb Chapter -3  Gopal And  The Hilsa 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</dc:creator>
  <cp:lastModifiedBy>wc</cp:lastModifiedBy>
  <cp:revision>16</cp:revision>
  <dcterms:created xsi:type="dcterms:W3CDTF">2020-05-04T11:06:10Z</dcterms:created>
  <dcterms:modified xsi:type="dcterms:W3CDTF">2020-06-09T06:33:59Z</dcterms:modified>
</cp:coreProperties>
</file>