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1" r:id="rId5"/>
    <p:sldId id="275" r:id="rId6"/>
    <p:sldId id="276" r:id="rId7"/>
    <p:sldId id="259" r:id="rId8"/>
    <p:sldId id="260" r:id="rId9"/>
    <p:sldId id="261" r:id="rId10"/>
    <p:sldId id="272" r:id="rId11"/>
    <p:sldId id="263" r:id="rId12"/>
    <p:sldId id="264" r:id="rId13"/>
    <p:sldId id="265" r:id="rId14"/>
    <p:sldId id="273" r:id="rId15"/>
    <p:sldId id="268" r:id="rId16"/>
    <p:sldId id="269" r:id="rId17"/>
    <p:sldId id="270" r:id="rId18"/>
    <p:sldId id="267" r:id="rId19"/>
    <p:sldId id="274"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F6367F-9F29-40AD-A9EE-01CA4C8554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367F-9F29-40AD-A9EE-01CA4C8554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367F-9F29-40AD-A9EE-01CA4C8554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622A4A-827F-4ADF-A3D6-B464FED53C04}" type="datetimeFigureOut">
              <a:rPr lang="en-US" smtClean="0"/>
              <a:pPr/>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7F6367F-9F29-40AD-A9EE-01CA4C85540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622A4A-827F-4ADF-A3D6-B464FED53C04}" type="datetimeFigureOut">
              <a:rPr lang="en-US" smtClean="0"/>
              <a:pPr/>
              <a:t>12/16/2020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F6367F-9F29-40AD-A9EE-01CA4C85540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INDUSTRIAL POLLUTION AND ENVIRONMENTAL DEGRADATION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sus\Desktop\Outdoor-air-pollution-effects-on-humans.jpg"/>
          <p:cNvPicPr>
            <a:picLocks noGrp="1" noChangeAspect="1" noChangeArrowheads="1"/>
          </p:cNvPicPr>
          <p:nvPr>
            <p:ph idx="1"/>
          </p:nvPr>
        </p:nvPicPr>
        <p:blipFill>
          <a:blip r:embed="rId2"/>
          <a:srcRect/>
          <a:stretch>
            <a:fillRect/>
          </a:stretch>
        </p:blipFill>
        <p:spPr bwMode="auto">
          <a:xfrm>
            <a:off x="457200" y="-152400"/>
            <a:ext cx="8341188" cy="5257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sus\Desktop\facts-water-pollution-1272x800.jpg"/>
          <p:cNvPicPr>
            <a:picLocks noGrp="1" noChangeAspect="1" noChangeArrowheads="1"/>
          </p:cNvPicPr>
          <p:nvPr>
            <p:ph idx="1"/>
          </p:nvPr>
        </p:nvPicPr>
        <p:blipFill>
          <a:blip r:embed="rId2"/>
          <a:srcRect/>
          <a:stretch>
            <a:fillRect/>
          </a:stretch>
        </p:blipFill>
        <p:spPr bwMode="auto">
          <a:xfrm>
            <a:off x="228600" y="304800"/>
            <a:ext cx="8650177" cy="54403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Pollution</a:t>
            </a:r>
            <a:endParaRPr lang="en-US" dirty="0"/>
          </a:p>
        </p:txBody>
      </p:sp>
      <p:sp>
        <p:nvSpPr>
          <p:cNvPr id="3" name="Content Placeholder 2"/>
          <p:cNvSpPr>
            <a:spLocks noGrp="1"/>
          </p:cNvSpPr>
          <p:nvPr>
            <p:ph idx="1"/>
          </p:nvPr>
        </p:nvSpPr>
        <p:spPr/>
        <p:txBody>
          <a:bodyPr>
            <a:normAutofit/>
          </a:bodyPr>
          <a:lstStyle/>
          <a:p>
            <a:pPr algn="just">
              <a:buNone/>
            </a:pPr>
            <a:r>
              <a:rPr lang="en-US" dirty="0" smtClean="0"/>
              <a:t>   Water pollution is caused by organic and    inorganic industrial wastes and </a:t>
            </a:r>
            <a:r>
              <a:rPr lang="en-US" dirty="0" err="1" smtClean="0"/>
              <a:t>affluents</a:t>
            </a:r>
            <a:r>
              <a:rPr lang="en-US" dirty="0" smtClean="0"/>
              <a:t>    discharged </a:t>
            </a:r>
            <a:r>
              <a:rPr lang="en-US" dirty="0"/>
              <a:t>.</a:t>
            </a:r>
            <a:r>
              <a:rPr lang="en-US" dirty="0" smtClean="0"/>
              <a:t>The main culprits in this regard are paper, pulp, chemical, textile and dyeing, petroleum refineries, tanneries and </a:t>
            </a:r>
            <a:r>
              <a:rPr lang="en-US" dirty="0" err="1" smtClean="0"/>
              <a:t>ectroplating</a:t>
            </a:r>
            <a:r>
              <a:rPr lang="en-US" dirty="0" smtClean="0"/>
              <a:t> industries that let out </a:t>
            </a:r>
            <a:r>
              <a:rPr lang="en-US" dirty="0" err="1" smtClean="0"/>
              <a:t>dyes,detergents</a:t>
            </a:r>
            <a:r>
              <a:rPr lang="en-US" dirty="0" smtClean="0"/>
              <a:t>, acids, salts and heavy metals like lead and mercury pesticides, </a:t>
            </a:r>
            <a:r>
              <a:rPr lang="en-US" dirty="0" err="1" smtClean="0"/>
              <a:t>fertilisers,synthetic</a:t>
            </a:r>
            <a:r>
              <a:rPr lang="en-US" dirty="0" smtClean="0"/>
              <a:t> chemicals with carbon, plastics and rubber, etc. into the water bodies.nto rivers.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POLLUTION</a:t>
            </a:r>
            <a:endParaRPr lang="en-US" dirty="0"/>
          </a:p>
        </p:txBody>
      </p:sp>
      <p:sp>
        <p:nvSpPr>
          <p:cNvPr id="3" name="Content Placeholder 2"/>
          <p:cNvSpPr>
            <a:spLocks noGrp="1"/>
          </p:cNvSpPr>
          <p:nvPr>
            <p:ph idx="1"/>
          </p:nvPr>
        </p:nvSpPr>
        <p:spPr/>
        <p:txBody>
          <a:bodyPr>
            <a:normAutofit/>
          </a:bodyPr>
          <a:lstStyle/>
          <a:p>
            <a:r>
              <a:rPr lang="en-US" dirty="0" smtClean="0"/>
              <a:t>Thermal pollution of water occurs when hot</a:t>
            </a:r>
          </a:p>
          <a:p>
            <a:r>
              <a:rPr lang="en-US" dirty="0" smtClean="0"/>
              <a:t>water from factories and thermal plants is</a:t>
            </a:r>
          </a:p>
          <a:p>
            <a:r>
              <a:rPr lang="en-US" dirty="0" smtClean="0"/>
              <a:t>drained into rivers and ponds before cooling.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C:\Users\Asus\Desktop\maxresdefault (2).jpg"/>
          <p:cNvPicPr>
            <a:picLocks noGrp="1" noChangeAspect="1" noChangeArrowheads="1"/>
          </p:cNvPicPr>
          <p:nvPr>
            <p:ph idx="1"/>
          </p:nvPr>
        </p:nvPicPr>
        <p:blipFill>
          <a:blip r:embed="rId2"/>
          <a:stretch>
            <a:fillRect/>
          </a:stretch>
        </p:blipFill>
        <p:spPr bwMode="auto">
          <a:xfrm>
            <a:off x="670278" y="1935163"/>
            <a:ext cx="7803444" cy="43894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sus\Desktop\Noise-Pollution-1024x631.jpg"/>
          <p:cNvPicPr>
            <a:picLocks noGrp="1" noChangeAspect="1" noChangeArrowheads="1"/>
          </p:cNvPicPr>
          <p:nvPr>
            <p:ph idx="1"/>
          </p:nvPr>
        </p:nvPicPr>
        <p:blipFill>
          <a:blip r:embed="rId2"/>
          <a:stretch>
            <a:fillRect/>
          </a:stretch>
        </p:blipFill>
        <p:spPr bwMode="auto">
          <a:xfrm>
            <a:off x="1010365" y="1935163"/>
            <a:ext cx="7123270" cy="4389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sus\Desktop\th (3).jpg"/>
          <p:cNvPicPr>
            <a:picLocks noGrp="1" noChangeAspect="1" noChangeArrowheads="1"/>
          </p:cNvPicPr>
          <p:nvPr>
            <p:ph idx="1"/>
          </p:nvPr>
        </p:nvPicPr>
        <p:blipFill>
          <a:blip r:embed="rId2"/>
          <a:srcRect/>
          <a:stretch>
            <a:fillRect/>
          </a:stretch>
        </p:blipFill>
        <p:spPr bwMode="auto">
          <a:xfrm>
            <a:off x="1143000" y="2057400"/>
            <a:ext cx="7003583" cy="267731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sus\Desktop\noise-pollution-7-638.jpg"/>
          <p:cNvPicPr>
            <a:picLocks noGrp="1" noChangeAspect="1" noChangeArrowheads="1"/>
          </p:cNvPicPr>
          <p:nvPr>
            <p:ph idx="1"/>
          </p:nvPr>
        </p:nvPicPr>
        <p:blipFill>
          <a:blip r:embed="rId2"/>
          <a:srcRect/>
          <a:stretch>
            <a:fillRect/>
          </a:stretch>
        </p:blipFill>
        <p:spPr bwMode="auto">
          <a:xfrm>
            <a:off x="762000" y="457200"/>
            <a:ext cx="7612046" cy="571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POLLUTION</a:t>
            </a:r>
            <a:endParaRPr lang="en-US" dirty="0"/>
          </a:p>
        </p:txBody>
      </p:sp>
      <p:sp>
        <p:nvSpPr>
          <p:cNvPr id="3" name="Content Placeholder 2"/>
          <p:cNvSpPr>
            <a:spLocks noGrp="1"/>
          </p:cNvSpPr>
          <p:nvPr>
            <p:ph idx="1"/>
          </p:nvPr>
        </p:nvSpPr>
        <p:spPr/>
        <p:txBody>
          <a:bodyPr>
            <a:normAutofit/>
          </a:bodyPr>
          <a:lstStyle/>
          <a:p>
            <a:r>
              <a:rPr lang="en-US" dirty="0" smtClean="0"/>
              <a:t>Noise pollution not only results in irritation</a:t>
            </a:r>
          </a:p>
          <a:p>
            <a:r>
              <a:rPr lang="en-US" dirty="0" smtClean="0"/>
              <a:t>and anger, it can also cause hearing</a:t>
            </a:r>
          </a:p>
          <a:p>
            <a:r>
              <a:rPr lang="en-US" dirty="0" smtClean="0"/>
              <a:t>impairment, increased heart rate and blood</a:t>
            </a:r>
          </a:p>
          <a:p>
            <a:r>
              <a:rPr lang="en-US" dirty="0" smtClean="0"/>
              <a:t>pressure among other physiological effects.</a:t>
            </a:r>
          </a:p>
          <a:p>
            <a:r>
              <a:rPr lang="en-US" dirty="0" smtClean="0"/>
              <a:t>Unwanted sound is an irritant and a source</a:t>
            </a:r>
          </a:p>
          <a:p>
            <a:r>
              <a:rPr lang="en-US" dirty="0" smtClean="0"/>
              <a:t>of stress. Industrial and construction</a:t>
            </a:r>
          </a:p>
          <a:p>
            <a:r>
              <a:rPr lang="en-US" dirty="0" smtClean="0"/>
              <a:t>activities, machinery, factory equipment,</a:t>
            </a:r>
          </a:p>
          <a:p>
            <a:r>
              <a:rPr lang="en-US" dirty="0" smtClean="0"/>
              <a:t>generators, saws and pneumatic and electric</a:t>
            </a:r>
          </a:p>
          <a:p>
            <a:r>
              <a:rPr lang="en-US" dirty="0" smtClean="0"/>
              <a:t>drills also make a lot of noise.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Wastes from nuclear power plants, nuclear and weapon production facilities cause </a:t>
            </a:r>
            <a:r>
              <a:rPr lang="en-US" b="1" dirty="0" smtClean="0"/>
              <a:t>cancers, birth defects and miscarriages.</a:t>
            </a:r>
            <a:r>
              <a:rPr lang="en-US" dirty="0" smtClean="0"/>
              <a:t> Soil and water pollution are closely </a:t>
            </a:r>
            <a:r>
              <a:rPr lang="en-US" dirty="0" err="1" smtClean="0"/>
              <a:t>related.Dumping</a:t>
            </a:r>
            <a:r>
              <a:rPr lang="en-US" dirty="0" smtClean="0"/>
              <a:t> of wastes specially glass, harmful chemicals, industrial effluents, </a:t>
            </a:r>
            <a:r>
              <a:rPr lang="en-US" dirty="0" err="1" smtClean="0"/>
              <a:t>packaging,salts</a:t>
            </a:r>
            <a:r>
              <a:rPr lang="en-US" dirty="0" smtClean="0"/>
              <a:t> and garbage renders </a:t>
            </a:r>
            <a:r>
              <a:rPr lang="en-US" b="1" dirty="0" smtClean="0"/>
              <a:t>the soil </a:t>
            </a:r>
            <a:r>
              <a:rPr lang="en-US" b="1" dirty="0" err="1" smtClean="0"/>
              <a:t>useless.</a:t>
            </a:r>
            <a:r>
              <a:rPr lang="en-US" dirty="0" err="1" smtClean="0"/>
              <a:t>Rain</a:t>
            </a:r>
            <a:r>
              <a:rPr lang="en-US" dirty="0" smtClean="0"/>
              <a:t> water percolates to the soil carrying the pollutants to the ground and the </a:t>
            </a:r>
            <a:r>
              <a:rPr lang="en-US" b="1" dirty="0" smtClean="0"/>
              <a:t>ground water also gets contaminated</a:t>
            </a:r>
            <a:r>
              <a:rPr lang="en-US"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 Although industries contribute significantly</a:t>
            </a:r>
          </a:p>
          <a:p>
            <a:pPr>
              <a:buNone/>
            </a:pPr>
            <a:r>
              <a:rPr lang="en-US" dirty="0" smtClean="0"/>
              <a:t> to India’s economic growth and development,</a:t>
            </a:r>
          </a:p>
          <a:p>
            <a:pPr>
              <a:buNone/>
            </a:pPr>
            <a:r>
              <a:rPr lang="en-US" dirty="0" smtClean="0"/>
              <a:t> the increase in pollution of land, water, air,</a:t>
            </a:r>
          </a:p>
          <a:p>
            <a:pPr>
              <a:buNone/>
            </a:pPr>
            <a:r>
              <a:rPr lang="en-US" dirty="0" smtClean="0"/>
              <a:t> noise and resulting degradation of</a:t>
            </a:r>
          </a:p>
          <a:p>
            <a:pPr>
              <a:buNone/>
            </a:pPr>
            <a:r>
              <a:rPr lang="en-US" dirty="0" smtClean="0"/>
              <a:t> environment that they have caused, cannot</a:t>
            </a:r>
          </a:p>
          <a:p>
            <a:pPr>
              <a:buNone/>
            </a:pPr>
            <a:r>
              <a:rPr lang="en-US" dirty="0" smtClean="0"/>
              <a:t> be overlooked. Industries are responsible for</a:t>
            </a:r>
          </a:p>
          <a:p>
            <a:pPr>
              <a:buNone/>
            </a:pPr>
            <a:r>
              <a:rPr lang="en-US" dirty="0" smtClean="0"/>
              <a:t> four types of pollution: </a:t>
            </a:r>
          </a:p>
          <a:p>
            <a:pPr marL="514350" indent="-514350">
              <a:buAutoNum type="alphaLcPeriod"/>
            </a:pPr>
            <a:r>
              <a:rPr lang="en-US" dirty="0" smtClean="0"/>
              <a:t>Water</a:t>
            </a:r>
          </a:p>
          <a:p>
            <a:pPr marL="514350" indent="-514350">
              <a:buAutoNum type="alphaLcPeriod"/>
            </a:pPr>
            <a:r>
              <a:rPr lang="en-US" dirty="0" smtClean="0"/>
              <a:t>Air</a:t>
            </a:r>
          </a:p>
          <a:p>
            <a:pPr marL="514350" indent="-514350">
              <a:buAutoNum type="alphaLcPeriod"/>
            </a:pPr>
            <a:r>
              <a:rPr lang="en-US" dirty="0" smtClean="0"/>
              <a:t>Thermal</a:t>
            </a:r>
          </a:p>
          <a:p>
            <a:pPr marL="514350" indent="-514350">
              <a:buAutoNum type="alphaLcPeriod"/>
            </a:pPr>
            <a:r>
              <a:rPr lang="en-US" dirty="0" smtClean="0"/>
              <a:t>Noise </a:t>
            </a:r>
          </a:p>
          <a:p>
            <a:pPr marL="514350" indent="-514350">
              <a:buAutoNum type="alphaLcParenBoth"/>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How does Industry Pollute Environment?</a:t>
            </a:r>
          </a:p>
          <a:p>
            <a:r>
              <a:rPr lang="en-US" dirty="0" smtClean="0"/>
              <a:t>Air Pollution: It happens due to the high proportion of poisonous gases in the air like carbon monoxide. Air-borne particulate matters, smoke, toxic gas leaks etc. cause pollution. It affects humans, animals, plants, and atmosphere as a whole too.</a:t>
            </a:r>
            <a:br>
              <a:rPr lang="en-US" dirty="0" smtClean="0"/>
            </a:br>
            <a:r>
              <a:rPr lang="en-US" dirty="0" smtClean="0"/>
              <a:t/>
            </a:r>
            <a:br>
              <a:rPr lang="en-US" dirty="0" smtClean="0"/>
            </a:br>
            <a:r>
              <a:rPr lang="en-US" dirty="0" smtClean="0"/>
              <a:t> 2. Water Pollution: Organic and inorganic industrial wastes and affluent that are dumped into water bodies cause water pollution. Some main factories that cause it are paper. chemical. textile etc. Harmful substances include dyes, acids, fly ash etc.</a:t>
            </a:r>
            <a:br>
              <a:rPr lang="en-US" dirty="0" smtClean="0"/>
            </a:br>
            <a:r>
              <a:rPr lang="en-US" dirty="0" smtClean="0"/>
              <a:t/>
            </a:r>
            <a:br>
              <a:rPr lang="en-US" dirty="0" smtClean="0"/>
            </a:br>
            <a:r>
              <a:rPr lang="en-US" dirty="0" smtClean="0"/>
              <a:t>3. Thermal Pollution: It happens when hot water is released into rivers and ponds without cooling. It adversely affects the aquatic life.</a:t>
            </a:r>
            <a:br>
              <a:rPr lang="en-US" dirty="0" smtClean="0"/>
            </a:br>
            <a:r>
              <a:rPr lang="en-US" dirty="0" smtClean="0"/>
              <a:t/>
            </a:r>
            <a:br>
              <a:rPr lang="en-US" dirty="0" smtClean="0"/>
            </a:br>
            <a:r>
              <a:rPr lang="en-US" dirty="0" smtClean="0"/>
              <a:t>4. Land pollution: Solid waste material like glass, packaging and renders reduce the quality of the soil. Rain water carries the chemicals underground and pollutes ground water too.</a:t>
            </a:r>
            <a:br>
              <a:rPr lang="en-US" dirty="0" smtClean="0"/>
            </a:br>
            <a:r>
              <a:rPr lang="en-US" dirty="0" smtClean="0"/>
              <a:t/>
            </a:r>
            <a:br>
              <a:rPr lang="en-US" dirty="0" smtClean="0"/>
            </a:br>
            <a:r>
              <a:rPr lang="en-US" dirty="0" smtClean="0"/>
              <a:t>5. Noise Pollution: Industrial work, construction process, machinery and various equipments create a lot of noise. It can be a cause of irritation and stress. It can also create health problems like increased heart rate and blood pressure.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activity</a:t>
            </a:r>
            <a:endParaRPr lang="en-US" dirty="0"/>
          </a:p>
        </p:txBody>
      </p:sp>
      <p:sp>
        <p:nvSpPr>
          <p:cNvPr id="3" name="Content Placeholder 2"/>
          <p:cNvSpPr>
            <a:spLocks noGrp="1"/>
          </p:cNvSpPr>
          <p:nvPr>
            <p:ph idx="1"/>
          </p:nvPr>
        </p:nvSpPr>
        <p:spPr/>
        <p:txBody>
          <a:bodyPr/>
          <a:lstStyle/>
          <a:p>
            <a:r>
              <a:rPr lang="en-US" dirty="0" smtClean="0"/>
              <a:t>Why are most of the jute mills located on the banks of the River Hugli? Explain.</a:t>
            </a:r>
          </a:p>
          <a:p>
            <a:r>
              <a:rPr lang="en-US" dirty="0" smtClean="0"/>
              <a:t>Why is there a tendency for the sugar mills to concentrate in the southern and</a:t>
            </a:r>
            <a:br>
              <a:rPr lang="en-US" dirty="0" smtClean="0"/>
            </a:br>
            <a:r>
              <a:rPr lang="en-US" dirty="0" smtClean="0"/>
              <a:t>western states of India? Explain any three reasons.</a:t>
            </a:r>
          </a:p>
          <a:p>
            <a:r>
              <a:rPr lang="en-US" dirty="0" smtClean="0"/>
              <a:t>Manufacturing industry is considered the backbone of economic development</a:t>
            </a:r>
            <a:br>
              <a:rPr lang="en-US" dirty="0" smtClean="0"/>
            </a:br>
            <a:r>
              <a:rPr lang="en-US" dirty="0" smtClean="0"/>
              <a:t>of India.” Give three reasons.</a:t>
            </a:r>
          </a:p>
          <a:p>
            <a:r>
              <a:rPr lang="en-US" dirty="0" smtClean="0"/>
              <a:t>Trace the Contribution of IT Industry.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a:t>
            </a:r>
            <a:endParaRPr lang="en-US" dirty="0"/>
          </a:p>
        </p:txBody>
      </p:sp>
      <p:sp>
        <p:nvSpPr>
          <p:cNvPr id="3" name="Content Placeholder 2"/>
          <p:cNvSpPr>
            <a:spLocks noGrp="1"/>
          </p:cNvSpPr>
          <p:nvPr>
            <p:ph idx="1"/>
          </p:nvPr>
        </p:nvSpPr>
        <p:spPr/>
        <p:txBody>
          <a:bodyPr>
            <a:normAutofit/>
          </a:bodyPr>
          <a:lstStyle/>
          <a:p>
            <a:r>
              <a:rPr lang="en-US" b="1" dirty="0" smtClean="0"/>
              <a:t>Air pollution</a:t>
            </a:r>
            <a:r>
              <a:rPr lang="en-US" dirty="0" smtClean="0"/>
              <a:t>:-is caused by the presence of</a:t>
            </a:r>
          </a:p>
          <a:p>
            <a:r>
              <a:rPr lang="en-US" dirty="0" smtClean="0"/>
              <a:t>high proportion of undesirable gases, such</a:t>
            </a:r>
          </a:p>
          <a:p>
            <a:r>
              <a:rPr lang="en-US" dirty="0" smtClean="0"/>
              <a:t>as </a:t>
            </a:r>
            <a:r>
              <a:rPr lang="en-US" dirty="0" err="1" smtClean="0"/>
              <a:t>scuhure</a:t>
            </a:r>
            <a:r>
              <a:rPr lang="en-US" dirty="0" smtClean="0"/>
              <a:t>  dioxide and carbon monoxide. Air-</a:t>
            </a:r>
          </a:p>
          <a:p>
            <a:r>
              <a:rPr lang="en-US" dirty="0" smtClean="0"/>
              <a:t>borne particulate materials contain both solid</a:t>
            </a:r>
          </a:p>
          <a:p>
            <a:r>
              <a:rPr lang="en-US" dirty="0" smtClean="0"/>
              <a:t>and liquid particles like dust, sprays mist</a:t>
            </a:r>
          </a:p>
          <a:p>
            <a:r>
              <a:rPr lang="en-US" dirty="0" smtClean="0"/>
              <a:t>and smoke.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sus\Desktop\air-pollution-3-638.jpg"/>
          <p:cNvPicPr>
            <a:picLocks noGrp="1" noChangeAspect="1" noChangeArrowheads="1"/>
          </p:cNvPicPr>
          <p:nvPr>
            <p:ph idx="1"/>
          </p:nvPr>
        </p:nvPicPr>
        <p:blipFill>
          <a:blip r:embed="rId2"/>
          <a:srcRect/>
          <a:stretch>
            <a:fillRect/>
          </a:stretch>
        </p:blipFill>
        <p:spPr bwMode="auto">
          <a:xfrm>
            <a:off x="457200" y="381000"/>
            <a:ext cx="8067380" cy="605685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Admin-Akc\Desktop\Stubble-Burning-1-1-850x491.jpg"/>
          <p:cNvPicPr>
            <a:picLocks noGrp="1" noChangeAspect="1" noChangeArrowheads="1"/>
          </p:cNvPicPr>
          <p:nvPr>
            <p:ph idx="1"/>
          </p:nvPr>
        </p:nvPicPr>
        <p:blipFill>
          <a:blip r:embed="rId2"/>
          <a:srcRect/>
          <a:stretch>
            <a:fillRect/>
          </a:stretch>
        </p:blipFill>
        <p:spPr bwMode="auto">
          <a:xfrm>
            <a:off x="533400" y="990600"/>
            <a:ext cx="7911370" cy="51355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You would have seen or read how the pollution mess has affected the capital. As per a few reports, stubble burning in Punjab, Haryana and other parts of north India contributes to 70% of Delhi’s air pollution.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sus\Desktop\th (2).jpg"/>
          <p:cNvPicPr>
            <a:picLocks noGrp="1" noChangeAspect="1" noChangeArrowheads="1"/>
          </p:cNvPicPr>
          <p:nvPr>
            <p:ph idx="1"/>
          </p:nvPr>
        </p:nvPicPr>
        <p:blipFill>
          <a:blip r:embed="rId2"/>
          <a:srcRect/>
          <a:stretch>
            <a:fillRect/>
          </a:stretch>
        </p:blipFill>
        <p:spPr bwMode="auto">
          <a:xfrm>
            <a:off x="597141" y="1143000"/>
            <a:ext cx="8111466" cy="5333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Bhopal Gas Tragedy</a:t>
            </a:r>
            <a:endParaRPr lang="en-US" dirty="0"/>
          </a:p>
        </p:txBody>
      </p:sp>
      <p:sp>
        <p:nvSpPr>
          <p:cNvPr id="3" name="Content Placeholder 2"/>
          <p:cNvSpPr>
            <a:spLocks noGrp="1"/>
          </p:cNvSpPr>
          <p:nvPr>
            <p:ph idx="1"/>
          </p:nvPr>
        </p:nvSpPr>
        <p:spPr/>
        <p:txBody>
          <a:bodyPr/>
          <a:lstStyle/>
          <a:p>
            <a:r>
              <a:rPr lang="en-US" dirty="0"/>
              <a:t>The Bhopal disaster, also referred to as the Bhopal gas tragedy, was a gas leak incident on the night of 2–3 December 1984 at the Union Carbide India Limited (UCIL) pesticide plant in Bhopal, Madhya Pradesh, India. It is considered among the world's worst industrial disasters. Over 500,000 people were exposed to methyl </a:t>
            </a:r>
            <a:r>
              <a:rPr lang="en-US" dirty="0" err="1"/>
              <a:t>isocyanate</a:t>
            </a:r>
            <a:r>
              <a:rPr lang="en-US" dirty="0"/>
              <a:t> (MIC) gas.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Smoke is emitted by chemical and paper factories, brick kilns, refineries and</a:t>
            </a:r>
          </a:p>
          <a:p>
            <a:r>
              <a:rPr lang="en-US" dirty="0" smtClean="0"/>
              <a:t>smelting plants, and burning of fossil fuels</a:t>
            </a:r>
          </a:p>
          <a:p>
            <a:r>
              <a:rPr lang="en-US" dirty="0" smtClean="0"/>
              <a:t>in big and small factories that ignore pollution</a:t>
            </a:r>
          </a:p>
          <a:p>
            <a:r>
              <a:rPr lang="en-US" dirty="0" smtClean="0"/>
              <a:t>norms. Toxic gas leaks can be very hazardous</a:t>
            </a:r>
          </a:p>
          <a:p>
            <a:r>
              <a:rPr lang="en-US" dirty="0" smtClean="0"/>
              <a:t>with long-term effects.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TotalTime>
  <Words>524</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INDUSTRIAL POLLUTION AND ENVIRONMENTAL DEGRADATION</vt:lpstr>
      <vt:lpstr>Slide 2</vt:lpstr>
      <vt:lpstr>AIR POLLUTION</vt:lpstr>
      <vt:lpstr>Slide 4</vt:lpstr>
      <vt:lpstr>Slide 5</vt:lpstr>
      <vt:lpstr>Slide 6</vt:lpstr>
      <vt:lpstr>Slide 7</vt:lpstr>
      <vt:lpstr>      Bhopal Gas Tragedy</vt:lpstr>
      <vt:lpstr>Slide 9</vt:lpstr>
      <vt:lpstr>Slide 10</vt:lpstr>
      <vt:lpstr>Slide 11</vt:lpstr>
      <vt:lpstr>Water Pollution</vt:lpstr>
      <vt:lpstr>THERMAL POLLUTION</vt:lpstr>
      <vt:lpstr>Slide 14</vt:lpstr>
      <vt:lpstr>Slide 15</vt:lpstr>
      <vt:lpstr>Slide 16</vt:lpstr>
      <vt:lpstr>Slide 17</vt:lpstr>
      <vt:lpstr>NOISE POLLUTION</vt:lpstr>
      <vt:lpstr>Slide 19</vt:lpstr>
      <vt:lpstr>Important Questions:-</vt:lpstr>
      <vt:lpstr>Student 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POLLUTION AND ENVIRONMENTAL DEGRADATION</dc:title>
  <dc:creator>Asus</dc:creator>
  <cp:lastModifiedBy>Asus</cp:lastModifiedBy>
  <cp:revision>5</cp:revision>
  <dcterms:created xsi:type="dcterms:W3CDTF">2020-12-10T04:34:25Z</dcterms:created>
  <dcterms:modified xsi:type="dcterms:W3CDTF">2020-12-16T18:25:04Z</dcterms:modified>
</cp:coreProperties>
</file>