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bin" ContentType="application/vnd.openxmlformats-officedocument.oleObject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9906000" cy="6858000" type="A4"/>
  <p:notesSz cx="9144000" cy="6858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524E2"/>
    <a:srgbClr val="C4410C"/>
    <a:srgbClr val="006600"/>
    <a:srgbClr val="0080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652" autoAdjust="0"/>
    <p:restoredTop sz="93369" autoAdjust="0"/>
  </p:normalViewPr>
  <p:slideViewPr>
    <p:cSldViewPr>
      <p:cViewPr>
        <p:scale>
          <a:sx n="60" d="100"/>
          <a:sy n="60" d="100"/>
        </p:scale>
        <p:origin x="-1578" y="-174"/>
      </p:cViewPr>
      <p:guideLst>
        <p:guide orient="horz" pos="2160"/>
        <p:guide pos="312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image" Target="../media/image2.wmf"/><Relationship Id="rId1" Type="http://schemas.openxmlformats.org/officeDocument/2006/relationships/image" Target="../media/image1.wmf"/><Relationship Id="rId6" Type="http://schemas.openxmlformats.org/officeDocument/2006/relationships/image" Target="../media/image6.wmf"/><Relationship Id="rId5" Type="http://schemas.openxmlformats.org/officeDocument/2006/relationships/image" Target="../media/image5.wmf"/><Relationship Id="rId4" Type="http://schemas.openxmlformats.org/officeDocument/2006/relationships/image" Target="../media/image4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2130431"/>
            <a:ext cx="84201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181850" y="274642"/>
            <a:ext cx="222885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95300" y="274642"/>
            <a:ext cx="652145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2506" y="4406903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82506" y="2906713"/>
            <a:ext cx="84201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95300" y="1600204"/>
            <a:ext cx="437515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35550" y="1600204"/>
            <a:ext cx="437515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5301" y="1535112"/>
            <a:ext cx="4376870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5301" y="2174875"/>
            <a:ext cx="437687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32114" y="1535112"/>
            <a:ext cx="4378590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32114" y="2174875"/>
            <a:ext cx="437859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5/7/2020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5/7/2020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5/7/2020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4" y="273052"/>
            <a:ext cx="3259006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72974" y="273055"/>
            <a:ext cx="553773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4" y="1435103"/>
            <a:ext cx="325900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1645" y="4800603"/>
            <a:ext cx="59436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1645" y="5367342"/>
            <a:ext cx="5943600" cy="80486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95300" y="274639"/>
            <a:ext cx="8915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5300" y="1600204"/>
            <a:ext cx="89154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95300" y="6356354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5/7/2020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84550" y="6356354"/>
            <a:ext cx="31369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099300" y="6356354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6.bin"/><Relationship Id="rId3" Type="http://schemas.openxmlformats.org/officeDocument/2006/relationships/oleObject" Target="../embeddings/oleObject1.bin"/><Relationship Id="rId7" Type="http://schemas.openxmlformats.org/officeDocument/2006/relationships/oleObject" Target="../embeddings/oleObject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4.bin"/><Relationship Id="rId5" Type="http://schemas.openxmlformats.org/officeDocument/2006/relationships/oleObject" Target="../embeddings/oleObject3.bin"/><Relationship Id="rId4" Type="http://schemas.openxmlformats.org/officeDocument/2006/relationships/oleObject" Target="../embeddings/oleObject2.bin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658350" cy="990600"/>
          </a:xfrm>
        </p:spPr>
        <p:txBody>
          <a:bodyPr>
            <a:norm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</a:rPr>
              <a:t>CONCEPT MAPPING</a:t>
            </a:r>
            <a:br>
              <a:rPr lang="en-US" sz="2400" b="1" dirty="0" smtClean="0">
                <a:solidFill>
                  <a:srgbClr val="FF0000"/>
                </a:solidFill>
              </a:rPr>
            </a:br>
            <a:r>
              <a:rPr lang="en-US" sz="2400" b="1" dirty="0" smtClean="0">
                <a:solidFill>
                  <a:srgbClr val="FF0000"/>
                </a:solidFill>
              </a:rPr>
              <a:t>INVERSE TRIGONOMETRIC FUNCTIONS </a:t>
            </a:r>
            <a:endParaRPr lang="en-US" sz="24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609600"/>
            <a:ext cx="9906000" cy="6019800"/>
          </a:xfrm>
        </p:spPr>
        <p:txBody>
          <a:bodyPr>
            <a:normAutofit fontScale="85000" lnSpcReduction="20000"/>
          </a:bodyPr>
          <a:lstStyle/>
          <a:p>
            <a:pPr algn="ctr">
              <a:buNone/>
            </a:pPr>
            <a:endParaRPr lang="en-US" dirty="0" smtClean="0"/>
          </a:p>
          <a:p>
            <a:pPr algn="ctr">
              <a:buNone/>
            </a:pPr>
            <a:endParaRPr lang="en-US" dirty="0" smtClean="0"/>
          </a:p>
          <a:p>
            <a:pPr algn="ctr">
              <a:buNone/>
            </a:pPr>
            <a:endParaRPr lang="en-US" dirty="0" smtClean="0"/>
          </a:p>
          <a:p>
            <a:pPr algn="ctr">
              <a:buNone/>
            </a:pPr>
            <a:endParaRPr lang="en-US" dirty="0" smtClean="0"/>
          </a:p>
          <a:p>
            <a:pPr algn="ctr">
              <a:buNone/>
            </a:pPr>
            <a:endParaRPr lang="en-US" dirty="0" smtClean="0"/>
          </a:p>
          <a:p>
            <a:pPr algn="ctr">
              <a:buNone/>
            </a:pPr>
            <a:endParaRPr lang="en-US" dirty="0" smtClean="0"/>
          </a:p>
          <a:p>
            <a:pPr algn="ctr">
              <a:buNone/>
            </a:pPr>
            <a:endParaRPr lang="en-US" dirty="0" smtClean="0"/>
          </a:p>
          <a:p>
            <a:pPr algn="ctr">
              <a:buNone/>
            </a:pPr>
            <a:endParaRPr lang="en-US" dirty="0" smtClean="0"/>
          </a:p>
          <a:p>
            <a:pPr algn="ctr">
              <a:buNone/>
            </a:pPr>
            <a:endParaRPr lang="en-US" dirty="0" smtClean="0"/>
          </a:p>
          <a:p>
            <a:pPr algn="ctr">
              <a:buNone/>
            </a:pPr>
            <a:endParaRPr lang="en-US" dirty="0"/>
          </a:p>
          <a:p>
            <a:pPr algn="ctr">
              <a:buNone/>
            </a:pPr>
            <a:r>
              <a:rPr lang="en-US" dirty="0" smtClean="0"/>
              <a:t>                                </a:t>
            </a:r>
            <a:endParaRPr lang="en-US" dirty="0"/>
          </a:p>
          <a:p>
            <a:pPr algn="ctr">
              <a:buNone/>
            </a:pPr>
            <a:r>
              <a:rPr lang="en-US" dirty="0" smtClean="0"/>
              <a:t>      </a:t>
            </a:r>
          </a:p>
          <a:p>
            <a:pPr algn="ctr">
              <a:buNone/>
            </a:pPr>
            <a:r>
              <a:rPr lang="en-US" dirty="0" smtClean="0"/>
              <a:t>  </a:t>
            </a:r>
          </a:p>
          <a:p>
            <a:pPr algn="ctr">
              <a:buNone/>
            </a:pPr>
            <a:r>
              <a:rPr lang="en-US" dirty="0" smtClean="0"/>
              <a:t>         </a:t>
            </a:r>
          </a:p>
        </p:txBody>
      </p:sp>
      <p:grpSp>
        <p:nvGrpSpPr>
          <p:cNvPr id="26" name="Group 25"/>
          <p:cNvGrpSpPr/>
          <p:nvPr/>
        </p:nvGrpSpPr>
        <p:grpSpPr>
          <a:xfrm>
            <a:off x="165102" y="1066800"/>
            <a:ext cx="9575799" cy="5283199"/>
            <a:chOff x="546412" y="1577788"/>
            <a:chExt cx="7288592" cy="3729318"/>
          </a:xfrm>
        </p:grpSpPr>
        <p:sp>
          <p:nvSpPr>
            <p:cNvPr id="8" name="Rectangle 7"/>
            <p:cNvSpPr/>
            <p:nvPr/>
          </p:nvSpPr>
          <p:spPr bwMode="white">
            <a:xfrm>
              <a:off x="546412" y="2277035"/>
              <a:ext cx="502661" cy="322730"/>
            </a:xfrm>
            <a:prstGeom prst="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t"/>
            <a:lstStyle/>
            <a:p>
              <a:pPr algn="ctr"/>
              <a:r>
                <a:rPr lang="en-US" sz="2400" b="1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  </a:t>
              </a:r>
              <a:endParaRPr lang="en-US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10" name="Straight Arrow Connector 9"/>
            <p:cNvCxnSpPr>
              <a:stCxn id="12" idx="2"/>
              <a:endCxn id="8" idx="0"/>
            </p:cNvCxnSpPr>
            <p:nvPr/>
          </p:nvCxnSpPr>
          <p:spPr>
            <a:xfrm flipH="1">
              <a:off x="797743" y="1954306"/>
              <a:ext cx="1413736" cy="322729"/>
            </a:xfrm>
            <a:prstGeom prst="straightConnector1">
              <a:avLst/>
            </a:prstGeom>
            <a:ln w="254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Rectangle 11"/>
            <p:cNvSpPr/>
            <p:nvPr/>
          </p:nvSpPr>
          <p:spPr bwMode="white">
            <a:xfrm>
              <a:off x="860575" y="1577788"/>
              <a:ext cx="2701807" cy="376518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b"/>
            <a:lstStyle/>
            <a:p>
              <a:pPr algn="ctr"/>
              <a:r>
                <a:rPr lang="en-US" sz="2000" b="1" dirty="0" smtClean="0">
                  <a:solidFill>
                    <a:srgbClr val="7030A0"/>
                  </a:solidFill>
                  <a:latin typeface="Arial" pitchFamily="34" charset="0"/>
                  <a:cs typeface="Arial" pitchFamily="34" charset="0"/>
                </a:rPr>
                <a:t>Trigonometric</a:t>
              </a:r>
              <a:r>
                <a:rPr lang="en-US" sz="3200" b="1" dirty="0" smtClean="0">
                  <a:solidFill>
                    <a:srgbClr val="7030A0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000" b="1" dirty="0" smtClean="0">
                  <a:solidFill>
                    <a:srgbClr val="7030A0"/>
                  </a:solidFill>
                  <a:latin typeface="Arial" pitchFamily="34" charset="0"/>
                  <a:cs typeface="Arial" pitchFamily="34" charset="0"/>
                </a:rPr>
                <a:t>Functions</a:t>
              </a:r>
              <a:endParaRPr lang="en-US" sz="3200" b="1" dirty="0">
                <a:solidFill>
                  <a:srgbClr val="7030A0"/>
                </a:solidFill>
                <a:latin typeface="Arial" pitchFamily="34" charset="0"/>
                <a:cs typeface="Arial" pitchFamily="34" charset="0"/>
              </a:endParaRPr>
            </a:p>
          </p:txBody>
        </p:sp>
        <p:cxnSp>
          <p:nvCxnSpPr>
            <p:cNvPr id="16" name="Straight Arrow Connector 15"/>
            <p:cNvCxnSpPr/>
            <p:nvPr/>
          </p:nvCxnSpPr>
          <p:spPr>
            <a:xfrm flipV="1">
              <a:off x="2856720" y="2599765"/>
              <a:ext cx="3305966" cy="1559859"/>
            </a:xfrm>
            <a:prstGeom prst="straightConnector1">
              <a:avLst/>
            </a:prstGeom>
            <a:ln w="254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1"/>
            <p:cNvSpPr/>
            <p:nvPr/>
          </p:nvSpPr>
          <p:spPr bwMode="white">
            <a:xfrm>
              <a:off x="2334726" y="4858871"/>
              <a:ext cx="811992" cy="448235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 smtClean="0">
                  <a:solidFill>
                    <a:schemeClr val="tx1"/>
                  </a:solidFill>
                  <a:latin typeface="Arial Narrow" pitchFamily="34" charset="0"/>
                </a:rPr>
                <a:t>s</a:t>
              </a:r>
              <a:r>
                <a:rPr lang="en-US" b="1" dirty="0" smtClean="0">
                  <a:solidFill>
                    <a:schemeClr val="tx1"/>
                  </a:solidFill>
                  <a:latin typeface="Arial Narrow" pitchFamily="34" charset="0"/>
                </a:rPr>
                <a:t>in </a:t>
              </a:r>
              <a:r>
                <a:rPr lang="en-US" b="1" dirty="0" smtClean="0">
                  <a:solidFill>
                    <a:schemeClr val="tx1"/>
                  </a:solidFill>
                  <a:latin typeface="Arial Narrow" pitchFamily="34" charset="0"/>
                </a:rPr>
                <a:t>&amp; its inverse</a:t>
              </a:r>
            </a:p>
          </p:txBody>
        </p:sp>
        <p:cxnSp>
          <p:nvCxnSpPr>
            <p:cNvPr id="24" name="Straight Arrow Connector 23"/>
            <p:cNvCxnSpPr>
              <a:stCxn id="38" idx="2"/>
              <a:endCxn id="58" idx="0"/>
            </p:cNvCxnSpPr>
            <p:nvPr/>
          </p:nvCxnSpPr>
          <p:spPr>
            <a:xfrm>
              <a:off x="1646741" y="3671047"/>
              <a:ext cx="78991" cy="488576"/>
            </a:xfrm>
            <a:prstGeom prst="straightConnector1">
              <a:avLst/>
            </a:prstGeom>
            <a:ln w="25400">
              <a:solidFill>
                <a:srgbClr val="7524E2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Rectangle 24"/>
            <p:cNvSpPr/>
            <p:nvPr/>
          </p:nvSpPr>
          <p:spPr bwMode="white">
            <a:xfrm>
              <a:off x="5234696" y="3460376"/>
              <a:ext cx="927991" cy="268941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 dirty="0" smtClean="0">
                  <a:solidFill>
                    <a:srgbClr val="C4410C"/>
                  </a:solidFill>
                  <a:latin typeface="Times New Roman" pitchFamily="18" charset="0"/>
                  <a:cs typeface="Times New Roman" pitchFamily="18" charset="0"/>
                </a:rPr>
                <a:t>Graph</a:t>
              </a:r>
              <a:endParaRPr lang="en-US" sz="2800" b="1" dirty="0">
                <a:solidFill>
                  <a:srgbClr val="C4410C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30" name="Straight Arrow Connector 29"/>
            <p:cNvCxnSpPr/>
            <p:nvPr/>
          </p:nvCxnSpPr>
          <p:spPr>
            <a:xfrm>
              <a:off x="1406735" y="2599765"/>
              <a:ext cx="173998" cy="537882"/>
            </a:xfrm>
            <a:prstGeom prst="straightConnector1">
              <a:avLst/>
            </a:prstGeom>
            <a:ln w="254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5" name="Rectangle 34"/>
            <p:cNvSpPr/>
            <p:nvPr/>
          </p:nvSpPr>
          <p:spPr bwMode="white">
            <a:xfrm>
              <a:off x="5408695" y="4858871"/>
              <a:ext cx="927991" cy="376518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 smtClean="0">
                  <a:solidFill>
                    <a:schemeClr val="tx1"/>
                  </a:solidFill>
                  <a:latin typeface="Arial Narrow" pitchFamily="34" charset="0"/>
                </a:rPr>
                <a:t>Cosec &amp; its inverse</a:t>
              </a:r>
              <a:endParaRPr lang="en-US" b="1" dirty="0">
                <a:solidFill>
                  <a:schemeClr val="tx1"/>
                </a:solidFill>
                <a:latin typeface="Arial Narrow" pitchFamily="34" charset="0"/>
              </a:endParaRPr>
            </a:p>
          </p:txBody>
        </p:sp>
        <p:cxnSp>
          <p:nvCxnSpPr>
            <p:cNvPr id="37" name="Straight Arrow Connector 36"/>
            <p:cNvCxnSpPr>
              <a:stCxn id="63" idx="2"/>
            </p:cNvCxnSpPr>
            <p:nvPr/>
          </p:nvCxnSpPr>
          <p:spPr>
            <a:xfrm flipH="1">
              <a:off x="2392725" y="2599766"/>
              <a:ext cx="1986480" cy="537881"/>
            </a:xfrm>
            <a:prstGeom prst="straightConnector1">
              <a:avLst/>
            </a:prstGeom>
            <a:ln w="254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8" name="Rectangle 37"/>
            <p:cNvSpPr/>
            <p:nvPr/>
          </p:nvSpPr>
          <p:spPr bwMode="white">
            <a:xfrm>
              <a:off x="884740" y="3137647"/>
              <a:ext cx="1524000" cy="533400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b="1" dirty="0" smtClean="0">
                  <a:solidFill>
                    <a:srgbClr val="006600"/>
                  </a:solidFill>
                  <a:latin typeface="Arial Narrow" pitchFamily="34" charset="0"/>
                </a:rPr>
                <a:t>Restricted Domain</a:t>
              </a:r>
            </a:p>
          </p:txBody>
        </p:sp>
        <p:cxnSp>
          <p:nvCxnSpPr>
            <p:cNvPr id="41" name="Straight Arrow Connector 40"/>
            <p:cNvCxnSpPr/>
            <p:nvPr/>
          </p:nvCxnSpPr>
          <p:spPr>
            <a:xfrm>
              <a:off x="581394" y="2599765"/>
              <a:ext cx="941340" cy="537882"/>
            </a:xfrm>
            <a:prstGeom prst="straightConnector1">
              <a:avLst/>
            </a:prstGeom>
            <a:ln w="254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5" name="Rectangle 44"/>
            <p:cNvSpPr/>
            <p:nvPr/>
          </p:nvSpPr>
          <p:spPr bwMode="white">
            <a:xfrm>
              <a:off x="4944700" y="2277035"/>
              <a:ext cx="2890304" cy="322729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 smtClean="0">
                  <a:solidFill>
                    <a:srgbClr val="7030A0"/>
                  </a:solidFill>
                  <a:latin typeface="Times New Roman" pitchFamily="18" charset="0"/>
                  <a:cs typeface="Times New Roman" pitchFamily="18" charset="0"/>
                </a:rPr>
                <a:t>Inverse Trigonometric Functions</a:t>
              </a:r>
              <a:endParaRPr lang="en-US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51" name="Straight Arrow Connector 50"/>
            <p:cNvCxnSpPr>
              <a:endCxn id="38" idx="0"/>
            </p:cNvCxnSpPr>
            <p:nvPr/>
          </p:nvCxnSpPr>
          <p:spPr>
            <a:xfrm flipH="1">
              <a:off x="1646741" y="2599765"/>
              <a:ext cx="375554" cy="537882"/>
            </a:xfrm>
            <a:prstGeom prst="straightConnector1">
              <a:avLst/>
            </a:prstGeom>
            <a:ln w="254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8" name="Rectangle 57"/>
            <p:cNvSpPr/>
            <p:nvPr/>
          </p:nvSpPr>
          <p:spPr bwMode="white">
            <a:xfrm>
              <a:off x="594743" y="4159623"/>
              <a:ext cx="2261977" cy="381000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b="1" dirty="0" smtClean="0">
                  <a:solidFill>
                    <a:srgbClr val="006600"/>
                  </a:solidFill>
                  <a:latin typeface="Arial Narrow" pitchFamily="34" charset="0"/>
                </a:rPr>
                <a:t>Principal Value Branch</a:t>
              </a:r>
            </a:p>
          </p:txBody>
        </p:sp>
        <p:cxnSp>
          <p:nvCxnSpPr>
            <p:cNvPr id="77" name="Straight Arrow Connector 76"/>
            <p:cNvCxnSpPr>
              <a:stCxn id="38" idx="3"/>
            </p:cNvCxnSpPr>
            <p:nvPr/>
          </p:nvCxnSpPr>
          <p:spPr>
            <a:xfrm flipV="1">
              <a:off x="2408740" y="2599765"/>
              <a:ext cx="3753946" cy="804582"/>
            </a:xfrm>
            <a:prstGeom prst="straightConnector1">
              <a:avLst/>
            </a:prstGeom>
            <a:ln w="25400">
              <a:solidFill>
                <a:srgbClr val="7524E2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Straight Arrow Connector 78"/>
            <p:cNvCxnSpPr>
              <a:stCxn id="12" idx="2"/>
              <a:endCxn id="63" idx="0"/>
            </p:cNvCxnSpPr>
            <p:nvPr/>
          </p:nvCxnSpPr>
          <p:spPr>
            <a:xfrm>
              <a:off x="2211478" y="1954306"/>
              <a:ext cx="2167727" cy="322729"/>
            </a:xfrm>
            <a:prstGeom prst="straightConnector1">
              <a:avLst/>
            </a:prstGeom>
            <a:ln w="254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Straight Arrow Connector 80"/>
            <p:cNvCxnSpPr>
              <a:endCxn id="25" idx="0"/>
            </p:cNvCxnSpPr>
            <p:nvPr/>
          </p:nvCxnSpPr>
          <p:spPr>
            <a:xfrm flipH="1">
              <a:off x="5698692" y="2599765"/>
              <a:ext cx="521995" cy="860612"/>
            </a:xfrm>
            <a:prstGeom prst="straightConnector1">
              <a:avLst/>
            </a:prstGeom>
            <a:ln w="254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4" name="Rectangle 43"/>
          <p:cNvSpPr/>
          <p:nvPr/>
        </p:nvSpPr>
        <p:spPr bwMode="white">
          <a:xfrm>
            <a:off x="1073150" y="2057401"/>
            <a:ext cx="742950" cy="457201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t"/>
          <a:lstStyle/>
          <a:p>
            <a:pPr algn="ctr"/>
            <a:r>
              <a:rPr lang="en-US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endParaRPr lang="en-US" sz="1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6" name="Object 45"/>
          <p:cNvGraphicFramePr>
            <a:graphicFrameLocks noChangeAspect="1"/>
          </p:cNvGraphicFramePr>
          <p:nvPr/>
        </p:nvGraphicFramePr>
        <p:xfrm>
          <a:off x="247650" y="2133600"/>
          <a:ext cx="577850" cy="209550"/>
        </p:xfrm>
        <a:graphic>
          <a:graphicData uri="http://schemas.openxmlformats.org/presentationml/2006/ole">
            <p:oleObj spid="_x0000_s1029" name="Equation" r:id="rId3" imgW="533160" imgH="209520" progId="Equation.Lambda">
              <p:embed/>
            </p:oleObj>
          </a:graphicData>
        </a:graphic>
      </p:graphicFrame>
      <p:graphicFrame>
        <p:nvGraphicFramePr>
          <p:cNvPr id="47" name="Object 46"/>
          <p:cNvGraphicFramePr>
            <a:graphicFrameLocks noChangeAspect="1"/>
          </p:cNvGraphicFramePr>
          <p:nvPr/>
        </p:nvGraphicFramePr>
        <p:xfrm>
          <a:off x="1155701" y="2209801"/>
          <a:ext cx="608806" cy="161925"/>
        </p:xfrm>
        <a:graphic>
          <a:graphicData uri="http://schemas.openxmlformats.org/presentationml/2006/ole">
            <p:oleObj spid="_x0000_s1030" name="Equation" r:id="rId4" imgW="561960" imgH="161640" progId="Equation.Lambda">
              <p:embed/>
            </p:oleObj>
          </a:graphicData>
        </a:graphic>
      </p:graphicFrame>
      <p:cxnSp>
        <p:nvCxnSpPr>
          <p:cNvPr id="69" name="Straight Arrow Connector 68"/>
          <p:cNvCxnSpPr>
            <a:stCxn id="12" idx="2"/>
            <a:endCxn id="44" idx="0"/>
          </p:cNvCxnSpPr>
          <p:nvPr/>
        </p:nvCxnSpPr>
        <p:spPr>
          <a:xfrm flipH="1">
            <a:off x="1444626" y="1600200"/>
            <a:ext cx="908051" cy="457200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3" name="Rectangle 72"/>
          <p:cNvSpPr/>
          <p:nvPr/>
        </p:nvSpPr>
        <p:spPr bwMode="white">
          <a:xfrm>
            <a:off x="1981200" y="2057401"/>
            <a:ext cx="742950" cy="457201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t"/>
          <a:lstStyle/>
          <a:p>
            <a:pPr algn="ctr"/>
            <a:r>
              <a:rPr lang="en-US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endParaRPr lang="en-US" sz="1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74" name="Object 73"/>
          <p:cNvGraphicFramePr>
            <a:graphicFrameLocks noChangeAspect="1"/>
          </p:cNvGraphicFramePr>
          <p:nvPr/>
        </p:nvGraphicFramePr>
        <p:xfrm>
          <a:off x="2063750" y="2209801"/>
          <a:ext cx="629444" cy="200025"/>
        </p:xfrm>
        <a:graphic>
          <a:graphicData uri="http://schemas.openxmlformats.org/presentationml/2006/ole">
            <p:oleObj spid="_x0000_s1032" name="Equation" r:id="rId5" imgW="580680" imgH="199800" progId="Equation.Lambda">
              <p:embed/>
            </p:oleObj>
          </a:graphicData>
        </a:graphic>
      </p:graphicFrame>
      <p:cxnSp>
        <p:nvCxnSpPr>
          <p:cNvPr id="78" name="Straight Arrow Connector 77"/>
          <p:cNvCxnSpPr>
            <a:stCxn id="12" idx="2"/>
            <a:endCxn id="73" idx="0"/>
          </p:cNvCxnSpPr>
          <p:nvPr/>
        </p:nvCxnSpPr>
        <p:spPr>
          <a:xfrm flipH="1">
            <a:off x="2352676" y="1600200"/>
            <a:ext cx="1" cy="457200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0" name="Rectangle 79"/>
          <p:cNvSpPr/>
          <p:nvPr/>
        </p:nvSpPr>
        <p:spPr bwMode="white">
          <a:xfrm>
            <a:off x="2889250" y="2057401"/>
            <a:ext cx="908050" cy="457201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t"/>
          <a:lstStyle/>
          <a:p>
            <a:pPr algn="ctr"/>
            <a:r>
              <a:rPr lang="en-US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endParaRPr lang="en-US" sz="1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82" name="Object 81"/>
          <p:cNvGraphicFramePr>
            <a:graphicFrameLocks noChangeAspect="1"/>
          </p:cNvGraphicFramePr>
          <p:nvPr/>
        </p:nvGraphicFramePr>
        <p:xfrm>
          <a:off x="2889251" y="2209801"/>
          <a:ext cx="856456" cy="161925"/>
        </p:xfrm>
        <a:graphic>
          <a:graphicData uri="http://schemas.openxmlformats.org/presentationml/2006/ole">
            <p:oleObj spid="_x0000_s1033" name="Equation" r:id="rId6" imgW="790560" imgH="161640" progId="Equation.Lambda">
              <p:embed/>
            </p:oleObj>
          </a:graphicData>
        </a:graphic>
      </p:graphicFrame>
      <p:cxnSp>
        <p:nvCxnSpPr>
          <p:cNvPr id="83" name="Straight Arrow Connector 82"/>
          <p:cNvCxnSpPr>
            <a:stCxn id="12" idx="2"/>
          </p:cNvCxnSpPr>
          <p:nvPr/>
        </p:nvCxnSpPr>
        <p:spPr>
          <a:xfrm>
            <a:off x="2352677" y="1600200"/>
            <a:ext cx="866774" cy="457200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1" name="Rectangle 90"/>
          <p:cNvSpPr/>
          <p:nvPr/>
        </p:nvSpPr>
        <p:spPr bwMode="white">
          <a:xfrm>
            <a:off x="3962400" y="2057401"/>
            <a:ext cx="742950" cy="457201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t"/>
          <a:lstStyle/>
          <a:p>
            <a:pPr algn="ctr"/>
            <a:endParaRPr lang="en-US" sz="1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92" name="Object 91"/>
          <p:cNvGraphicFramePr>
            <a:graphicFrameLocks noChangeAspect="1"/>
          </p:cNvGraphicFramePr>
          <p:nvPr/>
        </p:nvGraphicFramePr>
        <p:xfrm>
          <a:off x="4062148" y="2214563"/>
          <a:ext cx="588169" cy="152400"/>
        </p:xfrm>
        <a:graphic>
          <a:graphicData uri="http://schemas.openxmlformats.org/presentationml/2006/ole">
            <p:oleObj spid="_x0000_s1034" name="Equation" r:id="rId7" imgW="542880" imgH="152280" progId="Equation.Lambda">
              <p:embed/>
            </p:oleObj>
          </a:graphicData>
        </a:graphic>
      </p:graphicFrame>
      <p:cxnSp>
        <p:nvCxnSpPr>
          <p:cNvPr id="62" name="Straight Arrow Connector 61"/>
          <p:cNvCxnSpPr>
            <a:stCxn id="12" idx="2"/>
          </p:cNvCxnSpPr>
          <p:nvPr/>
        </p:nvCxnSpPr>
        <p:spPr>
          <a:xfrm>
            <a:off x="2352677" y="1600200"/>
            <a:ext cx="1939924" cy="457200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3" name="Rectangle 62"/>
          <p:cNvSpPr/>
          <p:nvPr/>
        </p:nvSpPr>
        <p:spPr bwMode="white">
          <a:xfrm>
            <a:off x="4870450" y="2057401"/>
            <a:ext cx="660400" cy="457201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t"/>
          <a:lstStyle/>
          <a:p>
            <a:pPr algn="ctr"/>
            <a:r>
              <a:rPr lang="en-US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endParaRPr lang="en-US" sz="1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64" name="Object 63"/>
          <p:cNvGraphicFramePr>
            <a:graphicFrameLocks noChangeAspect="1"/>
          </p:cNvGraphicFramePr>
          <p:nvPr/>
        </p:nvGraphicFramePr>
        <p:xfrm>
          <a:off x="4887648" y="2138364"/>
          <a:ext cx="588169" cy="200025"/>
        </p:xfrm>
        <a:graphic>
          <a:graphicData uri="http://schemas.openxmlformats.org/presentationml/2006/ole">
            <p:oleObj spid="_x0000_s1035" name="Equation" r:id="rId8" imgW="542880" imgH="199800" progId="Equation.Lambda">
              <p:embed/>
            </p:oleObj>
          </a:graphicData>
        </a:graphic>
      </p:graphicFrame>
      <p:cxnSp>
        <p:nvCxnSpPr>
          <p:cNvPr id="86" name="Straight Arrow Connector 85"/>
          <p:cNvCxnSpPr/>
          <p:nvPr/>
        </p:nvCxnSpPr>
        <p:spPr>
          <a:xfrm flipH="1">
            <a:off x="2057401" y="2514600"/>
            <a:ext cx="1981199" cy="762000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Straight Arrow Connector 87"/>
          <p:cNvCxnSpPr/>
          <p:nvPr/>
        </p:nvCxnSpPr>
        <p:spPr>
          <a:xfrm flipH="1">
            <a:off x="1828800" y="2514600"/>
            <a:ext cx="1295401" cy="762000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2" name="Rectangle 161"/>
          <p:cNvSpPr/>
          <p:nvPr/>
        </p:nvSpPr>
        <p:spPr bwMode="white">
          <a:xfrm>
            <a:off x="3886200" y="5715000"/>
            <a:ext cx="990600" cy="6096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err="1" smtClean="0">
                <a:solidFill>
                  <a:schemeClr val="tx1"/>
                </a:solidFill>
                <a:latin typeface="Arial Narrow" pitchFamily="34" charset="0"/>
              </a:rPr>
              <a:t>c</a:t>
            </a:r>
            <a:r>
              <a:rPr lang="en-US" b="1" dirty="0" err="1" smtClean="0">
                <a:solidFill>
                  <a:schemeClr val="tx1"/>
                </a:solidFill>
                <a:latin typeface="Arial Narrow" pitchFamily="34" charset="0"/>
              </a:rPr>
              <a:t>os</a:t>
            </a:r>
            <a:r>
              <a:rPr lang="en-US" b="1" dirty="0" smtClean="0">
                <a:solidFill>
                  <a:schemeClr val="tx1"/>
                </a:solidFill>
                <a:latin typeface="Arial Narrow" pitchFamily="34" charset="0"/>
              </a:rPr>
              <a:t> </a:t>
            </a:r>
            <a:r>
              <a:rPr lang="en-US" b="1" dirty="0" smtClean="0">
                <a:solidFill>
                  <a:schemeClr val="tx1"/>
                </a:solidFill>
                <a:latin typeface="Arial Narrow" pitchFamily="34" charset="0"/>
              </a:rPr>
              <a:t>&amp; its inverse</a:t>
            </a:r>
            <a:endParaRPr lang="en-US" b="1" dirty="0">
              <a:solidFill>
                <a:schemeClr val="tx1"/>
              </a:solidFill>
              <a:latin typeface="Arial Narrow" pitchFamily="34" charset="0"/>
            </a:endParaRPr>
          </a:p>
        </p:txBody>
      </p:sp>
      <p:sp>
        <p:nvSpPr>
          <p:cNvPr id="163" name="Rectangle 162"/>
          <p:cNvSpPr/>
          <p:nvPr/>
        </p:nvSpPr>
        <p:spPr bwMode="white">
          <a:xfrm>
            <a:off x="5105400" y="5715000"/>
            <a:ext cx="1143000" cy="571501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  <a:latin typeface="Arial Narrow" pitchFamily="34" charset="0"/>
              </a:rPr>
              <a:t>tan &amp; its inverse  </a:t>
            </a:r>
            <a:endParaRPr lang="en-US" b="1" dirty="0">
              <a:solidFill>
                <a:schemeClr val="tx1"/>
              </a:solidFill>
              <a:latin typeface="Arial Narrow" pitchFamily="34" charset="0"/>
            </a:endParaRPr>
          </a:p>
        </p:txBody>
      </p:sp>
      <p:sp>
        <p:nvSpPr>
          <p:cNvPr id="164" name="Rectangle 163"/>
          <p:cNvSpPr/>
          <p:nvPr/>
        </p:nvSpPr>
        <p:spPr bwMode="white">
          <a:xfrm>
            <a:off x="8077200" y="5715000"/>
            <a:ext cx="990600" cy="5334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  <a:latin typeface="Arial Narrow" pitchFamily="34" charset="0"/>
              </a:rPr>
              <a:t>Sec &amp; its Inverse</a:t>
            </a:r>
            <a:endParaRPr lang="en-US" b="1" dirty="0">
              <a:solidFill>
                <a:schemeClr val="tx1"/>
              </a:solidFill>
              <a:latin typeface="Arial Narrow" pitchFamily="34" charset="0"/>
            </a:endParaRPr>
          </a:p>
        </p:txBody>
      </p:sp>
      <p:sp>
        <p:nvSpPr>
          <p:cNvPr id="165" name="Rectangle 164"/>
          <p:cNvSpPr/>
          <p:nvPr/>
        </p:nvSpPr>
        <p:spPr bwMode="white">
          <a:xfrm>
            <a:off x="8686800" y="4800600"/>
            <a:ext cx="1066800" cy="6096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  <a:latin typeface="Arial Narrow" pitchFamily="34" charset="0"/>
              </a:rPr>
              <a:t>Cot &amp; its inverse</a:t>
            </a:r>
            <a:endParaRPr lang="en-US" b="1" dirty="0">
              <a:solidFill>
                <a:schemeClr val="tx1"/>
              </a:solidFill>
              <a:latin typeface="Arial Narrow" pitchFamily="34" charset="0"/>
            </a:endParaRPr>
          </a:p>
        </p:txBody>
      </p:sp>
      <p:cxnSp>
        <p:nvCxnSpPr>
          <p:cNvPr id="49" name="Straight Arrow Connector 48"/>
          <p:cNvCxnSpPr>
            <a:endCxn id="165" idx="1"/>
          </p:cNvCxnSpPr>
          <p:nvPr/>
        </p:nvCxnSpPr>
        <p:spPr>
          <a:xfrm>
            <a:off x="7391400" y="4114800"/>
            <a:ext cx="1295400" cy="990600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Arrow Connector 49"/>
          <p:cNvCxnSpPr/>
          <p:nvPr/>
        </p:nvCxnSpPr>
        <p:spPr>
          <a:xfrm>
            <a:off x="7162800" y="4114800"/>
            <a:ext cx="1143000" cy="1600200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Arrow Connector 51"/>
          <p:cNvCxnSpPr>
            <a:stCxn id="25" idx="2"/>
          </p:cNvCxnSpPr>
          <p:nvPr/>
        </p:nvCxnSpPr>
        <p:spPr>
          <a:xfrm>
            <a:off x="6934201" y="4114799"/>
            <a:ext cx="76199" cy="1600201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Arrow Connector 52"/>
          <p:cNvCxnSpPr/>
          <p:nvPr/>
        </p:nvCxnSpPr>
        <p:spPr>
          <a:xfrm flipH="1">
            <a:off x="5562600" y="4114800"/>
            <a:ext cx="1066800" cy="1600200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Arrow Connector 53"/>
          <p:cNvCxnSpPr/>
          <p:nvPr/>
        </p:nvCxnSpPr>
        <p:spPr>
          <a:xfrm flipH="1">
            <a:off x="4495800" y="4114800"/>
            <a:ext cx="1981200" cy="1600200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Arrow Connector 54"/>
          <p:cNvCxnSpPr/>
          <p:nvPr/>
        </p:nvCxnSpPr>
        <p:spPr>
          <a:xfrm flipH="1">
            <a:off x="3276600" y="4114800"/>
            <a:ext cx="3048000" cy="1600200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7" name="Rectangle 66"/>
          <p:cNvSpPr/>
          <p:nvPr/>
        </p:nvSpPr>
        <p:spPr bwMode="white">
          <a:xfrm>
            <a:off x="8534400" y="2971800"/>
            <a:ext cx="1143000" cy="53975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  <a:latin typeface="Arial Narrow" pitchFamily="34" charset="0"/>
              </a:rPr>
              <a:t>Properties</a:t>
            </a:r>
            <a:endParaRPr lang="en-US" b="1" dirty="0" smtClean="0">
              <a:solidFill>
                <a:schemeClr val="tx1"/>
              </a:solidFill>
              <a:latin typeface="Arial Narrow" pitchFamily="34" charset="0"/>
            </a:endParaRPr>
          </a:p>
        </p:txBody>
      </p:sp>
      <p:cxnSp>
        <p:nvCxnSpPr>
          <p:cNvPr id="70" name="Straight Arrow Connector 69"/>
          <p:cNvCxnSpPr/>
          <p:nvPr/>
        </p:nvCxnSpPr>
        <p:spPr>
          <a:xfrm>
            <a:off x="8229600" y="2514600"/>
            <a:ext cx="609600" cy="457200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5" name="Rectangle 74"/>
          <p:cNvSpPr/>
          <p:nvPr/>
        </p:nvSpPr>
        <p:spPr bwMode="white">
          <a:xfrm>
            <a:off x="8534400" y="3886200"/>
            <a:ext cx="1219200" cy="61595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  <a:latin typeface="Arial Narrow" pitchFamily="34" charset="0"/>
              </a:rPr>
              <a:t>Domain &amp; Range</a:t>
            </a:r>
            <a:endParaRPr lang="en-US" b="1" dirty="0" smtClean="0">
              <a:solidFill>
                <a:schemeClr val="tx1"/>
              </a:solidFill>
              <a:latin typeface="Arial Narrow" pitchFamily="34" charset="0"/>
            </a:endParaRPr>
          </a:p>
        </p:txBody>
      </p:sp>
      <p:cxnSp>
        <p:nvCxnSpPr>
          <p:cNvPr id="76" name="Straight Arrow Connector 75"/>
          <p:cNvCxnSpPr>
            <a:stCxn id="45" idx="2"/>
          </p:cNvCxnSpPr>
          <p:nvPr/>
        </p:nvCxnSpPr>
        <p:spPr>
          <a:xfrm>
            <a:off x="7842251" y="2514599"/>
            <a:ext cx="844549" cy="1371601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C:\Users\Aaditya &amp; Aditi\Desktop\UPSC\INVERSE TRIGONOMETRY_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906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C:\Users\Aaditya &amp; Aditi\Desktop\UPSC\INVERSE TRIGONOMETRY_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52400" y="0"/>
            <a:ext cx="10058400" cy="659994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C:\Users\Aaditya &amp; Aditi\Desktop\UPSC\INVERSE TRIGONOMETRY_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838200"/>
            <a:ext cx="9817878" cy="785630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C:\Users\Aaditya &amp; Aditi\Desktop\UPSC\INVERSE TRIGONOMETRY_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906000" cy="672938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C:\Users\Aaditya &amp; Aditi\Desktop\UPSC\INVERSE TRIGONOMETRY_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202004"/>
            <a:ext cx="10210800" cy="665599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C:\Users\Aaditya &amp; Aditi\Desktop\UPSC\INVERSE TRIGONOMETRY_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40806"/>
            <a:ext cx="10515600" cy="689880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C:\Users\Aaditya &amp; Aditi\Desktop\UPSC\INVERSE TRIGONOMETRY_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9906000" cy="688016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186</TotalTime>
  <Words>50</Words>
  <Application>Microsoft Office PowerPoint</Application>
  <PresentationFormat>A4 Paper (210x297 mm)</PresentationFormat>
  <Paragraphs>33</Paragraphs>
  <Slides>8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0" baseType="lpstr">
      <vt:lpstr>Office Theme</vt:lpstr>
      <vt:lpstr>Equation</vt:lpstr>
      <vt:lpstr>CONCEPT MAPPING INVERSE TRIGONOMETRIC FUNCTIONS </vt:lpstr>
      <vt:lpstr>Slide 2</vt:lpstr>
      <vt:lpstr>Slide 3</vt:lpstr>
      <vt:lpstr>Slide 4</vt:lpstr>
      <vt:lpstr>Slide 5</vt:lpstr>
      <vt:lpstr>Slide 6</vt:lpstr>
      <vt:lpstr>Slide 7</vt:lpstr>
      <vt:lpstr>Slide 8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Aditi Rohan</dc:creator>
  <cp:lastModifiedBy>Aaditya &amp; Aditi</cp:lastModifiedBy>
  <cp:revision>60</cp:revision>
  <dcterms:created xsi:type="dcterms:W3CDTF">2006-08-16T00:00:00Z</dcterms:created>
  <dcterms:modified xsi:type="dcterms:W3CDTF">2020-05-07T04:14:08Z</dcterms:modified>
</cp:coreProperties>
</file>