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90" r:id="rId6"/>
    <p:sldId id="284" r:id="rId7"/>
    <p:sldId id="281" r:id="rId8"/>
    <p:sldId id="296" r:id="rId9"/>
    <p:sldId id="282" r:id="rId10"/>
    <p:sldId id="275" r:id="rId11"/>
    <p:sldId id="283" r:id="rId12"/>
    <p:sldId id="289" r:id="rId13"/>
    <p:sldId id="285" r:id="rId14"/>
    <p:sldId id="286" r:id="rId15"/>
    <p:sldId id="287" r:id="rId16"/>
    <p:sldId id="288" r:id="rId17"/>
    <p:sldId id="291" r:id="rId18"/>
    <p:sldId id="293" r:id="rId19"/>
    <p:sldId id="294" r:id="rId20"/>
    <p:sldId id="292" r:id="rId21"/>
    <p:sldId id="295" r:id="rId22"/>
    <p:sldId id="297" r:id="rId23"/>
    <p:sldId id="270" r:id="rId24"/>
    <p:sldId id="278" r:id="rId25"/>
    <p:sldId id="304" r:id="rId26"/>
    <p:sldId id="305" r:id="rId27"/>
    <p:sldId id="300" r:id="rId28"/>
    <p:sldId id="301" r:id="rId29"/>
    <p:sldId id="302" r:id="rId30"/>
    <p:sldId id="303" r:id="rId31"/>
    <p:sldId id="260" r:id="rId32"/>
    <p:sldId id="279" r:id="rId33"/>
    <p:sldId id="259" r:id="rId34"/>
    <p:sldId id="280" r:id="rId35"/>
    <p:sldId id="299" r:id="rId36"/>
    <p:sldId id="261" r:id="rId37"/>
    <p:sldId id="26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3399"/>
    <a:srgbClr val="9966FF"/>
    <a:srgbClr val="FF00FF"/>
    <a:srgbClr val="00CC99"/>
    <a:srgbClr val="FF7C80"/>
    <a:srgbClr val="FF99FF"/>
    <a:srgbClr val="FF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9" d="100"/>
          <a:sy n="89" d="100"/>
        </p:scale>
        <p:origin x="-534" y="-3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D2C2F3-4CD1-4848-9A1F-58A0FCD88FB4}" type="datetimeFigureOut">
              <a:rPr lang="en-US" smtClean="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994151-ED67-4B53-8652-5FFCA6587E1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2C2F3-4CD1-4848-9A1F-58A0FCD88FB4}" type="datetimeFigureOut">
              <a:rPr lang="en-US" smtClean="0"/>
              <a:pPr/>
              <a:t>6/1/2020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94151-ED67-4B53-8652-5FFCA6587E1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23.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D:\Journey to the\0.jfif"/>
          <p:cNvPicPr/>
          <p:nvPr/>
        </p:nvPicPr>
        <p:blipFill>
          <a:blip r:embed="rId2">
            <a:lum contrast="10000"/>
          </a:blip>
          <a:srcRect l="838" r="3012"/>
          <a:stretch>
            <a:fillRect/>
          </a:stretch>
        </p:blipFill>
        <p:spPr bwMode="auto">
          <a:xfrm>
            <a:off x="185451" y="174434"/>
            <a:ext cx="8763599" cy="6477000"/>
          </a:xfrm>
          <a:prstGeom prst="round2DiagRect">
            <a:avLst>
              <a:gd name="adj1" fmla="val 16667"/>
              <a:gd name="adj2" fmla="val 0"/>
            </a:avLst>
          </a:prstGeom>
          <a:ln w="50800" cap="sq">
            <a:solidFill>
              <a:schemeClr val="tx1"/>
            </a:solidFill>
            <a:miter lim="800000"/>
          </a:ln>
          <a:effectLst/>
        </p:spPr>
      </p:pic>
      <p:sp>
        <p:nvSpPr>
          <p:cNvPr id="6" name="Rectangle 5"/>
          <p:cNvSpPr/>
          <p:nvPr/>
        </p:nvSpPr>
        <p:spPr>
          <a:xfrm>
            <a:off x="-533400" y="2209800"/>
            <a:ext cx="4572000" cy="3908762"/>
          </a:xfrm>
          <a:prstGeom prst="rect">
            <a:avLst/>
          </a:prstGeom>
        </p:spPr>
        <p:txBody>
          <a:bodyPr wrap="square">
            <a:spAutoFit/>
          </a:bodyPr>
          <a:lstStyle/>
          <a:p>
            <a:endParaRPr lang="en-US" sz="2800" b="1" u="sng" dirty="0" smtClean="0">
              <a:solidFill>
                <a:srgbClr val="002060"/>
              </a:solidFill>
              <a:latin typeface="Arial Black" pitchFamily="34" charset="0"/>
            </a:endParaRPr>
          </a:p>
          <a:p>
            <a:r>
              <a:rPr lang="en-US" sz="2800" b="1" dirty="0" smtClean="0">
                <a:solidFill>
                  <a:srgbClr val="FF3399"/>
                </a:solidFill>
                <a:latin typeface="Arial Black" pitchFamily="34" charset="0"/>
              </a:rPr>
              <a:t>	 </a:t>
            </a:r>
            <a:r>
              <a:rPr lang="en-US" sz="2800" b="1" u="sng" dirty="0" smtClean="0">
                <a:solidFill>
                  <a:srgbClr val="FF3399"/>
                </a:solidFill>
                <a:latin typeface="Arial Black" pitchFamily="34" charset="0"/>
              </a:rPr>
              <a:t>		INDEX</a:t>
            </a:r>
          </a:p>
          <a:p>
            <a:pPr marL="1371600" lvl="5" indent="-457200">
              <a:buAutoNum type="arabicPeriod"/>
            </a:pPr>
            <a:r>
              <a:rPr lang="en-US" sz="2400" b="1" dirty="0" smtClean="0">
                <a:solidFill>
                  <a:srgbClr val="002060"/>
                </a:solidFill>
                <a:latin typeface="HelvLight" pitchFamily="2" charset="0"/>
                <a:cs typeface="Arial" pitchFamily="34" charset="0"/>
              </a:rPr>
              <a:t>About the Author</a:t>
            </a:r>
          </a:p>
          <a:p>
            <a:pPr marL="1371600" lvl="5" indent="-457200">
              <a:buAutoNum type="arabicPeriod"/>
            </a:pPr>
            <a:r>
              <a:rPr lang="en-US" sz="2400" b="1" dirty="0" smtClean="0">
                <a:solidFill>
                  <a:srgbClr val="002060"/>
                </a:solidFill>
                <a:latin typeface="HelvLight" pitchFamily="2" charset="0"/>
                <a:cs typeface="Arial" pitchFamily="34" charset="0"/>
              </a:rPr>
              <a:t>Theme, Sub-theme</a:t>
            </a:r>
          </a:p>
          <a:p>
            <a:pPr marL="1371600" lvl="5" indent="-457200">
              <a:buAutoNum type="arabicPeriod"/>
            </a:pPr>
            <a:r>
              <a:rPr lang="en-US" sz="2400" b="1" dirty="0" smtClean="0">
                <a:solidFill>
                  <a:srgbClr val="002060"/>
                </a:solidFill>
                <a:latin typeface="HelvLight" pitchFamily="2" charset="0"/>
                <a:cs typeface="Arial" pitchFamily="34" charset="0"/>
              </a:rPr>
              <a:t>Characters</a:t>
            </a:r>
          </a:p>
          <a:p>
            <a:pPr marL="1371600" lvl="5" indent="-457200">
              <a:buAutoNum type="arabicPeriod"/>
            </a:pPr>
            <a:r>
              <a:rPr lang="en-US" sz="2400" b="1" dirty="0" smtClean="0">
                <a:solidFill>
                  <a:srgbClr val="002060"/>
                </a:solidFill>
                <a:latin typeface="HelvLight" pitchFamily="2" charset="0"/>
                <a:cs typeface="Arial" pitchFamily="34" charset="0"/>
              </a:rPr>
              <a:t>Summary</a:t>
            </a:r>
          </a:p>
          <a:p>
            <a:pPr marL="1371600" lvl="5" indent="-457200">
              <a:buAutoNum type="arabicPeriod"/>
            </a:pPr>
            <a:r>
              <a:rPr lang="en-US" sz="2400" b="1" dirty="0" smtClean="0">
                <a:solidFill>
                  <a:srgbClr val="002060"/>
                </a:solidFill>
                <a:latin typeface="HelvLight" pitchFamily="2" charset="0"/>
                <a:cs typeface="Arial" pitchFamily="34" charset="0"/>
              </a:rPr>
              <a:t>Key-Points</a:t>
            </a:r>
          </a:p>
          <a:p>
            <a:pPr marL="1371600" lvl="5" indent="-457200">
              <a:buAutoNum type="arabicPeriod"/>
            </a:pPr>
            <a:r>
              <a:rPr lang="en-US" sz="2400" b="1" dirty="0" smtClean="0">
                <a:solidFill>
                  <a:srgbClr val="002060"/>
                </a:solidFill>
                <a:latin typeface="HelvLight" pitchFamily="2" charset="0"/>
                <a:cs typeface="Arial" pitchFamily="34" charset="0"/>
              </a:rPr>
              <a:t>Vocabulary</a:t>
            </a:r>
          </a:p>
          <a:p>
            <a:pPr marL="1371600" lvl="5" indent="-457200">
              <a:buAutoNum type="arabicPeriod"/>
            </a:pPr>
            <a:r>
              <a:rPr lang="en-US" sz="2400" b="1" dirty="0" smtClean="0">
                <a:solidFill>
                  <a:srgbClr val="002060"/>
                </a:solidFill>
                <a:latin typeface="HelvLight" pitchFamily="2" charset="0"/>
                <a:cs typeface="Arial" pitchFamily="34" charset="0"/>
              </a:rPr>
              <a:t>Points to Ponder</a:t>
            </a:r>
          </a:p>
          <a:p>
            <a:pPr marL="1371600" lvl="5" indent="-457200">
              <a:buAutoNum type="arabicPeriod"/>
            </a:pPr>
            <a:r>
              <a:rPr lang="en-US" sz="2400" b="1" dirty="0" smtClean="0">
                <a:solidFill>
                  <a:srgbClr val="002060"/>
                </a:solidFill>
                <a:latin typeface="HelvLight" pitchFamily="2" charset="0"/>
                <a:cs typeface="Arial" pitchFamily="34" charset="0"/>
              </a:rPr>
              <a:t>Assignments</a:t>
            </a:r>
            <a:endParaRPr lang="en-US" sz="3200" dirty="0" smtClean="0">
              <a:solidFill>
                <a:srgbClr val="002060"/>
              </a:solidFill>
              <a:latin typeface="HelvLight" pitchFamily="2" charset="0"/>
            </a:endParaRPr>
          </a:p>
        </p:txBody>
      </p:sp>
      <p:sp>
        <p:nvSpPr>
          <p:cNvPr id="7" name="TextBox 6"/>
          <p:cNvSpPr txBox="1"/>
          <p:nvPr/>
        </p:nvSpPr>
        <p:spPr>
          <a:xfrm>
            <a:off x="5256881" y="1103293"/>
            <a:ext cx="3581400" cy="1077218"/>
          </a:xfrm>
          <a:prstGeom prst="rect">
            <a:avLst/>
          </a:prstGeom>
          <a:noFill/>
        </p:spPr>
        <p:txBody>
          <a:bodyPr wrap="square" rtlCol="0">
            <a:spAutoFit/>
          </a:bodyPr>
          <a:lstStyle/>
          <a:p>
            <a:pPr algn="r">
              <a:buFontTx/>
              <a:buChar char="-"/>
            </a:pPr>
            <a:r>
              <a:rPr lang="en-US" sz="3200" b="1" dirty="0" smtClean="0">
                <a:solidFill>
                  <a:schemeClr val="tx2">
                    <a:lumMod val="75000"/>
                  </a:schemeClr>
                </a:solidFill>
                <a:latin typeface="Californian FB" pitchFamily="18" charset="0"/>
              </a:rPr>
              <a:t> Tishani Doshi</a:t>
            </a:r>
          </a:p>
          <a:p>
            <a:pPr algn="r"/>
            <a:r>
              <a:rPr lang="en-US" sz="3200" b="1" dirty="0" smtClean="0">
                <a:solidFill>
                  <a:schemeClr val="tx2">
                    <a:lumMod val="75000"/>
                  </a:schemeClr>
                </a:solidFill>
                <a:latin typeface="Californian FB" pitchFamily="18" charset="0"/>
              </a:rPr>
              <a:t>(1975)</a:t>
            </a:r>
            <a:endParaRPr lang="en-US" sz="3200" b="1" dirty="0">
              <a:solidFill>
                <a:schemeClr val="tx2">
                  <a:lumMod val="75000"/>
                </a:schemeClr>
              </a:solidFill>
              <a:latin typeface="Californian FB" pitchFamily="18" charset="0"/>
            </a:endParaRPr>
          </a:p>
        </p:txBody>
      </p:sp>
      <p:sp>
        <p:nvSpPr>
          <p:cNvPr id="14" name="Rectangle 13"/>
          <p:cNvSpPr/>
          <p:nvPr/>
        </p:nvSpPr>
        <p:spPr>
          <a:xfrm>
            <a:off x="437480" y="457200"/>
            <a:ext cx="8477001"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dirty="0" smtClean="0">
                <a:solidFill>
                  <a:srgbClr val="FF0000"/>
                </a:solidFill>
                <a:latin typeface="AWLUnicode" pitchFamily="2" charset="0"/>
                <a:ea typeface="Arial Unicode MS" pitchFamily="34" charset="-128"/>
                <a:cs typeface="Arial Unicode MS" pitchFamily="34" charset="-128"/>
              </a:rPr>
              <a:t>Journey to the End of the Earth</a:t>
            </a:r>
            <a:endParaRPr lang="en-US" sz="4000" b="1" dirty="0">
              <a:solidFill>
                <a:srgbClr val="FF0000"/>
              </a:solidFill>
              <a:latin typeface="AWLUnicode" pitchFamily="2"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5" name="Picture 14" descr="D:\Journey to the\csm_DST_6100_09862fecc1_661596.jpg"/>
          <p:cNvPicPr/>
          <p:nvPr/>
        </p:nvPicPr>
        <p:blipFill>
          <a:blip r:embed="rId2"/>
          <a:srcRect/>
          <a:stretch>
            <a:fillRect/>
          </a:stretch>
        </p:blipFill>
        <p:spPr bwMode="auto">
          <a:xfrm>
            <a:off x="195432" y="838200"/>
            <a:ext cx="8686801" cy="5867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5" name="Picture 4" descr="D:\Journey to the\3346.jpg"/>
          <p:cNvPicPr/>
          <p:nvPr/>
        </p:nvPicPr>
        <p:blipFill>
          <a:blip r:embed="rId2"/>
          <a:srcRect/>
          <a:stretch>
            <a:fillRect/>
          </a:stretch>
        </p:blipFill>
        <p:spPr bwMode="auto">
          <a:xfrm>
            <a:off x="195432" y="990600"/>
            <a:ext cx="8763000" cy="5562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8194" name="Picture 2" descr="D:\Journey to the\images.jfif"/>
          <p:cNvPicPr>
            <a:picLocks noChangeAspect="1" noChangeArrowheads="1"/>
          </p:cNvPicPr>
          <p:nvPr/>
        </p:nvPicPr>
        <p:blipFill>
          <a:blip r:embed="rId2"/>
          <a:srcRect/>
          <a:stretch>
            <a:fillRect/>
          </a:stretch>
        </p:blipFill>
        <p:spPr bwMode="auto">
          <a:xfrm>
            <a:off x="1752600" y="1524000"/>
            <a:ext cx="5725410" cy="3810000"/>
          </a:xfrm>
          <a:prstGeom prst="rect">
            <a:avLst/>
          </a:prstGeom>
          <a:noFill/>
          <a:ln>
            <a:solidFill>
              <a:srgbClr val="FFFF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4098" name="Picture 2" descr="D:\Journey to the\antarctica-glacier-new-1550x804.jpg"/>
          <p:cNvPicPr>
            <a:picLocks noChangeAspect="1" noChangeArrowheads="1"/>
          </p:cNvPicPr>
          <p:nvPr/>
        </p:nvPicPr>
        <p:blipFill>
          <a:blip r:embed="rId2"/>
          <a:srcRect/>
          <a:stretch>
            <a:fillRect/>
          </a:stretch>
        </p:blipFill>
        <p:spPr bwMode="auto">
          <a:xfrm>
            <a:off x="228600" y="914400"/>
            <a:ext cx="8665480" cy="5715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5122" name="Picture 2" descr="D:\Journey to the\c2317d11b0141a71d6a09211c05598886b2336e7.jpg"/>
          <p:cNvPicPr>
            <a:picLocks noChangeAspect="1" noChangeArrowheads="1"/>
          </p:cNvPicPr>
          <p:nvPr/>
        </p:nvPicPr>
        <p:blipFill>
          <a:blip r:embed="rId2"/>
          <a:srcRect/>
          <a:stretch>
            <a:fillRect/>
          </a:stretch>
        </p:blipFill>
        <p:spPr bwMode="auto">
          <a:xfrm>
            <a:off x="228600" y="914400"/>
            <a:ext cx="8686800" cy="5638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6146" name="Picture 2" descr="D:\Journey to the\GettyImages_1185355197.0.jpg"/>
          <p:cNvPicPr>
            <a:picLocks noChangeAspect="1" noChangeArrowheads="1"/>
          </p:cNvPicPr>
          <p:nvPr/>
        </p:nvPicPr>
        <p:blipFill>
          <a:blip r:embed="rId2"/>
          <a:srcRect/>
          <a:stretch>
            <a:fillRect/>
          </a:stretch>
        </p:blipFill>
        <p:spPr bwMode="auto">
          <a:xfrm>
            <a:off x="152400" y="914400"/>
            <a:ext cx="8839200" cy="5715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7170" name="Picture 2" descr="D:\Journey to the\Iceberg-waters-Antarctica.jpg"/>
          <p:cNvPicPr>
            <a:picLocks noChangeAspect="1" noChangeArrowheads="1"/>
          </p:cNvPicPr>
          <p:nvPr/>
        </p:nvPicPr>
        <p:blipFill>
          <a:blip r:embed="rId2"/>
          <a:srcRect/>
          <a:stretch>
            <a:fillRect/>
          </a:stretch>
        </p:blipFill>
        <p:spPr bwMode="auto">
          <a:xfrm>
            <a:off x="152399" y="914400"/>
            <a:ext cx="8839201" cy="5791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0242" name="Picture 2" descr="D:\Journey to the\thumb_13247_default_1600.jpeg"/>
          <p:cNvPicPr>
            <a:picLocks noChangeAspect="1" noChangeArrowheads="1"/>
          </p:cNvPicPr>
          <p:nvPr/>
        </p:nvPicPr>
        <p:blipFill>
          <a:blip r:embed="rId2"/>
          <a:srcRect/>
          <a:stretch>
            <a:fillRect/>
          </a:stretch>
        </p:blipFill>
        <p:spPr bwMode="auto">
          <a:xfrm>
            <a:off x="173915" y="914400"/>
            <a:ext cx="8781293" cy="57912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2294" name="Picture 6" descr="D:\Journey to the\16x9_M.jpg"/>
          <p:cNvPicPr>
            <a:picLocks noChangeAspect="1" noChangeArrowheads="1"/>
          </p:cNvPicPr>
          <p:nvPr/>
        </p:nvPicPr>
        <p:blipFill>
          <a:blip r:embed="rId2"/>
          <a:srcRect/>
          <a:stretch>
            <a:fillRect/>
          </a:stretch>
        </p:blipFill>
        <p:spPr bwMode="auto">
          <a:xfrm>
            <a:off x="228600" y="914400"/>
            <a:ext cx="8667750" cy="5715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3314" name="Picture 2" descr="D:\Journey to the\5e634ba7c03c0e1da8fbc75d.jpg"/>
          <p:cNvPicPr>
            <a:picLocks noChangeAspect="1" noChangeArrowheads="1"/>
          </p:cNvPicPr>
          <p:nvPr/>
        </p:nvPicPr>
        <p:blipFill>
          <a:blip r:embed="rId2"/>
          <a:srcRect/>
          <a:stretch>
            <a:fillRect/>
          </a:stretch>
        </p:blipFill>
        <p:spPr bwMode="auto">
          <a:xfrm>
            <a:off x="152400" y="914400"/>
            <a:ext cx="8805333" cy="5791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6" name="Round Diagonal Corner Rectangle 15"/>
          <p:cNvSpPr/>
          <p:nvPr/>
        </p:nvSpPr>
        <p:spPr>
          <a:xfrm>
            <a:off x="152400" y="152400"/>
            <a:ext cx="8839200" cy="6553200"/>
          </a:xfrm>
          <a:prstGeom prst="round2Diag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559366" y="1774634"/>
            <a:ext cx="4038600" cy="400110"/>
          </a:xfrm>
          <a:prstGeom prst="rect">
            <a:avLst/>
          </a:prstGeom>
          <a:noFill/>
        </p:spPr>
        <p:txBody>
          <a:bodyPr wrap="square" rtlCol="0">
            <a:spAutoFit/>
          </a:bodyPr>
          <a:lstStyle/>
          <a:p>
            <a:pPr algn="just"/>
            <a:r>
              <a:rPr lang="en-US" sz="2000" dirty="0" smtClean="0">
                <a:solidFill>
                  <a:srgbClr val="00FFCC"/>
                </a:solidFill>
                <a:latin typeface="Arial Black" pitchFamily="34" charset="0"/>
              </a:rPr>
              <a:t>About the Author :</a:t>
            </a:r>
            <a:endParaRPr lang="en-US" dirty="0">
              <a:solidFill>
                <a:srgbClr val="00FFCC"/>
              </a:solidFill>
            </a:endParaRPr>
          </a:p>
        </p:txBody>
      </p:sp>
      <p:sp>
        <p:nvSpPr>
          <p:cNvPr id="8" name="Rectangle 7"/>
          <p:cNvSpPr/>
          <p:nvPr/>
        </p:nvSpPr>
        <p:spPr>
          <a:xfrm>
            <a:off x="3515298" y="2070597"/>
            <a:ext cx="5345289" cy="4524315"/>
          </a:xfrm>
          <a:prstGeom prst="rect">
            <a:avLst/>
          </a:prstGeom>
        </p:spPr>
        <p:txBody>
          <a:bodyPr wrap="square">
            <a:spAutoFit/>
          </a:bodyPr>
          <a:lstStyle/>
          <a:p>
            <a:pPr algn="just"/>
            <a:r>
              <a:rPr lang="en-US" b="1" dirty="0" smtClean="0">
                <a:solidFill>
                  <a:schemeClr val="bg1"/>
                </a:solidFill>
                <a:latin typeface="Arial" pitchFamily="34" charset="0"/>
                <a:cs typeface="Arial" pitchFamily="34" charset="0"/>
              </a:rPr>
              <a:t>T</a:t>
            </a:r>
            <a:r>
              <a:rPr lang="en-US" dirty="0" smtClean="0">
                <a:solidFill>
                  <a:schemeClr val="bg1"/>
                </a:solidFill>
                <a:latin typeface="Arial" pitchFamily="34" charset="0"/>
                <a:cs typeface="Arial" pitchFamily="34" charset="0"/>
              </a:rPr>
              <a:t>ishani Doshi is a writer and dancer of Welsh-Gujarati origin. She was born in Madras, India. She studied Business Administration and Communications at Queens College, North Carolina and gained a Masters degree in Creative Writing from the Johns Hopkins University, Baltimore. She moved to London in 1999, becoming assistant to the advertising department of </a:t>
            </a:r>
            <a:r>
              <a:rPr lang="en-US" i="1" dirty="0" smtClean="0">
                <a:solidFill>
                  <a:schemeClr val="bg1"/>
                </a:solidFill>
                <a:latin typeface="Arial" pitchFamily="34" charset="0"/>
                <a:cs typeface="Arial" pitchFamily="34" charset="0"/>
              </a:rPr>
              <a:t>Harper's and Queen</a:t>
            </a:r>
            <a:r>
              <a:rPr lang="en-US" dirty="0" smtClean="0">
                <a:solidFill>
                  <a:schemeClr val="bg1"/>
                </a:solidFill>
                <a:latin typeface="Arial" pitchFamily="34" charset="0"/>
                <a:cs typeface="Arial" pitchFamily="34" charset="0"/>
              </a:rPr>
              <a:t> magazine. In 2001, she returned to India and became a dancer with the choreographer Chandralekha. She also works as a freelance journalist, contributing to various newspapers. Her first book of poetry, </a:t>
            </a:r>
            <a:r>
              <a:rPr lang="en-US" i="1" dirty="0" smtClean="0">
                <a:solidFill>
                  <a:schemeClr val="bg1"/>
                </a:solidFill>
                <a:latin typeface="Arial" pitchFamily="34" charset="0"/>
                <a:cs typeface="Arial" pitchFamily="34" charset="0"/>
              </a:rPr>
              <a:t>Countries of the Body</a:t>
            </a:r>
            <a:r>
              <a:rPr lang="en-US" dirty="0" smtClean="0">
                <a:solidFill>
                  <a:schemeClr val="bg1"/>
                </a:solidFill>
                <a:latin typeface="Arial" pitchFamily="34" charset="0"/>
                <a:cs typeface="Arial" pitchFamily="34" charset="0"/>
              </a:rPr>
              <a:t> (2006), won the Forward Poetry Prize (Best First Collection) in 2006. Her first novel, </a:t>
            </a:r>
            <a:r>
              <a:rPr lang="en-US" i="1" dirty="0" smtClean="0">
                <a:solidFill>
                  <a:schemeClr val="bg1"/>
                </a:solidFill>
                <a:latin typeface="Arial" pitchFamily="34" charset="0"/>
                <a:cs typeface="Arial" pitchFamily="34" charset="0"/>
              </a:rPr>
              <a:t>The Pleasure Seekers</a:t>
            </a:r>
            <a:r>
              <a:rPr lang="en-US" dirty="0" smtClean="0">
                <a:solidFill>
                  <a:schemeClr val="bg1"/>
                </a:solidFill>
                <a:latin typeface="Arial" pitchFamily="34" charset="0"/>
                <a:cs typeface="Arial" pitchFamily="34" charset="0"/>
              </a:rPr>
              <a:t>, was published in 2010. </a:t>
            </a:r>
            <a:endParaRPr lang="en-US" dirty="0">
              <a:solidFill>
                <a:schemeClr val="bg1"/>
              </a:solidFill>
              <a:latin typeface="Arial" pitchFamily="34" charset="0"/>
              <a:cs typeface="Arial" pitchFamily="34" charset="0"/>
            </a:endParaRPr>
          </a:p>
        </p:txBody>
      </p:sp>
      <p:sp>
        <p:nvSpPr>
          <p:cNvPr id="13" name="TextBox 12"/>
          <p:cNvSpPr txBox="1"/>
          <p:nvPr/>
        </p:nvSpPr>
        <p:spPr>
          <a:xfrm>
            <a:off x="5170583" y="903982"/>
            <a:ext cx="3581400" cy="1077218"/>
          </a:xfrm>
          <a:prstGeom prst="rect">
            <a:avLst/>
          </a:prstGeom>
          <a:noFill/>
        </p:spPr>
        <p:txBody>
          <a:bodyPr wrap="square" rtlCol="0">
            <a:spAutoFit/>
          </a:bodyPr>
          <a:lstStyle/>
          <a:p>
            <a:pPr algn="r">
              <a:buFontTx/>
              <a:buChar char="-"/>
            </a:pPr>
            <a:r>
              <a:rPr lang="en-US" sz="3200" b="1" dirty="0" smtClean="0">
                <a:solidFill>
                  <a:schemeClr val="tx2">
                    <a:lumMod val="75000"/>
                  </a:schemeClr>
                </a:solidFill>
                <a:latin typeface="Californian FB" pitchFamily="18" charset="0"/>
              </a:rPr>
              <a:t> </a:t>
            </a:r>
            <a:r>
              <a:rPr lang="en-US" sz="3200" b="1" dirty="0" smtClean="0">
                <a:solidFill>
                  <a:srgbClr val="FFFF00"/>
                </a:solidFill>
                <a:latin typeface="Californian FB" pitchFamily="18" charset="0"/>
              </a:rPr>
              <a:t>Tishani Doshi</a:t>
            </a:r>
          </a:p>
          <a:p>
            <a:pPr algn="r"/>
            <a:r>
              <a:rPr lang="en-US" sz="3200" b="1" dirty="0" smtClean="0">
                <a:solidFill>
                  <a:srgbClr val="FFFF00"/>
                </a:solidFill>
                <a:latin typeface="Californian FB" pitchFamily="18" charset="0"/>
              </a:rPr>
              <a:t>(1975)</a:t>
            </a:r>
            <a:endParaRPr lang="en-US" sz="3200" b="1" dirty="0">
              <a:solidFill>
                <a:srgbClr val="FFFF00"/>
              </a:solidFill>
              <a:latin typeface="Californian FB" pitchFamily="18" charset="0"/>
            </a:endParaRPr>
          </a:p>
        </p:txBody>
      </p:sp>
      <p:sp>
        <p:nvSpPr>
          <p:cNvPr id="14" name="Rectangle 13"/>
          <p:cNvSpPr/>
          <p:nvPr/>
        </p:nvSpPr>
        <p:spPr>
          <a:xfrm>
            <a:off x="669118" y="306102"/>
            <a:ext cx="8093882" cy="7386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200" b="1" dirty="0" smtClean="0">
                <a:solidFill>
                  <a:srgbClr val="FF0000"/>
                </a:solidFill>
                <a:latin typeface="AWLUnicode" pitchFamily="2" charset="0"/>
                <a:ea typeface="Arial Unicode MS" pitchFamily="34" charset="-128"/>
                <a:cs typeface="Arial Unicode MS" pitchFamily="34" charset="-128"/>
              </a:rPr>
              <a:t>Journey to the End of the Earth</a:t>
            </a:r>
            <a:endParaRPr lang="en-US" sz="4200" b="1" dirty="0">
              <a:solidFill>
                <a:srgbClr val="FF0000"/>
              </a:solidFill>
              <a:latin typeface="AWLUnicode" pitchFamily="2" charset="0"/>
              <a:ea typeface="Arial Unicode MS" pitchFamily="34" charset="-128"/>
              <a:cs typeface="Arial Unicode MS" pitchFamily="34" charset="-128"/>
            </a:endParaRPr>
          </a:p>
        </p:txBody>
      </p:sp>
      <p:pic>
        <p:nvPicPr>
          <p:cNvPr id="2" name="Picture 2" descr="D:\Journey to the\download.jfif"/>
          <p:cNvPicPr>
            <a:picLocks noChangeAspect="1" noChangeArrowheads="1"/>
          </p:cNvPicPr>
          <p:nvPr/>
        </p:nvPicPr>
        <p:blipFill>
          <a:blip r:embed="rId2">
            <a:lum bright="-10000" contrast="10000"/>
          </a:blip>
          <a:srcRect l="13026" r="15546"/>
          <a:stretch>
            <a:fillRect/>
          </a:stretch>
        </p:blipFill>
        <p:spPr bwMode="auto">
          <a:xfrm>
            <a:off x="347949" y="2176749"/>
            <a:ext cx="3048000" cy="4267200"/>
          </a:xfrm>
          <a:prstGeom prst="rect">
            <a:avLst/>
          </a:prstGeom>
          <a:noFill/>
          <a:ln>
            <a:solidFill>
              <a:schemeClr val="bg1"/>
            </a:solidFill>
          </a:ln>
        </p:spPr>
      </p:pic>
      <p:pic>
        <p:nvPicPr>
          <p:cNvPr id="9" name="Picture 8" descr="D:\Journey to the\The-Akademik-Shokalskiy-(c)-MKelly.jpg"/>
          <p:cNvPicPr/>
          <p:nvPr/>
        </p:nvPicPr>
        <p:blipFill>
          <a:blip r:embed="rId3" cstate="print">
            <a:lum contrast="30000"/>
          </a:blip>
          <a:srcRect l="4887" r="11552"/>
          <a:stretch>
            <a:fillRect/>
          </a:stretch>
        </p:blipFill>
        <p:spPr bwMode="auto">
          <a:xfrm>
            <a:off x="1219200" y="990600"/>
            <a:ext cx="1200803" cy="106680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1266" name="Picture 2" descr="D:\Journey to the\Crabeater_Seal_in_Pléneau_Bay,_Antarctica_(6059168728).jpg"/>
          <p:cNvPicPr>
            <a:picLocks noChangeAspect="1" noChangeArrowheads="1"/>
          </p:cNvPicPr>
          <p:nvPr/>
        </p:nvPicPr>
        <p:blipFill>
          <a:blip r:embed="rId2" cstate="print"/>
          <a:srcRect/>
          <a:stretch>
            <a:fillRect/>
          </a:stretch>
        </p:blipFill>
        <p:spPr bwMode="auto">
          <a:xfrm>
            <a:off x="196326" y="914400"/>
            <a:ext cx="8763000" cy="5791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5362" name="Picture 2" descr="D:\Journey to the\Some_image.width-1600.a4e5279.jpg"/>
          <p:cNvPicPr>
            <a:picLocks noChangeAspect="1" noChangeArrowheads="1"/>
          </p:cNvPicPr>
          <p:nvPr/>
        </p:nvPicPr>
        <p:blipFill>
          <a:blip r:embed="rId2"/>
          <a:srcRect/>
          <a:stretch>
            <a:fillRect/>
          </a:stretch>
        </p:blipFill>
        <p:spPr bwMode="auto">
          <a:xfrm>
            <a:off x="185568" y="914400"/>
            <a:ext cx="8745373" cy="5715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7410" name="Picture 2" descr="D:\Journey to the\Phytoplankton-790x474.jpg"/>
          <p:cNvPicPr>
            <a:picLocks noChangeAspect="1" noChangeArrowheads="1"/>
          </p:cNvPicPr>
          <p:nvPr/>
        </p:nvPicPr>
        <p:blipFill>
          <a:blip r:embed="rId2"/>
          <a:srcRect/>
          <a:stretch>
            <a:fillRect/>
          </a:stretch>
        </p:blipFill>
        <p:spPr bwMode="auto">
          <a:xfrm>
            <a:off x="200023" y="914400"/>
            <a:ext cx="8715377" cy="56388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7" name="Rounded Rectangle 16"/>
          <p:cNvSpPr/>
          <p:nvPr/>
        </p:nvSpPr>
        <p:spPr>
          <a:xfrm>
            <a:off x="173515" y="152400"/>
            <a:ext cx="8794213" cy="6555208"/>
          </a:xfrm>
          <a:prstGeom prst="roundRect">
            <a:avLst/>
          </a:prstGeom>
          <a:solidFill>
            <a:schemeClr val="accent5">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3132" y="914400"/>
            <a:ext cx="8458200" cy="5632311"/>
          </a:xfrm>
          <a:prstGeom prst="rect">
            <a:avLst/>
          </a:prstGeom>
        </p:spPr>
        <p:txBody>
          <a:bodyPr wrap="square">
            <a:spAutoFit/>
          </a:bodyPr>
          <a:lstStyle/>
          <a:p>
            <a:pPr algn="just"/>
            <a:r>
              <a:rPr lang="en-US" sz="2000" dirty="0" smtClean="0">
                <a:latin typeface="Arial" pitchFamily="34" charset="0"/>
                <a:cs typeface="Arial" pitchFamily="34" charset="0"/>
              </a:rPr>
              <a:t>The lesson begins with the author on a journey in a Russian research</a:t>
            </a:r>
          </a:p>
          <a:p>
            <a:pPr algn="just"/>
            <a:r>
              <a:rPr lang="en-US" sz="2000" dirty="0" smtClean="0">
                <a:latin typeface="Arial" pitchFamily="34" charset="0"/>
                <a:cs typeface="Arial" pitchFamily="34" charset="0"/>
              </a:rPr>
              <a:t>vessel — the </a:t>
            </a:r>
            <a:r>
              <a:rPr lang="en-US" sz="2000" i="1" dirty="0" smtClean="0">
                <a:latin typeface="Arial" pitchFamily="34" charset="0"/>
                <a:cs typeface="Arial" pitchFamily="34" charset="0"/>
              </a:rPr>
              <a:t>Akademik Shokalskiy</a:t>
            </a:r>
            <a:r>
              <a:rPr lang="en-US" sz="2000" dirty="0" smtClean="0">
                <a:latin typeface="Arial" pitchFamily="34" charset="0"/>
                <a:cs typeface="Arial" pitchFamily="34" charset="0"/>
              </a:rPr>
              <a:t>. It was headed towards Antarctica. We learn that the author has travelled about 100 hours in a car, aeroplane as well as the ship. The main objective of this trip is to learn everything in detail about Antarctica. Further, we learn about her two-week stay there and what all is present there. The place stores 90% of the earth’s total ice volumes with no trees, buildings or anything. It has 24-hour austral summer light. Moreover, it is covered in silence. This makes the author wonder about the time when India and Antarctica were the same landmass’s part. We learn about the existence of a southern supercontinent, Gondwana. It existed for six hundred and fifty million years ago.  We learn that the climate back then was much warmer and sustained a huge variety of flora and fauna. All this was before the arrival of human beings. Moreover, for 500 million years, Gondwana flourished. Thus, after the extinction of dinosaurs, the landmass separated into continents, as we know today. Moreover, we also learn about the reality of climate change. The author believes that to study the impact closely, one must make a visit to Antarctica.</a:t>
            </a:r>
            <a:endParaRPr lang="en-US" sz="2000" dirty="0">
              <a:latin typeface="Arial" pitchFamily="34" charset="0"/>
              <a:cs typeface="Arial" pitchFamily="34" charset="0"/>
            </a:endParaRPr>
          </a:p>
        </p:txBody>
      </p:sp>
      <p:sp>
        <p:nvSpPr>
          <p:cNvPr id="18" name="TextBox 17"/>
          <p:cNvSpPr txBox="1"/>
          <p:nvPr/>
        </p:nvSpPr>
        <p:spPr>
          <a:xfrm>
            <a:off x="423230" y="666690"/>
            <a:ext cx="1905000" cy="400110"/>
          </a:xfrm>
          <a:prstGeom prst="rect">
            <a:avLst/>
          </a:prstGeom>
          <a:noFill/>
        </p:spPr>
        <p:txBody>
          <a:bodyPr wrap="square" rtlCol="0">
            <a:spAutoFit/>
          </a:bodyPr>
          <a:lstStyle/>
          <a:p>
            <a:r>
              <a:rPr lang="en-US" sz="2000" b="1" u="sng" dirty="0" smtClean="0">
                <a:solidFill>
                  <a:srgbClr val="002060"/>
                </a:solidFill>
                <a:latin typeface="AWLUnicode" pitchFamily="2" charset="0"/>
                <a:cs typeface="Arial" pitchFamily="34" charset="0"/>
              </a:rPr>
              <a:t>SUMMARY</a:t>
            </a:r>
            <a:endParaRPr lang="en-US" sz="2000" b="1" u="sng" dirty="0">
              <a:solidFill>
                <a:srgbClr val="002060"/>
              </a:solidFill>
              <a:latin typeface="AWLUnicode" pitchFamily="2" charset="0"/>
              <a:cs typeface="Arial" pitchFamily="34" charset="0"/>
            </a:endParaRPr>
          </a:p>
        </p:txBody>
      </p:sp>
      <p:sp>
        <p:nvSpPr>
          <p:cNvPr id="12" name="TextBox 11"/>
          <p:cNvSpPr txBox="1"/>
          <p:nvPr/>
        </p:nvSpPr>
        <p:spPr>
          <a:xfrm>
            <a:off x="685800" y="184532"/>
            <a:ext cx="7848600" cy="584775"/>
          </a:xfrm>
          <a:prstGeom prst="rect">
            <a:avLst/>
          </a:prstGeom>
          <a:noFill/>
        </p:spPr>
        <p:txBody>
          <a:bodyPr wrap="square" rtlCol="0">
            <a:spAutoFit/>
          </a:bodyPr>
          <a:lstStyle/>
          <a:p>
            <a:pPr algn="ctr"/>
            <a:r>
              <a:rPr lang="en-US" sz="3200" b="1" dirty="0" smtClean="0">
                <a:solidFill>
                  <a:srgbClr val="002060"/>
                </a:solidFill>
                <a:latin typeface="AWLUnicode" pitchFamily="2" charset="0"/>
              </a:rPr>
              <a:t>Journey to the End of the Earth</a:t>
            </a:r>
            <a:endParaRPr lang="en-US" sz="3200" b="1" dirty="0">
              <a:solidFill>
                <a:srgbClr val="002060"/>
              </a:solidFill>
              <a:latin typeface="AWLUnicode" pitchFamily="2" charset="0"/>
            </a:endParaRPr>
          </a:p>
        </p:txBody>
      </p:sp>
      <p:pic>
        <p:nvPicPr>
          <p:cNvPr id="6" name="Picture 5" descr="D:\Journey to the\The-Akademik-Shokalskiy-(c)-MKelly.jpg"/>
          <p:cNvPicPr/>
          <p:nvPr/>
        </p:nvPicPr>
        <p:blipFill>
          <a:blip r:embed="rId2" cstate="print">
            <a:lum contrast="30000"/>
          </a:blip>
          <a:srcRect l="4887" r="11552"/>
          <a:stretch>
            <a:fillRect/>
          </a:stretch>
        </p:blipFill>
        <p:spPr bwMode="auto">
          <a:xfrm>
            <a:off x="7772400" y="296296"/>
            <a:ext cx="762000" cy="676965"/>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7" name="Rounded Rectangle 16"/>
          <p:cNvSpPr/>
          <p:nvPr/>
        </p:nvSpPr>
        <p:spPr>
          <a:xfrm>
            <a:off x="115878" y="119349"/>
            <a:ext cx="8906935" cy="6588259"/>
          </a:xfrm>
          <a:prstGeom prst="roundRect">
            <a:avLst/>
          </a:prstGeom>
          <a:solidFill>
            <a:schemeClr val="accent5">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04800" y="1219200"/>
            <a:ext cx="8534400" cy="5324535"/>
          </a:xfrm>
          <a:prstGeom prst="rect">
            <a:avLst/>
          </a:prstGeom>
        </p:spPr>
        <p:txBody>
          <a:bodyPr wrap="square">
            <a:spAutoFit/>
          </a:bodyPr>
          <a:lstStyle/>
          <a:p>
            <a:pPr algn="just"/>
            <a:r>
              <a:rPr lang="en-US" sz="2000" dirty="0" smtClean="0">
                <a:latin typeface="Arial" pitchFamily="34" charset="0"/>
                <a:cs typeface="Arial" pitchFamily="34" charset="0"/>
              </a:rPr>
              <a:t>After that, we learn about Antarctica’s ecosystem and how it lacks biodiversity. Moreover, it is the place to observe if you wish to see what consequences a little action can bring about in the environment. If the ozone layer keeps depleting at the present rate, it will impact the lives of the inhabitants of the area viz. the sea-animals and birds. Moreover, it will also impact the global carbon cycle. We learn about the contributors to climate change, like the burning of fossil fuels. All this is damaging the quality of Antarctica and this may cause immense danger to human life. Moreover, we also learn about it through examples of phytoplankton. Finally, the story ends with the author observing some seals sunbathing on ice. It makes her wonder whether this beauty will be reserved for the years to come, or will the future be catastrophic.</a:t>
            </a:r>
          </a:p>
          <a:p>
            <a:pPr algn="just"/>
            <a:endParaRPr lang="en-US" sz="2000" dirty="0" smtClean="0">
              <a:latin typeface="Arial" pitchFamily="34" charset="0"/>
              <a:cs typeface="Arial" pitchFamily="34" charset="0"/>
            </a:endParaRPr>
          </a:p>
          <a:p>
            <a:pPr algn="just"/>
            <a:r>
              <a:rPr lang="en-US" sz="2000" dirty="0" smtClean="0">
                <a:latin typeface="Arial" pitchFamily="34" charset="0"/>
                <a:cs typeface="Arial" pitchFamily="34" charset="0"/>
              </a:rPr>
              <a:t>To sum up, we learn in detail about climate change and how it is impacting our lives as well as other living beings dangerously. It serves as a wakeup call to start working to make the planet a healthier place.</a:t>
            </a:r>
          </a:p>
          <a:p>
            <a:pPr algn="just"/>
            <a:endParaRPr lang="en-US" sz="2000" dirty="0">
              <a:latin typeface="Arial" pitchFamily="34" charset="0"/>
              <a:cs typeface="Arial" pitchFamily="34" charset="0"/>
            </a:endParaRPr>
          </a:p>
        </p:txBody>
      </p:sp>
      <p:sp>
        <p:nvSpPr>
          <p:cNvPr id="18" name="TextBox 17"/>
          <p:cNvSpPr txBox="1"/>
          <p:nvPr/>
        </p:nvSpPr>
        <p:spPr>
          <a:xfrm>
            <a:off x="326834" y="895290"/>
            <a:ext cx="1905000" cy="400110"/>
          </a:xfrm>
          <a:prstGeom prst="rect">
            <a:avLst/>
          </a:prstGeom>
          <a:noFill/>
        </p:spPr>
        <p:txBody>
          <a:bodyPr wrap="square" rtlCol="0">
            <a:spAutoFit/>
          </a:bodyPr>
          <a:lstStyle/>
          <a:p>
            <a:r>
              <a:rPr lang="en-US" sz="2000" b="1" u="sng" dirty="0" smtClean="0">
                <a:solidFill>
                  <a:srgbClr val="002060"/>
                </a:solidFill>
                <a:latin typeface="AWLUnicode" pitchFamily="2" charset="0"/>
                <a:cs typeface="Arial" pitchFamily="34" charset="0"/>
              </a:rPr>
              <a:t>SUMMARY</a:t>
            </a:r>
            <a:endParaRPr lang="en-US" sz="2000" b="1" u="sng" dirty="0">
              <a:solidFill>
                <a:srgbClr val="002060"/>
              </a:solidFill>
              <a:latin typeface="AWLUnicode" pitchFamily="2" charset="0"/>
              <a:cs typeface="Arial" pitchFamily="34" charset="0"/>
            </a:endParaRPr>
          </a:p>
        </p:txBody>
      </p:sp>
      <p:sp>
        <p:nvSpPr>
          <p:cNvPr id="12" name="TextBox 11"/>
          <p:cNvSpPr txBox="1"/>
          <p:nvPr/>
        </p:nvSpPr>
        <p:spPr>
          <a:xfrm>
            <a:off x="685800" y="230605"/>
            <a:ext cx="7848600" cy="584775"/>
          </a:xfrm>
          <a:prstGeom prst="rect">
            <a:avLst/>
          </a:prstGeom>
          <a:noFill/>
        </p:spPr>
        <p:txBody>
          <a:bodyPr wrap="square" rtlCol="0">
            <a:spAutoFit/>
          </a:bodyPr>
          <a:lstStyle/>
          <a:p>
            <a:pPr algn="ctr"/>
            <a:r>
              <a:rPr lang="en-US" sz="3200" b="1" dirty="0" smtClean="0">
                <a:solidFill>
                  <a:srgbClr val="002060"/>
                </a:solidFill>
                <a:latin typeface="AWLUnicode" pitchFamily="2" charset="0"/>
              </a:rPr>
              <a:t>Journey to the End of the Earth</a:t>
            </a:r>
            <a:endParaRPr lang="en-US" sz="3200" b="1" dirty="0">
              <a:solidFill>
                <a:srgbClr val="002060"/>
              </a:solidFill>
              <a:latin typeface="AWLUnicode" pitchFamily="2" charset="0"/>
            </a:endParaRPr>
          </a:p>
        </p:txBody>
      </p:sp>
      <p:pic>
        <p:nvPicPr>
          <p:cNvPr id="6" name="Picture 5" descr="D:\Journey to the\The-Akademik-Shokalskiy-(c)-MKelly.jpg"/>
          <p:cNvPicPr/>
          <p:nvPr/>
        </p:nvPicPr>
        <p:blipFill>
          <a:blip r:embed="rId2" cstate="print">
            <a:lum contrast="30000"/>
          </a:blip>
          <a:srcRect l="4887" r="11552"/>
          <a:stretch>
            <a:fillRect/>
          </a:stretch>
        </p:blipFill>
        <p:spPr bwMode="auto">
          <a:xfrm>
            <a:off x="7239000" y="5899673"/>
            <a:ext cx="838200" cy="744661"/>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D:\Journey to the\The-Akademik-Shokalskiy-(c)-MKelly.jpg"/>
          <p:cNvPicPr/>
          <p:nvPr/>
        </p:nvPicPr>
        <p:blipFill>
          <a:blip r:embed="rId2" cstate="print">
            <a:lum contrast="30000"/>
          </a:blip>
          <a:srcRect l="4887" r="11552"/>
          <a:stretch>
            <a:fillRect/>
          </a:stretch>
        </p:blipFill>
        <p:spPr bwMode="auto">
          <a:xfrm>
            <a:off x="7696200" y="304800"/>
            <a:ext cx="838200" cy="744661"/>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sp>
        <p:nvSpPr>
          <p:cNvPr id="6" name="TextBox 5"/>
          <p:cNvSpPr txBox="1"/>
          <p:nvPr/>
        </p:nvSpPr>
        <p:spPr>
          <a:xfrm>
            <a:off x="685800" y="457200"/>
            <a:ext cx="5105400" cy="369332"/>
          </a:xfrm>
          <a:prstGeom prst="rect">
            <a:avLst/>
          </a:prstGeom>
          <a:noFill/>
        </p:spPr>
        <p:txBody>
          <a:bodyPr wrap="square" rtlCol="0">
            <a:spAutoFit/>
          </a:bodyPr>
          <a:lstStyle/>
          <a:p>
            <a:endParaRPr lang="en-US" dirty="0"/>
          </a:p>
        </p:txBody>
      </p:sp>
      <p:pic>
        <p:nvPicPr>
          <p:cNvPr id="4099" name="Picture 3" descr="C:\Users\Rajiv\Desktop\cAMERA\world-map-continent-and-country-labels-globe-turner-llc.jpg"/>
          <p:cNvPicPr>
            <a:picLocks noChangeAspect="1" noChangeArrowheads="1"/>
          </p:cNvPicPr>
          <p:nvPr/>
        </p:nvPicPr>
        <p:blipFill>
          <a:blip r:embed="rId2"/>
          <a:srcRect/>
          <a:stretch>
            <a:fillRect/>
          </a:stretch>
        </p:blipFill>
        <p:spPr bwMode="auto">
          <a:xfrm>
            <a:off x="152399" y="381000"/>
            <a:ext cx="8870451" cy="5943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sp>
        <p:nvSpPr>
          <p:cNvPr id="6" name="TextBox 5"/>
          <p:cNvSpPr txBox="1"/>
          <p:nvPr/>
        </p:nvSpPr>
        <p:spPr>
          <a:xfrm>
            <a:off x="685800" y="457200"/>
            <a:ext cx="5105400" cy="369332"/>
          </a:xfrm>
          <a:prstGeom prst="rect">
            <a:avLst/>
          </a:prstGeom>
          <a:noFill/>
        </p:spPr>
        <p:txBody>
          <a:bodyPr wrap="square" rtlCol="0">
            <a:spAutoFit/>
          </a:bodyPr>
          <a:lstStyle/>
          <a:p>
            <a:endParaRPr lang="en-US" dirty="0"/>
          </a:p>
        </p:txBody>
      </p:sp>
      <p:grpSp>
        <p:nvGrpSpPr>
          <p:cNvPr id="10" name="Group 9"/>
          <p:cNvGrpSpPr/>
          <p:nvPr/>
        </p:nvGrpSpPr>
        <p:grpSpPr>
          <a:xfrm>
            <a:off x="283284" y="1152465"/>
            <a:ext cx="8610600" cy="5324535"/>
            <a:chOff x="304800" y="446068"/>
            <a:chExt cx="8610600" cy="5324535"/>
          </a:xfrm>
        </p:grpSpPr>
        <p:sp>
          <p:nvSpPr>
            <p:cNvPr id="9" name="Rectangle 8"/>
            <p:cNvSpPr/>
            <p:nvPr/>
          </p:nvSpPr>
          <p:spPr>
            <a:xfrm>
              <a:off x="304800" y="446068"/>
              <a:ext cx="8610600" cy="5324535"/>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IN" sz="3200" b="1" dirty="0" smtClean="0">
                  <a:solidFill>
                    <a:srgbClr val="FFFF00"/>
                  </a:solidFill>
                  <a:latin typeface="Aharoni" pitchFamily="2" charset="-79"/>
                  <a:cs typeface="Aharoni" pitchFamily="2" charset="-79"/>
                </a:rPr>
                <a:t>TIME ZONES</a:t>
              </a:r>
            </a:p>
            <a:p>
              <a:pPr algn="ctr"/>
              <a:endParaRPr lang="en-IN" b="1" u="sng" dirty="0" smtClean="0">
                <a:solidFill>
                  <a:schemeClr val="bg1"/>
                </a:solidFill>
                <a:latin typeface="Arial" pitchFamily="34" charset="0"/>
                <a:cs typeface="Arial" pitchFamily="34" charset="0"/>
              </a:endParaRPr>
            </a:p>
            <a:p>
              <a:pPr algn="just"/>
              <a:r>
                <a:rPr lang="en-US" dirty="0" smtClean="0">
                  <a:solidFill>
                    <a:srgbClr val="00FFCC"/>
                  </a:solidFill>
                  <a:latin typeface="Arial" pitchFamily="34" charset="0"/>
                  <a:cs typeface="Arial" pitchFamily="34" charset="0"/>
                </a:rPr>
                <a:t>The scientists studied Earth's movements after which they came up with </a:t>
              </a:r>
              <a:r>
                <a:rPr lang="en-US" b="1" dirty="0" smtClean="0">
                  <a:solidFill>
                    <a:srgbClr val="00FFCC"/>
                  </a:solidFill>
                  <a:latin typeface="Arial" pitchFamily="34" charset="0"/>
                  <a:cs typeface="Arial" pitchFamily="34" charset="0"/>
                </a:rPr>
                <a:t>24 time zones</a:t>
              </a:r>
              <a:r>
                <a:rPr lang="en-US" dirty="0" smtClean="0">
                  <a:solidFill>
                    <a:srgbClr val="00FFCC"/>
                  </a:solidFill>
                  <a:latin typeface="Arial" pitchFamily="34" charset="0"/>
                  <a:cs typeface="Arial" pitchFamily="34" charset="0"/>
                </a:rPr>
                <a:t> which are theoretically drawn on the world map. </a:t>
              </a:r>
              <a:r>
                <a:rPr lang="en-IN" dirty="0" smtClean="0">
                  <a:solidFill>
                    <a:srgbClr val="00FFCC"/>
                  </a:solidFill>
                  <a:latin typeface="Arial" pitchFamily="34" charset="0"/>
                  <a:cs typeface="Arial" pitchFamily="34" charset="0"/>
                </a:rPr>
                <a:t>If </a:t>
              </a:r>
              <a:r>
                <a:rPr lang="en-IN" dirty="0" smtClean="0">
                  <a:solidFill>
                    <a:srgbClr val="00FFCC"/>
                  </a:solidFill>
                  <a:latin typeface="Arial" pitchFamily="34" charset="0"/>
                  <a:cs typeface="Arial" pitchFamily="34" charset="0"/>
                </a:rPr>
                <a:t>each </a:t>
              </a:r>
              <a:r>
                <a:rPr lang="en-IN" b="1" dirty="0" smtClean="0">
                  <a:solidFill>
                    <a:srgbClr val="00FFCC"/>
                  </a:solidFill>
                  <a:latin typeface="Arial" pitchFamily="34" charset="0"/>
                  <a:cs typeface="Arial" pitchFamily="34" charset="0"/>
                </a:rPr>
                <a:t>time</a:t>
              </a:r>
              <a:r>
                <a:rPr lang="en-IN" dirty="0" smtClean="0">
                  <a:solidFill>
                    <a:srgbClr val="00FFCC"/>
                  </a:solidFill>
                  <a:latin typeface="Arial" pitchFamily="34" charset="0"/>
                  <a:cs typeface="Arial" pitchFamily="34" charset="0"/>
                </a:rPr>
                <a:t> zone </a:t>
              </a:r>
              <a:r>
                <a:rPr lang="en-IN" dirty="0" smtClean="0">
                  <a:solidFill>
                    <a:srgbClr val="00FFCC"/>
                  </a:solidFill>
                  <a:latin typeface="Arial" pitchFamily="34" charset="0"/>
                  <a:cs typeface="Arial" pitchFamily="34" charset="0"/>
                </a:rPr>
                <a:t>is 1 </a:t>
              </a:r>
              <a:r>
                <a:rPr lang="en-IN" dirty="0" smtClean="0">
                  <a:solidFill>
                    <a:srgbClr val="00FFCC"/>
                  </a:solidFill>
                  <a:latin typeface="Arial" pitchFamily="34" charset="0"/>
                  <a:cs typeface="Arial" pitchFamily="34" charset="0"/>
                </a:rPr>
                <a:t>hour apart, there would be 24 in the </a:t>
              </a:r>
              <a:r>
                <a:rPr lang="en-IN" b="1" dirty="0" smtClean="0">
                  <a:solidFill>
                    <a:srgbClr val="00FFCC"/>
                  </a:solidFill>
                  <a:latin typeface="Arial" pitchFamily="34" charset="0"/>
                  <a:cs typeface="Arial" pitchFamily="34" charset="0"/>
                </a:rPr>
                <a:t>world</a:t>
              </a:r>
              <a:r>
                <a:rPr lang="en-IN" dirty="0" smtClean="0">
                  <a:solidFill>
                    <a:srgbClr val="00FFCC"/>
                  </a:solidFill>
                  <a:latin typeface="Arial" pitchFamily="34" charset="0"/>
                  <a:cs typeface="Arial" pitchFamily="34" charset="0"/>
                </a:rPr>
                <a:t>. However, the International Date Line (IDL) creates 3 more. Also, several </a:t>
              </a:r>
              <a:r>
                <a:rPr lang="en-IN" b="1" dirty="0" smtClean="0">
                  <a:solidFill>
                    <a:srgbClr val="00FFCC"/>
                  </a:solidFill>
                  <a:latin typeface="Arial" pitchFamily="34" charset="0"/>
                  <a:cs typeface="Arial" pitchFamily="34" charset="0"/>
                </a:rPr>
                <a:t>time zones</a:t>
              </a:r>
              <a:r>
                <a:rPr lang="en-IN" dirty="0" smtClean="0">
                  <a:solidFill>
                    <a:srgbClr val="00FFCC"/>
                  </a:solidFill>
                  <a:latin typeface="Arial" pitchFamily="34" charset="0"/>
                  <a:cs typeface="Arial" pitchFamily="34" charset="0"/>
                </a:rPr>
                <a:t> are only 30 or 45 minutes apart, increasing the total number of standard </a:t>
              </a:r>
              <a:r>
                <a:rPr lang="en-IN" b="1" dirty="0" smtClean="0">
                  <a:solidFill>
                    <a:srgbClr val="00FFCC"/>
                  </a:solidFill>
                  <a:latin typeface="Arial" pitchFamily="34" charset="0"/>
                  <a:cs typeface="Arial" pitchFamily="34" charset="0"/>
                </a:rPr>
                <a:t>time zones</a:t>
              </a:r>
              <a:r>
                <a:rPr lang="en-IN" dirty="0" smtClean="0">
                  <a:solidFill>
                    <a:srgbClr val="00FFCC"/>
                  </a:solidFill>
                  <a:latin typeface="Arial" pitchFamily="34" charset="0"/>
                  <a:cs typeface="Arial" pitchFamily="34" charset="0"/>
                </a:rPr>
                <a:t> even further</a:t>
              </a:r>
              <a:r>
                <a:rPr lang="en-IN" dirty="0" smtClean="0">
                  <a:solidFill>
                    <a:srgbClr val="00FFCC"/>
                  </a:solidFill>
                  <a:latin typeface="Arial" pitchFamily="34" charset="0"/>
                  <a:cs typeface="Arial" pitchFamily="34" charset="0"/>
                </a:rPr>
                <a:t>.</a:t>
              </a:r>
            </a:p>
            <a:p>
              <a:endParaRPr lang="en-IN" dirty="0" smtClean="0">
                <a:solidFill>
                  <a:schemeClr val="bg1"/>
                </a:solidFill>
                <a:latin typeface="Arial" pitchFamily="34" charset="0"/>
                <a:cs typeface="Arial" pitchFamily="34" charset="0"/>
              </a:endParaRPr>
            </a:p>
            <a:p>
              <a:r>
                <a:rPr lang="en-US" sz="1600" b="1" u="sng" dirty="0" smtClean="0">
                  <a:solidFill>
                    <a:schemeClr val="bg1"/>
                  </a:solidFill>
                  <a:latin typeface="Arial" pitchFamily="34" charset="0"/>
                  <a:cs typeface="Arial" pitchFamily="34" charset="0"/>
                </a:rPr>
                <a:t>TIME ZONES FROM EAST TO WEST</a:t>
              </a:r>
              <a:r>
                <a:rPr lang="en-US" sz="1600" b="1" dirty="0" smtClean="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 </a:t>
              </a:r>
            </a:p>
            <a:p>
              <a:r>
                <a:rPr lang="en-US" dirty="0" smtClean="0">
                  <a:solidFill>
                    <a:srgbClr val="FFC000"/>
                  </a:solidFill>
                  <a:latin typeface="Arial" pitchFamily="34" charset="0"/>
                  <a:cs typeface="Arial" pitchFamily="34" charset="0"/>
                </a:rPr>
                <a:t>Atlantic Standard Time (AST) </a:t>
              </a:r>
            </a:p>
            <a:p>
              <a:r>
                <a:rPr lang="en-US" dirty="0" smtClean="0">
                  <a:solidFill>
                    <a:srgbClr val="00CC99"/>
                  </a:solidFill>
                  <a:latin typeface="Arial" pitchFamily="34" charset="0"/>
                  <a:cs typeface="Arial" pitchFamily="34" charset="0"/>
                </a:rPr>
                <a:t>Eastern Standard Time (EST)</a:t>
              </a:r>
            </a:p>
            <a:p>
              <a:r>
                <a:rPr lang="en-US" dirty="0" smtClean="0">
                  <a:solidFill>
                    <a:srgbClr val="FF00FF"/>
                  </a:solidFill>
                  <a:latin typeface="Arial" pitchFamily="34" charset="0"/>
                  <a:cs typeface="Arial" pitchFamily="34" charset="0"/>
                </a:rPr>
                <a:t>Central Standard Time (CST), </a:t>
              </a:r>
            </a:p>
            <a:p>
              <a:r>
                <a:rPr lang="en-US" dirty="0" smtClean="0">
                  <a:solidFill>
                    <a:srgbClr val="9966FF"/>
                  </a:solidFill>
                  <a:latin typeface="Arial" pitchFamily="34" charset="0"/>
                  <a:cs typeface="Arial" pitchFamily="34" charset="0"/>
                </a:rPr>
                <a:t>Mountain Standard Time (MST)</a:t>
              </a:r>
            </a:p>
            <a:p>
              <a:r>
                <a:rPr lang="en-US" dirty="0" smtClean="0">
                  <a:solidFill>
                    <a:srgbClr val="9966FF"/>
                  </a:solidFill>
                  <a:latin typeface="Arial" pitchFamily="34" charset="0"/>
                  <a:cs typeface="Arial" pitchFamily="34" charset="0"/>
                </a:rPr>
                <a:t> </a:t>
              </a:r>
              <a:r>
                <a:rPr lang="en-US" dirty="0" smtClean="0">
                  <a:solidFill>
                    <a:srgbClr val="FFFF00"/>
                  </a:solidFill>
                  <a:latin typeface="Arial" pitchFamily="34" charset="0"/>
                  <a:cs typeface="Arial" pitchFamily="34" charset="0"/>
                </a:rPr>
                <a:t>Pacific Standard Time (PST)</a:t>
              </a:r>
            </a:p>
            <a:p>
              <a:r>
                <a:rPr lang="en-US" dirty="0" smtClean="0">
                  <a:solidFill>
                    <a:srgbClr val="FF0000"/>
                  </a:solidFill>
                  <a:latin typeface="Arial" pitchFamily="34" charset="0"/>
                  <a:cs typeface="Arial" pitchFamily="34" charset="0"/>
                </a:rPr>
                <a:t>Alaskan </a:t>
              </a:r>
              <a:r>
                <a:rPr lang="en-US" dirty="0" smtClean="0">
                  <a:solidFill>
                    <a:srgbClr val="FF0000"/>
                  </a:solidFill>
                  <a:latin typeface="Arial" pitchFamily="34" charset="0"/>
                  <a:cs typeface="Arial" pitchFamily="34" charset="0"/>
                </a:rPr>
                <a:t>Standard Time (AKST</a:t>
              </a:r>
              <a:r>
                <a:rPr lang="en-US" dirty="0" smtClean="0">
                  <a:solidFill>
                    <a:srgbClr val="FF0000"/>
                  </a:solidFill>
                  <a:latin typeface="Arial" pitchFamily="34" charset="0"/>
                  <a:cs typeface="Arial" pitchFamily="34" charset="0"/>
                </a:rPr>
                <a:t>)</a:t>
              </a:r>
            </a:p>
            <a:p>
              <a:r>
                <a:rPr lang="en-US" dirty="0" smtClean="0">
                  <a:solidFill>
                    <a:srgbClr val="00B0F0"/>
                  </a:solidFill>
                  <a:latin typeface="Arial" pitchFamily="34" charset="0"/>
                  <a:cs typeface="Arial" pitchFamily="34" charset="0"/>
                </a:rPr>
                <a:t>Hawaii-Aleutian </a:t>
              </a:r>
              <a:r>
                <a:rPr lang="en-US" dirty="0" smtClean="0">
                  <a:solidFill>
                    <a:srgbClr val="00B0F0"/>
                  </a:solidFill>
                  <a:latin typeface="Arial" pitchFamily="34" charset="0"/>
                  <a:cs typeface="Arial" pitchFamily="34" charset="0"/>
                </a:rPr>
                <a:t>Standard Time (HST</a:t>
              </a:r>
              <a:r>
                <a:rPr lang="en-US" dirty="0" smtClean="0">
                  <a:solidFill>
                    <a:srgbClr val="00B0F0"/>
                  </a:solidFill>
                  <a:latin typeface="Arial" pitchFamily="34" charset="0"/>
                  <a:cs typeface="Arial" pitchFamily="34" charset="0"/>
                </a:rPr>
                <a:t>) </a:t>
              </a:r>
            </a:p>
            <a:p>
              <a:r>
                <a:rPr lang="en-US" dirty="0" smtClean="0">
                  <a:solidFill>
                    <a:srgbClr val="00FFCC"/>
                  </a:solidFill>
                  <a:latin typeface="Arial" pitchFamily="34" charset="0"/>
                  <a:cs typeface="Arial" pitchFamily="34" charset="0"/>
                </a:rPr>
                <a:t>Samoa standard time (UTC-11) </a:t>
              </a:r>
            </a:p>
            <a:p>
              <a:r>
                <a:rPr lang="en-US" dirty="0" smtClean="0">
                  <a:solidFill>
                    <a:schemeClr val="accent3">
                      <a:lumMod val="40000"/>
                      <a:lumOff val="60000"/>
                    </a:schemeClr>
                  </a:solidFill>
                  <a:latin typeface="Arial" pitchFamily="34" charset="0"/>
                  <a:cs typeface="Arial" pitchFamily="34" charset="0"/>
                </a:rPr>
                <a:t>Chamorro </a:t>
              </a:r>
              <a:r>
                <a:rPr lang="en-US" dirty="0" smtClean="0">
                  <a:solidFill>
                    <a:schemeClr val="accent3">
                      <a:lumMod val="40000"/>
                      <a:lumOff val="60000"/>
                    </a:schemeClr>
                  </a:solidFill>
                  <a:latin typeface="Arial" pitchFamily="34" charset="0"/>
                  <a:cs typeface="Arial" pitchFamily="34" charset="0"/>
                </a:rPr>
                <a:t>Standard Time (UTC+10</a:t>
              </a:r>
              <a:r>
                <a:rPr lang="en-US" dirty="0" smtClean="0">
                  <a:solidFill>
                    <a:schemeClr val="accent3">
                      <a:lumMod val="40000"/>
                      <a:lumOff val="60000"/>
                    </a:schemeClr>
                  </a:solidFill>
                  <a:latin typeface="Arial" pitchFamily="34" charset="0"/>
                  <a:cs typeface="Arial" pitchFamily="34" charset="0"/>
                </a:rPr>
                <a:t>)</a:t>
              </a:r>
              <a:endParaRPr lang="en-IN" sz="1600" dirty="0">
                <a:solidFill>
                  <a:schemeClr val="bg1"/>
                </a:solidFill>
                <a:latin typeface="Arial" pitchFamily="34" charset="0"/>
                <a:cs typeface="Arial" pitchFamily="34" charset="0"/>
              </a:endParaRPr>
            </a:p>
          </p:txBody>
        </p:sp>
        <p:pic>
          <p:nvPicPr>
            <p:cNvPr id="8" name="Picture 2" descr="C:\Users\Rajiv\Desktop\cAMERA\timezone-map5.png"/>
            <p:cNvPicPr>
              <a:picLocks noChangeAspect="1" noChangeArrowheads="1"/>
            </p:cNvPicPr>
            <p:nvPr/>
          </p:nvPicPr>
          <p:blipFill>
            <a:blip r:embed="rId2"/>
            <a:srcRect/>
            <a:stretch>
              <a:fillRect/>
            </a:stretch>
          </p:blipFill>
          <p:spPr bwMode="auto">
            <a:xfrm>
              <a:off x="4226501" y="3091032"/>
              <a:ext cx="4612699" cy="2590800"/>
            </a:xfrm>
            <a:prstGeom prst="rect">
              <a:avLst/>
            </a:prstGeom>
            <a:noFill/>
          </p:spPr>
        </p:pic>
      </p:grpSp>
      <p:pic>
        <p:nvPicPr>
          <p:cNvPr id="5123" name="Picture 3" descr="C:\Users\Rajiv\Desktop\cAMERA\images.jpg"/>
          <p:cNvPicPr>
            <a:picLocks noChangeAspect="1" noChangeArrowheads="1"/>
          </p:cNvPicPr>
          <p:nvPr/>
        </p:nvPicPr>
        <p:blipFill>
          <a:blip r:embed="rId3"/>
          <a:srcRect/>
          <a:stretch>
            <a:fillRect/>
          </a:stretch>
        </p:blipFill>
        <p:spPr bwMode="auto">
          <a:xfrm>
            <a:off x="6096000" y="0"/>
            <a:ext cx="2133600" cy="1981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sp>
        <p:nvSpPr>
          <p:cNvPr id="6" name="TextBox 5"/>
          <p:cNvSpPr txBox="1"/>
          <p:nvPr/>
        </p:nvSpPr>
        <p:spPr>
          <a:xfrm>
            <a:off x="685800" y="457200"/>
            <a:ext cx="5105400" cy="369332"/>
          </a:xfrm>
          <a:prstGeom prst="rect">
            <a:avLst/>
          </a:prstGeom>
          <a:noFill/>
        </p:spPr>
        <p:txBody>
          <a:bodyPr wrap="square" rtlCol="0">
            <a:spAutoFit/>
          </a:bodyPr>
          <a:lstStyle/>
          <a:p>
            <a:endParaRPr lang="en-US" dirty="0"/>
          </a:p>
        </p:txBody>
      </p:sp>
      <p:sp>
        <p:nvSpPr>
          <p:cNvPr id="7" name="TextBox 6"/>
          <p:cNvSpPr txBox="1"/>
          <p:nvPr/>
        </p:nvSpPr>
        <p:spPr>
          <a:xfrm>
            <a:off x="152400" y="152400"/>
            <a:ext cx="8839200" cy="3139321"/>
          </a:xfrm>
          <a:prstGeom prst="rect">
            <a:avLst/>
          </a:prstGeom>
          <a:solidFill>
            <a:schemeClr val="tx2"/>
          </a:solidFill>
          <a:ln w="12700"/>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b="1" dirty="0" smtClean="0">
                <a:solidFill>
                  <a:srgbClr val="FFFF00"/>
                </a:solidFill>
                <a:latin typeface="Arial" pitchFamily="34" charset="0"/>
                <a:cs typeface="Arial" pitchFamily="34" charset="0"/>
              </a:rPr>
              <a:t>CORDILLERA</a:t>
            </a:r>
            <a:r>
              <a:rPr lang="en-US" dirty="0" smtClean="0">
                <a:solidFill>
                  <a:schemeClr val="bg1"/>
                </a:solidFill>
                <a:latin typeface="Arial" pitchFamily="34" charset="0"/>
                <a:cs typeface="Arial" pitchFamily="34" charset="0"/>
              </a:rPr>
              <a:t> - </a:t>
            </a:r>
            <a:r>
              <a:rPr lang="en-US" dirty="0" smtClean="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An </a:t>
            </a:r>
            <a:r>
              <a:rPr lang="en-US" dirty="0" smtClean="0">
                <a:solidFill>
                  <a:schemeClr val="bg1"/>
                </a:solidFill>
                <a:latin typeface="Arial" pitchFamily="34" charset="0"/>
                <a:cs typeface="Arial" pitchFamily="34" charset="0"/>
              </a:rPr>
              <a:t>extensive chain of mountains or mountain </a:t>
            </a:r>
            <a:r>
              <a:rPr lang="en-US" dirty="0" smtClean="0">
                <a:solidFill>
                  <a:schemeClr val="bg1"/>
                </a:solidFill>
                <a:latin typeface="Arial" pitchFamily="34" charset="0"/>
                <a:cs typeface="Arial" pitchFamily="34" charset="0"/>
              </a:rPr>
              <a:t>ranges, especially in the Americas.</a:t>
            </a:r>
          </a:p>
          <a:p>
            <a:pPr algn="just"/>
            <a:endParaRPr lang="en-US" dirty="0" smtClean="0">
              <a:solidFill>
                <a:schemeClr val="bg1"/>
              </a:solidFill>
              <a:latin typeface="Arial" pitchFamily="34" charset="0"/>
              <a:cs typeface="Arial" pitchFamily="34" charset="0"/>
            </a:endParaRPr>
          </a:p>
          <a:p>
            <a:pPr algn="just"/>
            <a:r>
              <a:rPr lang="en-US" dirty="0" smtClean="0">
                <a:solidFill>
                  <a:srgbClr val="FF3399"/>
                </a:solidFill>
                <a:latin typeface="Arial" pitchFamily="34" charset="0"/>
                <a:cs typeface="Arial" pitchFamily="34" charset="0"/>
              </a:rPr>
              <a:t>The </a:t>
            </a:r>
            <a:r>
              <a:rPr lang="en-US" dirty="0" smtClean="0">
                <a:solidFill>
                  <a:srgbClr val="FF3399"/>
                </a:solidFill>
                <a:latin typeface="Arial" pitchFamily="34" charset="0"/>
                <a:cs typeface="Arial" pitchFamily="34" charset="0"/>
              </a:rPr>
              <a:t>American Cordillera </a:t>
            </a:r>
            <a:r>
              <a:rPr lang="en-US" dirty="0" smtClean="0">
                <a:solidFill>
                  <a:srgbClr val="FF3399"/>
                </a:solidFill>
                <a:latin typeface="Arial" pitchFamily="34" charset="0"/>
                <a:cs typeface="Arial" pitchFamily="34" charset="0"/>
              </a:rPr>
              <a:t>is a</a:t>
            </a:r>
            <a:r>
              <a:rPr lang="en-US" dirty="0" smtClean="0">
                <a:solidFill>
                  <a:srgbClr val="FF3399"/>
                </a:solidFill>
                <a:latin typeface="Arial" pitchFamily="34" charset="0"/>
                <a:cs typeface="Arial" pitchFamily="34" charset="0"/>
              </a:rPr>
              <a:t> chain of mountain ranges (cordilleras) that consists of an almost continuous sequence of mountain ranges that form the western "backbone" of North America, South America and Central America. It is also the backbone of the volcanic arc that forms the eastern half of the Pacific Ring of Fire.</a:t>
            </a:r>
            <a:endParaRPr lang="en-US" dirty="0" smtClean="0">
              <a:solidFill>
                <a:srgbClr val="FF3399"/>
              </a:solidFill>
              <a:latin typeface="Arial" pitchFamily="34" charset="0"/>
              <a:cs typeface="Arial" pitchFamily="34" charset="0"/>
            </a:endParaRPr>
          </a:p>
          <a:p>
            <a:pPr algn="just"/>
            <a:endParaRPr lang="en-US" dirty="0" smtClean="0">
              <a:solidFill>
                <a:schemeClr val="bg1"/>
              </a:solidFill>
              <a:latin typeface="Arial" pitchFamily="34" charset="0"/>
              <a:cs typeface="Arial" pitchFamily="34" charset="0"/>
            </a:endParaRPr>
          </a:p>
          <a:p>
            <a:pPr algn="just"/>
            <a:r>
              <a:rPr lang="en-US" dirty="0" smtClean="0">
                <a:solidFill>
                  <a:srgbClr val="00FFCC"/>
                </a:solidFill>
                <a:latin typeface="Arial" pitchFamily="34" charset="0"/>
                <a:cs typeface="Arial" pitchFamily="34" charset="0"/>
              </a:rPr>
              <a:t>Since </a:t>
            </a:r>
            <a:r>
              <a:rPr lang="en-US" dirty="0" smtClean="0">
                <a:solidFill>
                  <a:srgbClr val="00FFCC"/>
                </a:solidFill>
                <a:latin typeface="Arial" pitchFamily="34" charset="0"/>
                <a:cs typeface="Arial" pitchFamily="34" charset="0"/>
              </a:rPr>
              <a:t>the Cordillera is known for its large forests and trees, forestry is a huge part of the economy and will continue to benefit the region. Lastly, the Cordillera is rich in lots of minerals making mining a successful industry</a:t>
            </a:r>
            <a:r>
              <a:rPr lang="en-US" dirty="0" smtClean="0">
                <a:solidFill>
                  <a:srgbClr val="00FFCC"/>
                </a:solidFill>
                <a:latin typeface="Arial" pitchFamily="34" charset="0"/>
                <a:cs typeface="Arial" pitchFamily="34" charset="0"/>
              </a:rPr>
              <a:t>.</a:t>
            </a:r>
            <a:endParaRPr lang="en-US" dirty="0" smtClean="0">
              <a:solidFill>
                <a:schemeClr val="bg1"/>
              </a:solidFill>
              <a:latin typeface="Arial" pitchFamily="34" charset="0"/>
              <a:cs typeface="Arial" pitchFamily="34" charset="0"/>
            </a:endParaRPr>
          </a:p>
        </p:txBody>
      </p:sp>
      <p:pic>
        <p:nvPicPr>
          <p:cNvPr id="1027" name="Picture 3" descr="C:\Users\Rajiv\Desktop\cAMERA\Bear-Creek-Spire-part-California-Sierra-Nevada.jpg"/>
          <p:cNvPicPr>
            <a:picLocks noChangeAspect="1" noChangeArrowheads="1"/>
          </p:cNvPicPr>
          <p:nvPr/>
        </p:nvPicPr>
        <p:blipFill>
          <a:blip r:embed="rId2"/>
          <a:srcRect t="8000"/>
          <a:stretch>
            <a:fillRect/>
          </a:stretch>
        </p:blipFill>
        <p:spPr bwMode="auto">
          <a:xfrm>
            <a:off x="2068158" y="3352800"/>
            <a:ext cx="5305926" cy="3429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sp>
        <p:nvSpPr>
          <p:cNvPr id="6" name="TextBox 5"/>
          <p:cNvSpPr txBox="1"/>
          <p:nvPr/>
        </p:nvSpPr>
        <p:spPr>
          <a:xfrm>
            <a:off x="685800" y="457200"/>
            <a:ext cx="5105400" cy="369332"/>
          </a:xfrm>
          <a:prstGeom prst="rect">
            <a:avLst/>
          </a:prstGeom>
          <a:noFill/>
        </p:spPr>
        <p:txBody>
          <a:bodyPr wrap="square" rtlCol="0">
            <a:spAutoFit/>
          </a:bodyPr>
          <a:lstStyle/>
          <a:p>
            <a:endParaRPr lang="en-US" dirty="0"/>
          </a:p>
        </p:txBody>
      </p:sp>
      <p:sp>
        <p:nvSpPr>
          <p:cNvPr id="8" name="Rectangle 7"/>
          <p:cNvSpPr/>
          <p:nvPr/>
        </p:nvSpPr>
        <p:spPr>
          <a:xfrm>
            <a:off x="620358" y="685800"/>
            <a:ext cx="7962654" cy="5486400"/>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b="1" dirty="0" smtClean="0">
                <a:solidFill>
                  <a:srgbClr val="FFFF00"/>
                </a:solidFill>
                <a:latin typeface="Arial" pitchFamily="34" charset="0"/>
                <a:cs typeface="Arial" pitchFamily="34" charset="0"/>
              </a:rPr>
              <a:t>THE PRECAMBRIAN ERA </a:t>
            </a:r>
            <a:r>
              <a:rPr lang="en-US" dirty="0" smtClean="0">
                <a:solidFill>
                  <a:srgbClr val="FFFF00"/>
                </a:solidFill>
                <a:latin typeface="Arial" pitchFamily="34" charset="0"/>
                <a:cs typeface="Arial" pitchFamily="34" charset="0"/>
              </a:rPr>
              <a:t>: </a:t>
            </a:r>
            <a:r>
              <a:rPr lang="en-US" dirty="0" smtClean="0">
                <a:solidFill>
                  <a:srgbClr val="FF3399"/>
                </a:solidFill>
                <a:latin typeface="Arial" pitchFamily="34" charset="0"/>
                <a:cs typeface="Arial" pitchFamily="34" charset="0"/>
              </a:rPr>
              <a:t>The </a:t>
            </a:r>
            <a:r>
              <a:rPr lang="en-US" dirty="0" smtClean="0">
                <a:solidFill>
                  <a:srgbClr val="FF3399"/>
                </a:solidFill>
                <a:latin typeface="Arial" pitchFamily="34" charset="0"/>
                <a:cs typeface="Arial" pitchFamily="34" charset="0"/>
              </a:rPr>
              <a:t>name </a:t>
            </a:r>
            <a:r>
              <a:rPr lang="en-US" dirty="0" smtClean="0">
                <a:solidFill>
                  <a:srgbClr val="FF3399"/>
                </a:solidFill>
                <a:latin typeface="Arial" pitchFamily="34" charset="0"/>
                <a:cs typeface="Arial" pitchFamily="34" charset="0"/>
              </a:rPr>
              <a:t>means </a:t>
            </a:r>
            <a:r>
              <a:rPr lang="en-US" dirty="0" smtClean="0">
                <a:solidFill>
                  <a:srgbClr val="FF3399"/>
                </a:solidFill>
                <a:latin typeface="Arial" pitchFamily="34" charset="0"/>
                <a:cs typeface="Arial" pitchFamily="34" charset="0"/>
              </a:rPr>
              <a:t>"before the Cambrian period." This old, but still common term was originally used to refer to the whole period of earth's history before the formation of the oldest rocks with </a:t>
            </a:r>
            <a:r>
              <a:rPr lang="en-US" dirty="0" err="1" smtClean="0">
                <a:solidFill>
                  <a:srgbClr val="FF3399"/>
                </a:solidFill>
                <a:latin typeface="Arial" pitchFamily="34" charset="0"/>
                <a:cs typeface="Arial" pitchFamily="34" charset="0"/>
              </a:rPr>
              <a:t>recognisable</a:t>
            </a:r>
            <a:r>
              <a:rPr lang="en-US" dirty="0" smtClean="0">
                <a:solidFill>
                  <a:srgbClr val="FF3399"/>
                </a:solidFill>
                <a:latin typeface="Arial" pitchFamily="34" charset="0"/>
                <a:cs typeface="Arial" pitchFamily="34" charset="0"/>
              </a:rPr>
              <a:t> </a:t>
            </a:r>
            <a:r>
              <a:rPr lang="en-US" dirty="0" smtClean="0">
                <a:solidFill>
                  <a:srgbClr val="FF3399"/>
                </a:solidFill>
                <a:latin typeface="Arial" pitchFamily="34" charset="0"/>
                <a:cs typeface="Arial" pitchFamily="34" charset="0"/>
              </a:rPr>
              <a:t>fossils in them. </a:t>
            </a:r>
            <a:endParaRPr lang="en-US" dirty="0" smtClean="0">
              <a:solidFill>
                <a:srgbClr val="FF3399"/>
              </a:solidFill>
              <a:latin typeface="Arial" pitchFamily="34" charset="0"/>
              <a:cs typeface="Arial" pitchFamily="34" charset="0"/>
            </a:endParaRPr>
          </a:p>
          <a:p>
            <a:pPr algn="just"/>
            <a:endParaRPr lang="en-US" dirty="0" smtClean="0">
              <a:solidFill>
                <a:srgbClr val="FF7C80"/>
              </a:solidFill>
              <a:latin typeface="Arial" pitchFamily="34" charset="0"/>
              <a:cs typeface="Arial" pitchFamily="34" charset="0"/>
            </a:endParaRPr>
          </a:p>
          <a:p>
            <a:pPr algn="just"/>
            <a:r>
              <a:rPr lang="en-US" b="1" dirty="0" smtClean="0">
                <a:solidFill>
                  <a:srgbClr val="FFFF00"/>
                </a:solidFill>
                <a:latin typeface="Arial" pitchFamily="34" charset="0"/>
                <a:cs typeface="Arial" pitchFamily="34" charset="0"/>
              </a:rPr>
              <a:t>PRE-CAMBRIAN GRANITE SHIELDS</a:t>
            </a:r>
            <a:r>
              <a:rPr lang="en-US" dirty="0" smtClean="0">
                <a:solidFill>
                  <a:schemeClr val="bg1"/>
                </a:solidFill>
                <a:latin typeface="Arial" pitchFamily="34" charset="0"/>
                <a:cs typeface="Arial" pitchFamily="34" charset="0"/>
              </a:rPr>
              <a:t> : </a:t>
            </a:r>
            <a:r>
              <a:rPr lang="en-US" dirty="0" smtClean="0">
                <a:solidFill>
                  <a:srgbClr val="00FFCC"/>
                </a:solidFill>
                <a:latin typeface="Arial" pitchFamily="34" charset="0"/>
                <a:cs typeface="Arial" pitchFamily="34" charset="0"/>
              </a:rPr>
              <a:t>Cambria is the medieval name of </a:t>
            </a:r>
            <a:r>
              <a:rPr lang="en-US" dirty="0" smtClean="0">
                <a:solidFill>
                  <a:srgbClr val="00FFCC"/>
                </a:solidFill>
                <a:latin typeface="Arial" pitchFamily="34" charset="0"/>
                <a:cs typeface="Arial" pitchFamily="34" charset="0"/>
              </a:rPr>
              <a:t>Wales Precambrian</a:t>
            </a:r>
            <a:r>
              <a:rPr lang="en-US" dirty="0" smtClean="0">
                <a:solidFill>
                  <a:srgbClr val="00FFCC"/>
                </a:solidFill>
                <a:latin typeface="Arial" pitchFamily="34" charset="0"/>
                <a:cs typeface="Arial" pitchFamily="34" charset="0"/>
              </a:rPr>
              <a:t> time covers the vast bulk of the Earth's history, starting with the planet's creation about 4.5 billion years ago and ending with the emergence of complex, </a:t>
            </a:r>
            <a:r>
              <a:rPr lang="en-US" dirty="0" err="1" smtClean="0">
                <a:solidFill>
                  <a:srgbClr val="00FFCC"/>
                </a:solidFill>
                <a:latin typeface="Arial" pitchFamily="34" charset="0"/>
                <a:cs typeface="Arial" pitchFamily="34" charset="0"/>
              </a:rPr>
              <a:t>multicelled</a:t>
            </a:r>
            <a:r>
              <a:rPr lang="en-US" dirty="0" smtClean="0">
                <a:solidFill>
                  <a:srgbClr val="00FFCC"/>
                </a:solidFill>
                <a:latin typeface="Arial" pitchFamily="34" charset="0"/>
                <a:cs typeface="Arial" pitchFamily="34" charset="0"/>
              </a:rPr>
              <a:t> life-forms almost four billion years later.</a:t>
            </a:r>
          </a:p>
          <a:p>
            <a:pPr algn="just"/>
            <a:endParaRPr lang="en-US" dirty="0" smtClean="0">
              <a:solidFill>
                <a:srgbClr val="FF7C80"/>
              </a:solidFill>
              <a:latin typeface="Arial" pitchFamily="34" charset="0"/>
              <a:cs typeface="Arial" pitchFamily="34" charset="0"/>
            </a:endParaRPr>
          </a:p>
          <a:p>
            <a:pPr algn="just"/>
            <a:endParaRPr lang="en-US" dirty="0" smtClean="0">
              <a:solidFill>
                <a:schemeClr val="bg1"/>
              </a:solidFill>
              <a:latin typeface="Arial" pitchFamily="34" charset="0"/>
              <a:cs typeface="Arial" pitchFamily="34" charset="0"/>
            </a:endParaRPr>
          </a:p>
          <a:p>
            <a:r>
              <a:rPr lang="en-US" dirty="0" smtClean="0">
                <a:solidFill>
                  <a:srgbClr val="FFFF00"/>
                </a:solidFill>
                <a:latin typeface="Arial" pitchFamily="34" charset="0"/>
                <a:cs typeface="Arial" pitchFamily="34" charset="0"/>
              </a:rPr>
              <a:t>Where are </a:t>
            </a:r>
            <a:r>
              <a:rPr lang="en-US" dirty="0" smtClean="0">
                <a:solidFill>
                  <a:srgbClr val="FFFF00"/>
                </a:solidFill>
                <a:latin typeface="Arial" pitchFamily="34" charset="0"/>
                <a:cs typeface="Arial" pitchFamily="34" charset="0"/>
              </a:rPr>
              <a:t>Pre-Cambrian </a:t>
            </a:r>
            <a:r>
              <a:rPr lang="en-US" dirty="0" smtClean="0">
                <a:solidFill>
                  <a:srgbClr val="FFFF00"/>
                </a:solidFill>
                <a:latin typeface="Arial" pitchFamily="34" charset="0"/>
                <a:cs typeface="Arial" pitchFamily="34" charset="0"/>
              </a:rPr>
              <a:t>rocks found?</a:t>
            </a:r>
          </a:p>
          <a:p>
            <a:r>
              <a:rPr lang="en-US" dirty="0" smtClean="0">
                <a:solidFill>
                  <a:schemeClr val="bg1"/>
                </a:solidFill>
                <a:latin typeface="Arial" pitchFamily="34" charset="0"/>
                <a:cs typeface="Arial" pitchFamily="34" charset="0"/>
              </a:rPr>
              <a:t>Carbon found in 3.8 billion-year-old rocks </a:t>
            </a:r>
            <a:r>
              <a:rPr lang="en-US" dirty="0" smtClean="0">
                <a:solidFill>
                  <a:schemeClr val="bg1"/>
                </a:solidFill>
                <a:latin typeface="Arial" pitchFamily="34" charset="0"/>
                <a:cs typeface="Arial" pitchFamily="34" charset="0"/>
              </a:rPr>
              <a:t>from </a:t>
            </a:r>
            <a:r>
              <a:rPr lang="en-US" dirty="0" smtClean="0">
                <a:solidFill>
                  <a:schemeClr val="bg1"/>
                </a:solidFill>
                <a:latin typeface="Arial" pitchFamily="34" charset="0"/>
                <a:cs typeface="Arial" pitchFamily="34" charset="0"/>
              </a:rPr>
              <a:t>islands off western Greenland may be of organic origin. </a:t>
            </a:r>
          </a:p>
          <a:p>
            <a:pPr algn="just"/>
            <a:endParaRPr lang="en-US" dirty="0" smtClean="0">
              <a:solidFill>
                <a:srgbClr val="FFFF00"/>
              </a:solidFill>
              <a:latin typeface="Arial" pitchFamily="34" charset="0"/>
              <a:cs typeface="Arial" pitchFamily="34" charset="0"/>
            </a:endParaRPr>
          </a:p>
          <a:p>
            <a:pPr algn="just"/>
            <a:r>
              <a:rPr lang="en-US" dirty="0" smtClean="0">
                <a:solidFill>
                  <a:srgbClr val="FFFF00"/>
                </a:solidFill>
                <a:latin typeface="Arial" pitchFamily="34" charset="0"/>
                <a:cs typeface="Arial" pitchFamily="34" charset="0"/>
              </a:rPr>
              <a:t>Pre-Cambrian Organism -</a:t>
            </a:r>
            <a:r>
              <a:rPr lang="en-US" dirty="0" smtClean="0">
                <a:solidFill>
                  <a:schemeClr val="bg1"/>
                </a:solidFill>
                <a:latin typeface="Arial" pitchFamily="34" charset="0"/>
                <a:cs typeface="Arial" pitchFamily="34" charset="0"/>
              </a:rPr>
              <a:t> The </a:t>
            </a:r>
            <a:r>
              <a:rPr lang="en-US" dirty="0" smtClean="0">
                <a:solidFill>
                  <a:schemeClr val="bg1"/>
                </a:solidFill>
                <a:latin typeface="Arial" pitchFamily="34" charset="0"/>
                <a:cs typeface="Arial" pitchFamily="34" charset="0"/>
              </a:rPr>
              <a:t>first life is believed to be the </a:t>
            </a:r>
            <a:r>
              <a:rPr lang="en-US" dirty="0" err="1" smtClean="0">
                <a:solidFill>
                  <a:schemeClr val="bg1"/>
                </a:solidFill>
                <a:latin typeface="Arial" pitchFamily="34" charset="0"/>
                <a:cs typeface="Arial" pitchFamily="34" charset="0"/>
              </a:rPr>
              <a:t>Eubacteria</a:t>
            </a:r>
            <a:r>
              <a:rPr lang="en-US" dirty="0" smtClean="0">
                <a:solidFill>
                  <a:schemeClr val="bg1"/>
                </a:solidFill>
                <a:latin typeface="Arial" pitchFamily="34" charset="0"/>
                <a:cs typeface="Arial" pitchFamily="34" charset="0"/>
              </a:rPr>
              <a:t> (i.e., bacteria), single-celled prokaryotic organisms with no DNA-containing Nucleus. The most prevalent theory is that the </a:t>
            </a:r>
            <a:r>
              <a:rPr lang="en-US" dirty="0" err="1" smtClean="0">
                <a:solidFill>
                  <a:schemeClr val="bg1"/>
                </a:solidFill>
                <a:latin typeface="Arial" pitchFamily="34" charset="0"/>
                <a:cs typeface="Arial" pitchFamily="34" charset="0"/>
              </a:rPr>
              <a:t>Eubacteria</a:t>
            </a:r>
            <a:r>
              <a:rPr lang="en-US" dirty="0" smtClean="0">
                <a:solidFill>
                  <a:schemeClr val="bg1"/>
                </a:solidFill>
                <a:latin typeface="Arial" pitchFamily="34" charset="0"/>
                <a:cs typeface="Arial" pitchFamily="34" charset="0"/>
              </a:rPr>
              <a:t> are ancestral to the </a:t>
            </a:r>
            <a:r>
              <a:rPr lang="en-US" dirty="0" err="1" smtClean="0">
                <a:solidFill>
                  <a:schemeClr val="bg1"/>
                </a:solidFill>
                <a:latin typeface="Arial" pitchFamily="34" charset="0"/>
                <a:cs typeface="Arial" pitchFamily="34" charset="0"/>
              </a:rPr>
              <a:t>Archaea</a:t>
            </a:r>
            <a:r>
              <a:rPr lang="en-US" dirty="0" smtClean="0">
                <a:solidFill>
                  <a:schemeClr val="bg1"/>
                </a:solidFill>
                <a:latin typeface="Arial" pitchFamily="34" charset="0"/>
                <a:cs typeface="Arial" pitchFamily="34" charset="0"/>
              </a:rPr>
              <a:t>, only identified as a distinct domain of life in the 1970's</a:t>
            </a:r>
            <a:r>
              <a:rPr lang="en-US" dirty="0" smtClean="0">
                <a:solidFill>
                  <a:schemeClr val="bg1"/>
                </a:solidFill>
                <a:latin typeface="Arial" pitchFamily="34" charset="0"/>
                <a:cs typeface="Arial" pitchFamily="34" charset="0"/>
              </a:rPr>
              <a:t>.</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pic>
        <p:nvPicPr>
          <p:cNvPr id="2050" name="Picture 2" descr="C:\Users\Rajiv\Desktop\cAMERA\download (4).jpg"/>
          <p:cNvPicPr>
            <a:picLocks noChangeAspect="1" noChangeArrowheads="1"/>
          </p:cNvPicPr>
          <p:nvPr/>
        </p:nvPicPr>
        <p:blipFill>
          <a:blip r:embed="rId2"/>
          <a:srcRect b="7747"/>
          <a:stretch>
            <a:fillRect/>
          </a:stretch>
        </p:blipFill>
        <p:spPr bwMode="auto">
          <a:xfrm>
            <a:off x="3309768" y="1524000"/>
            <a:ext cx="2676889" cy="4114800"/>
          </a:xfrm>
          <a:prstGeom prst="rect">
            <a:avLst/>
          </a:prstGeom>
          <a:noFill/>
        </p:spPr>
      </p:pic>
      <p:pic>
        <p:nvPicPr>
          <p:cNvPr id="2051" name="Picture 3" descr="C:\Users\Rajiv\Desktop\cAMERA\download (5).jpg"/>
          <p:cNvPicPr>
            <a:picLocks noChangeAspect="1" noChangeArrowheads="1"/>
          </p:cNvPicPr>
          <p:nvPr/>
        </p:nvPicPr>
        <p:blipFill>
          <a:blip r:embed="rId3"/>
          <a:srcRect/>
          <a:stretch>
            <a:fillRect/>
          </a:stretch>
        </p:blipFill>
        <p:spPr bwMode="auto">
          <a:xfrm>
            <a:off x="424926" y="3896619"/>
            <a:ext cx="2619375" cy="1743075"/>
          </a:xfrm>
          <a:prstGeom prst="rect">
            <a:avLst/>
          </a:prstGeom>
          <a:noFill/>
        </p:spPr>
      </p:pic>
      <p:pic>
        <p:nvPicPr>
          <p:cNvPr id="2052" name="Picture 4" descr="C:\Users\Rajiv\Desktop\cAMERA\download (6).jpg"/>
          <p:cNvPicPr>
            <a:picLocks noChangeAspect="1" noChangeArrowheads="1"/>
          </p:cNvPicPr>
          <p:nvPr/>
        </p:nvPicPr>
        <p:blipFill>
          <a:blip r:embed="rId4"/>
          <a:srcRect b="8333"/>
          <a:stretch>
            <a:fillRect/>
          </a:stretch>
        </p:blipFill>
        <p:spPr bwMode="auto">
          <a:xfrm>
            <a:off x="6267450" y="3810000"/>
            <a:ext cx="2495550" cy="1828800"/>
          </a:xfrm>
          <a:prstGeom prst="rect">
            <a:avLst/>
          </a:prstGeom>
          <a:noFill/>
        </p:spPr>
      </p:pic>
      <p:pic>
        <p:nvPicPr>
          <p:cNvPr id="2054" name="Picture 6" descr="C:\Users\Rajiv\Desktop\cAMERA\download (2).jpg"/>
          <p:cNvPicPr>
            <a:picLocks noChangeAspect="1" noChangeArrowheads="1"/>
          </p:cNvPicPr>
          <p:nvPr/>
        </p:nvPicPr>
        <p:blipFill>
          <a:blip r:embed="rId5"/>
          <a:srcRect b="7853"/>
          <a:stretch>
            <a:fillRect/>
          </a:stretch>
        </p:blipFill>
        <p:spPr bwMode="auto">
          <a:xfrm>
            <a:off x="6248400" y="1524000"/>
            <a:ext cx="2514600" cy="1676400"/>
          </a:xfrm>
          <a:prstGeom prst="rect">
            <a:avLst/>
          </a:prstGeom>
          <a:noFill/>
        </p:spPr>
      </p:pic>
      <p:pic>
        <p:nvPicPr>
          <p:cNvPr id="2055" name="Picture 7" descr="C:\Users\Rajiv\Desktop\cAMERA\download (3).jpg"/>
          <p:cNvPicPr>
            <a:picLocks noChangeAspect="1" noChangeArrowheads="1"/>
          </p:cNvPicPr>
          <p:nvPr/>
        </p:nvPicPr>
        <p:blipFill>
          <a:blip r:embed="rId6"/>
          <a:srcRect b="8333"/>
          <a:stretch>
            <a:fillRect/>
          </a:stretch>
        </p:blipFill>
        <p:spPr bwMode="auto">
          <a:xfrm>
            <a:off x="424926" y="1533524"/>
            <a:ext cx="2590800" cy="1740385"/>
          </a:xfrm>
          <a:prstGeom prst="rect">
            <a:avLst/>
          </a:prstGeom>
          <a:noFill/>
        </p:spPr>
      </p:pic>
      <p:sp>
        <p:nvSpPr>
          <p:cNvPr id="12" name="Rectangle 11"/>
          <p:cNvSpPr/>
          <p:nvPr/>
        </p:nvSpPr>
        <p:spPr>
          <a:xfrm>
            <a:off x="1796526" y="838200"/>
            <a:ext cx="5572359" cy="461665"/>
          </a:xfrm>
          <a:prstGeom prst="rect">
            <a:avLst/>
          </a:prstGeom>
        </p:spPr>
        <p:txBody>
          <a:bodyPr wrap="none">
            <a:spAutoFit/>
          </a:bodyPr>
          <a:lstStyle/>
          <a:p>
            <a:r>
              <a:rPr lang="en-US" sz="2400" b="1" dirty="0" smtClean="0">
                <a:solidFill>
                  <a:srgbClr val="FFFF00"/>
                </a:solidFill>
                <a:latin typeface="Arial" pitchFamily="34" charset="0"/>
                <a:cs typeface="Arial" pitchFamily="34" charset="0"/>
              </a:rPr>
              <a:t>PRE-CAMBRIAN GRANITE SHIELDS</a:t>
            </a:r>
            <a:r>
              <a:rPr lang="en-US" sz="2400" dirty="0" smtClean="0">
                <a:solidFill>
                  <a:schemeClr val="bg1"/>
                </a:solidFill>
                <a:latin typeface="Arial" pitchFamily="34" charset="0"/>
                <a:cs typeface="Arial" pitchFamily="34" charset="0"/>
              </a:rPr>
              <a:t> </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1" name="Rounded Rectangle 20"/>
          <p:cNvSpPr/>
          <p:nvPr/>
        </p:nvSpPr>
        <p:spPr>
          <a:xfrm>
            <a:off x="77094" y="64548"/>
            <a:ext cx="8991600" cy="6705600"/>
          </a:xfrm>
          <a:prstGeom prst="roundRect">
            <a:avLst/>
          </a:prstGeom>
          <a:solidFill>
            <a:schemeClr val="tx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D:\Journey to the\5e634ba7c03c0e1da8fbc75d.jpg"/>
          <p:cNvPicPr/>
          <p:nvPr/>
        </p:nvPicPr>
        <p:blipFill>
          <a:blip r:embed="rId2">
            <a:lum bright="-10000" contrast="30000"/>
          </a:blip>
          <a:srcRect l="38073" t="-66" r="19175" b="-489"/>
          <a:stretch>
            <a:fillRect/>
          </a:stretch>
        </p:blipFill>
        <p:spPr bwMode="auto">
          <a:xfrm>
            <a:off x="5627475" y="1524000"/>
            <a:ext cx="3310335" cy="4648200"/>
          </a:xfrm>
          <a:prstGeom prst="roundRect">
            <a:avLst>
              <a:gd name="adj" fmla="val 16667"/>
            </a:avLst>
          </a:prstGeom>
          <a:ln>
            <a:solidFill>
              <a:srgbClr val="FF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76200" y="927174"/>
            <a:ext cx="619208" cy="5389578"/>
          </a:xfrm>
          <a:prstGeom prst="rect">
            <a:avLst/>
          </a:prstGeom>
          <a:noFill/>
          <a:ln>
            <a:noFill/>
          </a:ln>
          <a:effectLst>
            <a:outerShdw blurRad="50800" dist="50800" dir="5400000" sx="13000" sy="13000" algn="ctr" rotWithShape="0">
              <a:srgbClr val="000000"/>
            </a:outerShdw>
          </a:effectLst>
        </p:spPr>
        <p:txBody>
          <a:bodyPr vert="wordArtVert" wrap="square" rtlCol="0">
            <a:spAutoFit/>
          </a:bodyPr>
          <a:lstStyle/>
          <a:p>
            <a:pPr algn="just"/>
            <a:r>
              <a:rPr lang="en-US" sz="2600" b="1" dirty="0" smtClean="0">
                <a:solidFill>
                  <a:srgbClr val="FF3399"/>
                </a:solidFill>
                <a:latin typeface="Arial" pitchFamily="34" charset="0"/>
                <a:ea typeface="Arial Unicode MS" pitchFamily="34" charset="-128"/>
                <a:cs typeface="Arial" pitchFamily="34" charset="0"/>
              </a:rPr>
              <a:t>INTRODUCTION </a:t>
            </a:r>
            <a:endParaRPr lang="en-US" sz="2600" b="1" dirty="0">
              <a:solidFill>
                <a:srgbClr val="FF3399"/>
              </a:solidFill>
              <a:latin typeface="Arial" pitchFamily="34" charset="0"/>
              <a:ea typeface="Arial Unicode MS" pitchFamily="34" charset="-128"/>
              <a:cs typeface="Arial" pitchFamily="34" charset="0"/>
            </a:endParaRPr>
          </a:p>
        </p:txBody>
      </p:sp>
      <p:sp>
        <p:nvSpPr>
          <p:cNvPr id="17" name="TextBox 16"/>
          <p:cNvSpPr txBox="1"/>
          <p:nvPr/>
        </p:nvSpPr>
        <p:spPr>
          <a:xfrm>
            <a:off x="577844" y="948690"/>
            <a:ext cx="4984756" cy="5632311"/>
          </a:xfrm>
          <a:prstGeom prst="rect">
            <a:avLst/>
          </a:prstGeom>
          <a:noFill/>
        </p:spPr>
        <p:txBody>
          <a:bodyPr wrap="square" rtlCol="0">
            <a:spAutoFit/>
          </a:bodyPr>
          <a:lstStyle/>
          <a:p>
            <a:pPr algn="just"/>
            <a:r>
              <a:rPr lang="en-US" dirty="0" smtClean="0">
                <a:solidFill>
                  <a:srgbClr val="FFFF00"/>
                </a:solidFill>
                <a:latin typeface="Arial" pitchFamily="34" charset="0"/>
                <a:cs typeface="Arial" pitchFamily="34" charset="0"/>
              </a:rPr>
              <a:t>The lesson highlights how geological phenomena enable us to trace the history of mankind. It also tells us about the way in which landmasses and countries are formed. The writer </a:t>
            </a:r>
            <a:r>
              <a:rPr lang="en-US" dirty="0" err="1" smtClean="0">
                <a:solidFill>
                  <a:srgbClr val="FFFF00"/>
                </a:solidFill>
                <a:latin typeface="Arial" pitchFamily="34" charset="0"/>
                <a:cs typeface="Arial" pitchFamily="34" charset="0"/>
              </a:rPr>
              <a:t>emphasises</a:t>
            </a:r>
            <a:r>
              <a:rPr lang="en-US" dirty="0" smtClean="0">
                <a:solidFill>
                  <a:srgbClr val="FFFF00"/>
                </a:solidFill>
                <a:latin typeface="Arial" pitchFamily="34" charset="0"/>
                <a:cs typeface="Arial" pitchFamily="34" charset="0"/>
              </a:rPr>
              <a:t> the impact of human endeavour to dominate nature. It should be </a:t>
            </a:r>
            <a:r>
              <a:rPr lang="en-US" dirty="0" err="1" smtClean="0">
                <a:solidFill>
                  <a:srgbClr val="FFFF00"/>
                </a:solidFill>
                <a:latin typeface="Arial" pitchFamily="34" charset="0"/>
                <a:cs typeface="Arial" pitchFamily="34" charset="0"/>
              </a:rPr>
              <a:t>realised</a:t>
            </a:r>
            <a:r>
              <a:rPr lang="en-US" dirty="0" smtClean="0">
                <a:solidFill>
                  <a:srgbClr val="FFFF00"/>
                </a:solidFill>
                <a:latin typeface="Arial" pitchFamily="34" charset="0"/>
                <a:cs typeface="Arial" pitchFamily="34" charset="0"/>
              </a:rPr>
              <a:t> that exploration of this landmass under the ice cap will certainly reveal valuable information on the theory of birth and evolution of our planet and its association with the solar system and the galactic evolution. The challenge to the ecology of the world makes the Antarctica (with the simple eco-system and lack of biodiversity) a crucial place for study. The ‘Students on Ice’ programme provides inspiring educational opportunities which help to foster an understanding and respect for our planet. The objective of taking children to Antarctica to teach them the importance of protecting the Earth’s environment is laudable.</a:t>
            </a:r>
            <a:endParaRPr lang="en-US" dirty="0">
              <a:solidFill>
                <a:schemeClr val="bg1"/>
              </a:solidFill>
              <a:latin typeface="Arial" pitchFamily="34" charset="0"/>
              <a:cs typeface="Arial" pitchFamily="34" charset="0"/>
            </a:endParaRPr>
          </a:p>
        </p:txBody>
      </p:sp>
      <p:sp>
        <p:nvSpPr>
          <p:cNvPr id="25" name="TextBox 24"/>
          <p:cNvSpPr txBox="1"/>
          <p:nvPr/>
        </p:nvSpPr>
        <p:spPr>
          <a:xfrm>
            <a:off x="609600" y="162580"/>
            <a:ext cx="7848600" cy="646331"/>
          </a:xfrm>
          <a:prstGeom prst="rect">
            <a:avLst/>
          </a:prstGeom>
          <a:noFill/>
        </p:spPr>
        <p:txBody>
          <a:bodyPr wrap="square" rtlCol="0">
            <a:spAutoFit/>
          </a:bodyPr>
          <a:lstStyle/>
          <a:p>
            <a:pPr algn="ctr"/>
            <a:r>
              <a:rPr lang="en-US" sz="3600" b="1" dirty="0" smtClean="0">
                <a:solidFill>
                  <a:srgbClr val="FF6699"/>
                </a:solidFill>
                <a:latin typeface="AWLUnicode" pitchFamily="2" charset="0"/>
              </a:rPr>
              <a:t>Journey to the End of the Earth</a:t>
            </a:r>
            <a:endParaRPr lang="en-US" sz="3600" b="1" dirty="0">
              <a:solidFill>
                <a:srgbClr val="FF6699"/>
              </a:solidFill>
              <a:latin typeface="AWLUnicode" pitchFamily="2" charset="0"/>
            </a:endParaRPr>
          </a:p>
        </p:txBody>
      </p:sp>
      <p:sp>
        <p:nvSpPr>
          <p:cNvPr id="26" name="TextBox 25"/>
          <p:cNvSpPr txBox="1"/>
          <p:nvPr/>
        </p:nvSpPr>
        <p:spPr>
          <a:xfrm>
            <a:off x="4724400" y="598842"/>
            <a:ext cx="3581400" cy="584775"/>
          </a:xfrm>
          <a:prstGeom prst="rect">
            <a:avLst/>
          </a:prstGeom>
          <a:noFill/>
        </p:spPr>
        <p:txBody>
          <a:bodyPr wrap="square" rtlCol="0">
            <a:spAutoFit/>
          </a:bodyPr>
          <a:lstStyle/>
          <a:p>
            <a:pPr algn="r">
              <a:buFontTx/>
              <a:buChar char="-"/>
            </a:pPr>
            <a:r>
              <a:rPr lang="en-US" sz="3200" b="1" dirty="0" smtClean="0">
                <a:solidFill>
                  <a:schemeClr val="tx2">
                    <a:lumMod val="75000"/>
                  </a:schemeClr>
                </a:solidFill>
                <a:latin typeface="Californian FB" pitchFamily="18" charset="0"/>
              </a:rPr>
              <a:t> </a:t>
            </a:r>
            <a:r>
              <a:rPr lang="en-US" sz="2400" b="1" dirty="0" smtClean="0">
                <a:solidFill>
                  <a:srgbClr val="00FFCC"/>
                </a:solidFill>
                <a:latin typeface="Californian FB" pitchFamily="18" charset="0"/>
              </a:rPr>
              <a:t>Tishani Doshi</a:t>
            </a:r>
            <a:endParaRPr lang="en-US" sz="2000" b="1" dirty="0" smtClean="0">
              <a:solidFill>
                <a:srgbClr val="00FFCC"/>
              </a:solidFill>
              <a:latin typeface="Californian FB" pitchFamily="18" charset="0"/>
            </a:endParaRPr>
          </a:p>
        </p:txBody>
      </p:sp>
      <p:pic>
        <p:nvPicPr>
          <p:cNvPr id="8" name="Picture 7" descr="D:\Journey to the\The-Akademik-Shokalskiy-(c)-MKelly.jpg"/>
          <p:cNvPicPr/>
          <p:nvPr/>
        </p:nvPicPr>
        <p:blipFill>
          <a:blip r:embed="rId3" cstate="print">
            <a:lum contrast="30000"/>
          </a:blip>
          <a:srcRect l="4887" r="11552"/>
          <a:stretch>
            <a:fillRect/>
          </a:stretch>
        </p:blipFill>
        <p:spPr bwMode="auto">
          <a:xfrm>
            <a:off x="5943600" y="1752600"/>
            <a:ext cx="1200803" cy="106680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sp>
        <p:nvSpPr>
          <p:cNvPr id="5" name="TextBox 4"/>
          <p:cNvSpPr txBox="1"/>
          <p:nvPr/>
        </p:nvSpPr>
        <p:spPr>
          <a:xfrm>
            <a:off x="838200" y="838200"/>
            <a:ext cx="228600" cy="369332"/>
          </a:xfrm>
          <a:prstGeom prst="rect">
            <a:avLst/>
          </a:prstGeom>
          <a:noFill/>
        </p:spPr>
        <p:txBody>
          <a:bodyPr wrap="square" rtlCol="0">
            <a:spAutoFit/>
          </a:bodyPr>
          <a:lstStyle/>
          <a:p>
            <a:endParaRPr lang="en-US" dirty="0"/>
          </a:p>
        </p:txBody>
      </p:sp>
      <p:sp>
        <p:nvSpPr>
          <p:cNvPr id="6" name="TextBox 5"/>
          <p:cNvSpPr txBox="1"/>
          <p:nvPr/>
        </p:nvSpPr>
        <p:spPr>
          <a:xfrm>
            <a:off x="685800" y="457200"/>
            <a:ext cx="5105400" cy="369332"/>
          </a:xfrm>
          <a:prstGeom prst="rect">
            <a:avLst/>
          </a:prstGeom>
          <a:noFill/>
        </p:spPr>
        <p:txBody>
          <a:bodyPr wrap="square" rtlCol="0">
            <a:spAutoFit/>
          </a:bodyPr>
          <a:lstStyle/>
          <a:p>
            <a:endParaRPr lang="en-US" dirty="0"/>
          </a:p>
        </p:txBody>
      </p:sp>
      <p:sp>
        <p:nvSpPr>
          <p:cNvPr id="8" name="Rectangle 7"/>
          <p:cNvSpPr/>
          <p:nvPr/>
        </p:nvSpPr>
        <p:spPr>
          <a:xfrm>
            <a:off x="729726" y="740688"/>
            <a:ext cx="7772400"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b="1" dirty="0" smtClean="0">
                <a:solidFill>
                  <a:srgbClr val="002060"/>
                </a:solidFill>
                <a:latin typeface="Arial" pitchFamily="34" charset="0"/>
                <a:cs typeface="Arial" pitchFamily="34" charset="0"/>
              </a:rPr>
              <a:t>DRAKE PASSAGE</a:t>
            </a:r>
            <a:r>
              <a:rPr lang="en-US"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 </a:t>
            </a:r>
            <a:r>
              <a:rPr lang="en-US" dirty="0" smtClean="0">
                <a:solidFill>
                  <a:schemeClr val="tx1"/>
                </a:solidFill>
                <a:latin typeface="Arial" pitchFamily="34" charset="0"/>
                <a:cs typeface="Arial" pitchFamily="34" charset="0"/>
              </a:rPr>
              <a:t>The </a:t>
            </a:r>
            <a:r>
              <a:rPr lang="en-US" dirty="0" smtClean="0">
                <a:solidFill>
                  <a:schemeClr val="tx1"/>
                </a:solidFill>
                <a:latin typeface="Arial" pitchFamily="34" charset="0"/>
                <a:cs typeface="Arial" pitchFamily="34" charset="0"/>
              </a:rPr>
              <a:t>body of water </a:t>
            </a:r>
            <a:r>
              <a:rPr lang="en-US" dirty="0" smtClean="0">
                <a:solidFill>
                  <a:schemeClr val="tx1"/>
                </a:solidFill>
                <a:latin typeface="Arial" pitchFamily="34" charset="0"/>
                <a:cs typeface="Arial" pitchFamily="34" charset="0"/>
              </a:rPr>
              <a:t>between South America’s Cape Horn, Chile and the South Shetland Islands of Antarctica. </a:t>
            </a:r>
            <a:r>
              <a:rPr lang="en-US" dirty="0" smtClean="0">
                <a:solidFill>
                  <a:schemeClr val="tx1"/>
                </a:solidFill>
                <a:latin typeface="Arial" pitchFamily="34" charset="0"/>
                <a:cs typeface="Arial" pitchFamily="34" charset="0"/>
              </a:rPr>
              <a:t>It connects the southwestern part of </a:t>
            </a:r>
            <a:r>
              <a:rPr lang="en-US" dirty="0" smtClean="0">
                <a:solidFill>
                  <a:schemeClr val="tx1"/>
                </a:solidFill>
                <a:latin typeface="Arial" pitchFamily="34" charset="0"/>
                <a:cs typeface="Arial" pitchFamily="34" charset="0"/>
              </a:rPr>
              <a:t>the Atlantic Ocean with </a:t>
            </a:r>
            <a:r>
              <a:rPr lang="en-US" dirty="0" smtClean="0">
                <a:solidFill>
                  <a:schemeClr val="tx1"/>
                </a:solidFill>
                <a:latin typeface="Arial" pitchFamily="34" charset="0"/>
                <a:cs typeface="Arial" pitchFamily="34" charset="0"/>
              </a:rPr>
              <a:t>the southeastern part of </a:t>
            </a:r>
            <a:r>
              <a:rPr lang="en-US" dirty="0" smtClean="0">
                <a:solidFill>
                  <a:schemeClr val="tx1"/>
                </a:solidFill>
                <a:latin typeface="Arial" pitchFamily="34" charset="0"/>
                <a:cs typeface="Arial" pitchFamily="34" charset="0"/>
              </a:rPr>
              <a:t>the Pacific Ocean</a:t>
            </a:r>
            <a:r>
              <a:rPr lang="en-US" dirty="0" smtClean="0">
                <a:solidFill>
                  <a:schemeClr val="tx1"/>
                </a:solidFill>
                <a:latin typeface="Arial" pitchFamily="34" charset="0"/>
                <a:cs typeface="Arial" pitchFamily="34" charset="0"/>
              </a:rPr>
              <a:t> and extends into </a:t>
            </a:r>
            <a:r>
              <a:rPr lang="en-US" dirty="0" smtClean="0">
                <a:solidFill>
                  <a:schemeClr val="tx1"/>
                </a:solidFill>
                <a:latin typeface="Arial" pitchFamily="34" charset="0"/>
                <a:cs typeface="Arial" pitchFamily="34" charset="0"/>
              </a:rPr>
              <a:t>the Southern Ocean.</a:t>
            </a:r>
            <a:endParaRPr lang="en-US" sz="1600" dirty="0">
              <a:solidFill>
                <a:schemeClr val="tx1"/>
              </a:solidFill>
              <a:latin typeface="Arial" pitchFamily="34" charset="0"/>
              <a:cs typeface="Arial" pitchFamily="34" charset="0"/>
            </a:endParaRPr>
          </a:p>
        </p:txBody>
      </p:sp>
      <p:sp>
        <p:nvSpPr>
          <p:cNvPr id="7" name="Rectangle 6"/>
          <p:cNvSpPr/>
          <p:nvPr/>
        </p:nvSpPr>
        <p:spPr>
          <a:xfrm>
            <a:off x="4876800" y="5410200"/>
            <a:ext cx="3624432" cy="646331"/>
          </a:xfrm>
          <a:prstGeom prst="rect">
            <a:avLst/>
          </a:prstGeom>
        </p:spPr>
        <p:txBody>
          <a:bodyPr wrap="square">
            <a:spAutoFit/>
          </a:bodyPr>
          <a:lstStyle/>
          <a:p>
            <a:pPr algn="ctr"/>
            <a:r>
              <a:rPr lang="en-US" dirty="0" smtClean="0">
                <a:solidFill>
                  <a:schemeClr val="bg1"/>
                </a:solidFill>
              </a:rPr>
              <a:t>Tourist expedition ship </a:t>
            </a:r>
            <a:r>
              <a:rPr lang="en-US" dirty="0" smtClean="0">
                <a:solidFill>
                  <a:schemeClr val="bg1"/>
                </a:solidFill>
              </a:rPr>
              <a:t>sailing </a:t>
            </a:r>
            <a:r>
              <a:rPr lang="en-US" dirty="0" smtClean="0">
                <a:solidFill>
                  <a:schemeClr val="bg1"/>
                </a:solidFill>
              </a:rPr>
              <a:t>across the Drake Passage to Antarctica</a:t>
            </a:r>
            <a:endParaRPr lang="en-US" dirty="0">
              <a:solidFill>
                <a:schemeClr val="bg1"/>
              </a:solidFill>
            </a:endParaRPr>
          </a:p>
        </p:txBody>
      </p:sp>
      <p:pic>
        <p:nvPicPr>
          <p:cNvPr id="3074" name="Picture 2" descr="C:\Users\Rajiv\Desktop\cAMERA\220px-DrakeP1.jpg"/>
          <p:cNvPicPr>
            <a:picLocks noChangeAspect="1" noChangeArrowheads="1"/>
          </p:cNvPicPr>
          <p:nvPr/>
        </p:nvPicPr>
        <p:blipFill>
          <a:blip r:embed="rId2"/>
          <a:srcRect/>
          <a:stretch>
            <a:fillRect/>
          </a:stretch>
        </p:blipFill>
        <p:spPr bwMode="auto">
          <a:xfrm>
            <a:off x="4858274" y="2416884"/>
            <a:ext cx="3657600" cy="2743200"/>
          </a:xfrm>
          <a:prstGeom prst="rect">
            <a:avLst/>
          </a:prstGeom>
          <a:noFill/>
        </p:spPr>
      </p:pic>
      <p:pic>
        <p:nvPicPr>
          <p:cNvPr id="3075" name="Picture 3" descr="C:\Users\Rajiv\Desktop\cAMERA\658px-Drake_passage_en.png"/>
          <p:cNvPicPr>
            <a:picLocks noChangeAspect="1" noChangeArrowheads="1"/>
          </p:cNvPicPr>
          <p:nvPr/>
        </p:nvPicPr>
        <p:blipFill>
          <a:blip r:embed="rId3"/>
          <a:srcRect/>
          <a:stretch>
            <a:fillRect/>
          </a:stretch>
        </p:blipFill>
        <p:spPr bwMode="auto">
          <a:xfrm>
            <a:off x="762000" y="2362200"/>
            <a:ext cx="4011613" cy="3657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47800" y="1447800"/>
            <a:ext cx="184731" cy="584775"/>
          </a:xfrm>
          <a:prstGeom prst="rect">
            <a:avLst/>
          </a:prstGeom>
        </p:spPr>
        <p:txBody>
          <a:bodyPr wrap="none">
            <a:spAutoFit/>
          </a:bodyPr>
          <a:lstStyle/>
          <a:p>
            <a:endParaRPr lang="en-US" sz="3200" b="1" dirty="0">
              <a:ln>
                <a:solidFill>
                  <a:schemeClr val="bg1"/>
                </a:solidFill>
              </a:ln>
              <a:solidFill>
                <a:srgbClr val="FFC000"/>
              </a:solidFill>
              <a:latin typeface="Bauhaus 93" pitchFamily="82" charset="0"/>
            </a:endParaRPr>
          </a:p>
        </p:txBody>
      </p:sp>
      <p:sp>
        <p:nvSpPr>
          <p:cNvPr id="14" name="TextBox 13"/>
          <p:cNvSpPr txBox="1"/>
          <p:nvPr/>
        </p:nvSpPr>
        <p:spPr>
          <a:xfrm>
            <a:off x="152400" y="76200"/>
            <a:ext cx="8839200" cy="830997"/>
          </a:xfrm>
          <a:prstGeom prst="rect">
            <a:avLst/>
          </a:prstGeom>
          <a:noFill/>
        </p:spPr>
        <p:txBody>
          <a:bodyPr wrap="square" rtlCol="0">
            <a:spAutoFit/>
          </a:bodyPr>
          <a:lstStyle/>
          <a:p>
            <a:pPr algn="ctr"/>
            <a:r>
              <a:rPr lang="en-US" sz="2400" b="1" u="sng" dirty="0" smtClean="0">
                <a:solidFill>
                  <a:srgbClr val="FF0000"/>
                </a:solidFill>
                <a:latin typeface="AWLUnicode" pitchFamily="2" charset="0"/>
              </a:rPr>
              <a:t>Journey to the End of the Earth - </a:t>
            </a:r>
            <a:r>
              <a:rPr lang="en-US" sz="2400" b="1" u="sng" dirty="0" smtClean="0">
                <a:solidFill>
                  <a:srgbClr val="FFFF00"/>
                </a:solidFill>
                <a:latin typeface="AWLUnicode" pitchFamily="2" charset="0"/>
              </a:rPr>
              <a:t>Key Points &amp; Sequence</a:t>
            </a:r>
          </a:p>
          <a:p>
            <a:endParaRPr lang="en-US" sz="2400" b="1" dirty="0">
              <a:solidFill>
                <a:schemeClr val="bg1"/>
              </a:solidFill>
              <a:latin typeface="AWLUnicode" pitchFamily="2" charset="0"/>
            </a:endParaRPr>
          </a:p>
        </p:txBody>
      </p:sp>
      <p:grpSp>
        <p:nvGrpSpPr>
          <p:cNvPr id="8" name="Group 7"/>
          <p:cNvGrpSpPr/>
          <p:nvPr/>
        </p:nvGrpSpPr>
        <p:grpSpPr>
          <a:xfrm>
            <a:off x="304799" y="579120"/>
            <a:ext cx="4267201" cy="6126480"/>
            <a:chOff x="304799" y="579120"/>
            <a:chExt cx="4267201" cy="6126480"/>
          </a:xfrm>
        </p:grpSpPr>
        <p:pic>
          <p:nvPicPr>
            <p:cNvPr id="5" name="Picture 4" descr="C:\Users\Rajiv\Desktop\cAMERA\IMG_20200531_091020.jpg"/>
            <p:cNvPicPr/>
            <p:nvPr/>
          </p:nvPicPr>
          <p:blipFill>
            <a:blip r:embed="rId2" cstate="print">
              <a:lum bright="10000" contrast="40000"/>
            </a:blip>
            <a:srcRect l="19297" t="39655" r="28586" b="32704"/>
            <a:stretch>
              <a:fillRect/>
            </a:stretch>
          </p:blipFill>
          <p:spPr bwMode="auto">
            <a:xfrm>
              <a:off x="304799" y="579120"/>
              <a:ext cx="4267201" cy="1021080"/>
            </a:xfrm>
            <a:prstGeom prst="rect">
              <a:avLst/>
            </a:prstGeom>
            <a:noFill/>
            <a:ln w="9525">
              <a:noFill/>
              <a:miter lim="800000"/>
              <a:headEnd/>
              <a:tailEnd/>
            </a:ln>
          </p:spPr>
        </p:pic>
        <p:pic>
          <p:nvPicPr>
            <p:cNvPr id="6" name="Picture 5" descr="C:\Users\Rajiv\Desktop\cAMERA\IMG_20200531_091037.jpg"/>
            <p:cNvPicPr/>
            <p:nvPr/>
          </p:nvPicPr>
          <p:blipFill>
            <a:blip r:embed="rId3" cstate="print">
              <a:lum bright="20000" contrast="40000"/>
            </a:blip>
            <a:srcRect l="29871" t="3318" r="1919" b="39328"/>
            <a:stretch>
              <a:fillRect/>
            </a:stretch>
          </p:blipFill>
          <p:spPr bwMode="auto">
            <a:xfrm>
              <a:off x="304800" y="1600200"/>
              <a:ext cx="4267200" cy="5105400"/>
            </a:xfrm>
            <a:prstGeom prst="rect">
              <a:avLst/>
            </a:prstGeom>
            <a:noFill/>
            <a:ln w="9525">
              <a:noFill/>
              <a:miter lim="800000"/>
              <a:headEnd/>
              <a:tailEnd/>
            </a:ln>
          </p:spPr>
        </p:pic>
      </p:grpSp>
      <p:grpSp>
        <p:nvGrpSpPr>
          <p:cNvPr id="10" name="Group 9"/>
          <p:cNvGrpSpPr/>
          <p:nvPr/>
        </p:nvGrpSpPr>
        <p:grpSpPr>
          <a:xfrm>
            <a:off x="4724400" y="582705"/>
            <a:ext cx="4194220" cy="6122895"/>
            <a:chOff x="4724400" y="582705"/>
            <a:chExt cx="4194220" cy="6122895"/>
          </a:xfrm>
        </p:grpSpPr>
        <p:pic>
          <p:nvPicPr>
            <p:cNvPr id="7" name="Picture 6" descr="C:\Users\Rajiv\Desktop\cAMERA\IMG_20200531_091037.jpg"/>
            <p:cNvPicPr/>
            <p:nvPr/>
          </p:nvPicPr>
          <p:blipFill>
            <a:blip r:embed="rId3" cstate="print">
              <a:lum bright="20000" contrast="40000"/>
            </a:blip>
            <a:srcRect l="29871" t="60169" r="1919" b="9569"/>
            <a:stretch>
              <a:fillRect/>
            </a:stretch>
          </p:blipFill>
          <p:spPr bwMode="auto">
            <a:xfrm>
              <a:off x="4724400" y="582705"/>
              <a:ext cx="4191000" cy="2693895"/>
            </a:xfrm>
            <a:prstGeom prst="rect">
              <a:avLst/>
            </a:prstGeom>
            <a:noFill/>
            <a:ln w="9525">
              <a:noFill/>
              <a:miter lim="800000"/>
              <a:headEnd/>
              <a:tailEnd/>
            </a:ln>
          </p:spPr>
        </p:pic>
        <p:pic>
          <p:nvPicPr>
            <p:cNvPr id="9" name="Picture 8" descr="C:\Users\Rajiv\Desktop\cAMERA\IMG_20200531_091103.jpg"/>
            <p:cNvPicPr/>
            <p:nvPr/>
          </p:nvPicPr>
          <p:blipFill>
            <a:blip r:embed="rId4" cstate="print">
              <a:lum bright="30000" contrast="40000"/>
            </a:blip>
            <a:srcRect l="18628" t="4772" r="20831" b="62764"/>
            <a:stretch>
              <a:fillRect/>
            </a:stretch>
          </p:blipFill>
          <p:spPr bwMode="auto">
            <a:xfrm>
              <a:off x="4724400" y="3276600"/>
              <a:ext cx="4194220" cy="3429000"/>
            </a:xfrm>
            <a:prstGeom prst="rect">
              <a:avLst/>
            </a:prstGeom>
            <a:noFill/>
            <a:ln w="9525">
              <a:noFill/>
              <a:miter lim="800000"/>
              <a:headEnd/>
              <a:tailEnd/>
            </a:ln>
          </p:spPr>
        </p:pic>
      </p:grpSp>
      <p:pic>
        <p:nvPicPr>
          <p:cNvPr id="11" name="Picture 10" descr="D:\Journey to the\The-Akademik-Shokalskiy-(c)-MKelly.jpg"/>
          <p:cNvPicPr/>
          <p:nvPr/>
        </p:nvPicPr>
        <p:blipFill>
          <a:blip r:embed="rId5" cstate="print">
            <a:lum contrast="30000"/>
          </a:blip>
          <a:srcRect l="4887" r="11552"/>
          <a:stretch>
            <a:fillRect/>
          </a:stretch>
        </p:blipFill>
        <p:spPr bwMode="auto">
          <a:xfrm>
            <a:off x="7924800" y="4702884"/>
            <a:ext cx="758472" cy="67383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descr="D:\Journey to the\The-Akademik-Shokalskiy-(c)-MKelly.jpg"/>
          <p:cNvPicPr/>
          <p:nvPr/>
        </p:nvPicPr>
        <p:blipFill>
          <a:blip r:embed="rId5" cstate="print">
            <a:lum contrast="30000"/>
          </a:blip>
          <a:srcRect l="4887" r="11552"/>
          <a:stretch>
            <a:fillRect/>
          </a:stretch>
        </p:blipFill>
        <p:spPr bwMode="auto">
          <a:xfrm>
            <a:off x="3058758" y="2917116"/>
            <a:ext cx="758472" cy="67383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47800" y="1447800"/>
            <a:ext cx="184731" cy="584775"/>
          </a:xfrm>
          <a:prstGeom prst="rect">
            <a:avLst/>
          </a:prstGeom>
        </p:spPr>
        <p:txBody>
          <a:bodyPr wrap="none">
            <a:spAutoFit/>
          </a:bodyPr>
          <a:lstStyle/>
          <a:p>
            <a:endParaRPr lang="en-US" sz="3200" b="1" dirty="0">
              <a:ln>
                <a:solidFill>
                  <a:schemeClr val="bg1"/>
                </a:solidFill>
              </a:ln>
              <a:solidFill>
                <a:srgbClr val="FFC000"/>
              </a:solidFill>
              <a:latin typeface="Bauhaus 93" pitchFamily="82" charset="0"/>
            </a:endParaRPr>
          </a:p>
        </p:txBody>
      </p:sp>
      <p:sp>
        <p:nvSpPr>
          <p:cNvPr id="14" name="TextBox 13"/>
          <p:cNvSpPr txBox="1"/>
          <p:nvPr/>
        </p:nvSpPr>
        <p:spPr>
          <a:xfrm>
            <a:off x="152400" y="76200"/>
            <a:ext cx="8839200" cy="830997"/>
          </a:xfrm>
          <a:prstGeom prst="rect">
            <a:avLst/>
          </a:prstGeom>
          <a:noFill/>
        </p:spPr>
        <p:txBody>
          <a:bodyPr wrap="square" rtlCol="0">
            <a:spAutoFit/>
          </a:bodyPr>
          <a:lstStyle/>
          <a:p>
            <a:pPr algn="ctr"/>
            <a:r>
              <a:rPr lang="en-US" sz="2400" b="1" u="sng" dirty="0" smtClean="0">
                <a:solidFill>
                  <a:srgbClr val="FF0000"/>
                </a:solidFill>
                <a:latin typeface="AWLUnicode" pitchFamily="2" charset="0"/>
              </a:rPr>
              <a:t>Journey to the End of the Earth - </a:t>
            </a:r>
            <a:r>
              <a:rPr lang="en-US" sz="2400" b="1" u="sng" dirty="0" smtClean="0">
                <a:solidFill>
                  <a:srgbClr val="FFFF00"/>
                </a:solidFill>
                <a:latin typeface="AWLUnicode" pitchFamily="2" charset="0"/>
              </a:rPr>
              <a:t>Key Points &amp; Sequence</a:t>
            </a:r>
          </a:p>
          <a:p>
            <a:endParaRPr lang="en-US" sz="2400" b="1" dirty="0">
              <a:solidFill>
                <a:schemeClr val="bg1"/>
              </a:solidFill>
              <a:latin typeface="AWLUnicode" pitchFamily="2" charset="0"/>
            </a:endParaRPr>
          </a:p>
        </p:txBody>
      </p:sp>
      <p:pic>
        <p:nvPicPr>
          <p:cNvPr id="9" name="Picture 8" descr="C:\Users\Rajiv\Desktop\cAMERA\IMG_20200531_091103.jpg"/>
          <p:cNvPicPr/>
          <p:nvPr/>
        </p:nvPicPr>
        <p:blipFill>
          <a:blip r:embed="rId2" cstate="print">
            <a:lum bright="10000" contrast="40000"/>
          </a:blip>
          <a:srcRect l="18628" t="37236" r="20831" b="3309"/>
          <a:stretch>
            <a:fillRect/>
          </a:stretch>
        </p:blipFill>
        <p:spPr bwMode="auto">
          <a:xfrm>
            <a:off x="228600" y="493060"/>
            <a:ext cx="4343400" cy="6279775"/>
          </a:xfrm>
          <a:prstGeom prst="rect">
            <a:avLst/>
          </a:prstGeom>
          <a:noFill/>
          <a:ln w="9525">
            <a:noFill/>
            <a:miter lim="800000"/>
            <a:headEnd/>
            <a:tailEnd/>
          </a:ln>
        </p:spPr>
      </p:pic>
      <p:pic>
        <p:nvPicPr>
          <p:cNvPr id="10" name="Picture 9" descr="C:\Users\Rajiv\Desktop\cAMERA\IMG_20200531_091111.jpg"/>
          <p:cNvPicPr/>
          <p:nvPr/>
        </p:nvPicPr>
        <p:blipFill>
          <a:blip r:embed="rId3" cstate="print">
            <a:lum bright="20000" contrast="40000"/>
          </a:blip>
          <a:srcRect l="11191" t="6476" r="18286" b="18096"/>
          <a:stretch>
            <a:fillRect/>
          </a:stretch>
        </p:blipFill>
        <p:spPr bwMode="auto">
          <a:xfrm>
            <a:off x="4648200" y="502025"/>
            <a:ext cx="4325470" cy="6248400"/>
          </a:xfrm>
          <a:prstGeom prst="rect">
            <a:avLst/>
          </a:prstGeom>
          <a:noFill/>
          <a:ln w="9525">
            <a:noFill/>
            <a:miter lim="800000"/>
            <a:headEnd/>
            <a:tailEnd/>
          </a:ln>
        </p:spPr>
      </p:pic>
      <p:pic>
        <p:nvPicPr>
          <p:cNvPr id="11" name="Picture 10" descr="D:\Journey to the\The-Akademik-Shokalskiy-(c)-MKelly.jpg"/>
          <p:cNvPicPr/>
          <p:nvPr/>
        </p:nvPicPr>
        <p:blipFill>
          <a:blip r:embed="rId4" cstate="print">
            <a:lum contrast="30000"/>
          </a:blip>
          <a:srcRect l="4887" r="11552"/>
          <a:stretch>
            <a:fillRect/>
          </a:stretch>
        </p:blipFill>
        <p:spPr bwMode="auto">
          <a:xfrm>
            <a:off x="7877316" y="2231316"/>
            <a:ext cx="733283" cy="651453"/>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descr="D:\Journey to the\The-Akademik-Shokalskiy-(c)-MKelly.jpg"/>
          <p:cNvPicPr/>
          <p:nvPr/>
        </p:nvPicPr>
        <p:blipFill>
          <a:blip r:embed="rId5" cstate="print">
            <a:lum contrast="30000"/>
          </a:blip>
          <a:srcRect l="4887" r="11552"/>
          <a:stretch>
            <a:fillRect/>
          </a:stretch>
        </p:blipFill>
        <p:spPr bwMode="auto">
          <a:xfrm>
            <a:off x="3677556" y="1437042"/>
            <a:ext cx="600402" cy="53340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04800" y="609600"/>
            <a:ext cx="8534400" cy="738664"/>
          </a:xfrm>
          <a:prstGeom prst="rect">
            <a:avLst/>
          </a:prstGeom>
          <a:noFill/>
        </p:spPr>
        <p:txBody>
          <a:bodyPr wrap="square" rtlCol="0">
            <a:spAutoFit/>
          </a:bodyPr>
          <a:lstStyle/>
          <a:p>
            <a:pPr algn="ctr"/>
            <a:endParaRPr lang="en-IN" sz="2400" b="1" u="sng" dirty="0" smtClean="0">
              <a:latin typeface="Arial" pitchFamily="34" charset="0"/>
              <a:cs typeface="Arial" pitchFamily="34" charset="0"/>
            </a:endParaRPr>
          </a:p>
          <a:p>
            <a:endParaRPr lang="en-US" dirty="0"/>
          </a:p>
        </p:txBody>
      </p:sp>
      <p:sp>
        <p:nvSpPr>
          <p:cNvPr id="9" name="Rectangle 8"/>
          <p:cNvSpPr/>
          <p:nvPr/>
        </p:nvSpPr>
        <p:spPr>
          <a:xfrm>
            <a:off x="152400" y="-16126"/>
            <a:ext cx="8686800" cy="430887"/>
          </a:xfrm>
          <a:prstGeom prst="rect">
            <a:avLst/>
          </a:prstGeom>
        </p:spPr>
        <p:txBody>
          <a:bodyPr wrap="square">
            <a:spAutoFit/>
          </a:bodyPr>
          <a:lstStyle/>
          <a:p>
            <a:pPr algn="ctr"/>
            <a:r>
              <a:rPr lang="en-US" sz="2200" b="1" u="sng" dirty="0" smtClean="0">
                <a:solidFill>
                  <a:srgbClr val="FF0000"/>
                </a:solidFill>
                <a:latin typeface="AWLUnicode" pitchFamily="2" charset="0"/>
              </a:rPr>
              <a:t>Journey to the End of the Earth - </a:t>
            </a:r>
            <a:r>
              <a:rPr lang="en-US" sz="2200" b="1" u="sng" dirty="0" smtClean="0">
                <a:solidFill>
                  <a:srgbClr val="FFFF00"/>
                </a:solidFill>
                <a:latin typeface="AWLUnicode" pitchFamily="2" charset="0"/>
              </a:rPr>
              <a:t>Vocabulary</a:t>
            </a:r>
          </a:p>
        </p:txBody>
      </p:sp>
      <p:grpSp>
        <p:nvGrpSpPr>
          <p:cNvPr id="16" name="Group 15"/>
          <p:cNvGrpSpPr/>
          <p:nvPr/>
        </p:nvGrpSpPr>
        <p:grpSpPr>
          <a:xfrm>
            <a:off x="228600" y="354111"/>
            <a:ext cx="4267200" cy="6427689"/>
            <a:chOff x="228600" y="354111"/>
            <a:chExt cx="3352800" cy="6427689"/>
          </a:xfrm>
        </p:grpSpPr>
        <p:pic>
          <p:nvPicPr>
            <p:cNvPr id="11" name="Picture 10" descr="C:\Users\Rajiv\Desktop\cAMERA\IMG_20200531_091121.jpg"/>
            <p:cNvPicPr/>
            <p:nvPr/>
          </p:nvPicPr>
          <p:blipFill>
            <a:blip r:embed="rId2" cstate="print">
              <a:lum bright="10000" contrast="40000"/>
            </a:blip>
            <a:srcRect l="6223" t="16564" r="5208" b="20290"/>
            <a:stretch>
              <a:fillRect/>
            </a:stretch>
          </p:blipFill>
          <p:spPr bwMode="auto">
            <a:xfrm>
              <a:off x="228600" y="354111"/>
              <a:ext cx="3352800" cy="4249264"/>
            </a:xfrm>
            <a:prstGeom prst="rect">
              <a:avLst/>
            </a:prstGeom>
            <a:noFill/>
            <a:ln w="9525">
              <a:noFill/>
              <a:miter lim="800000"/>
              <a:headEnd/>
              <a:tailEnd/>
            </a:ln>
          </p:spPr>
        </p:pic>
        <p:pic>
          <p:nvPicPr>
            <p:cNvPr id="15" name="Picture 14" descr="C:\Users\Rajiv\Desktop\cAMERA\IMG_20200531_091133.jpg"/>
            <p:cNvPicPr/>
            <p:nvPr/>
          </p:nvPicPr>
          <p:blipFill>
            <a:blip r:embed="rId3" cstate="print">
              <a:lum bright="30000" contrast="40000"/>
            </a:blip>
            <a:srcRect l="19112" t="2249" r="24511" b="76505"/>
            <a:stretch>
              <a:fillRect/>
            </a:stretch>
          </p:blipFill>
          <p:spPr bwMode="auto">
            <a:xfrm>
              <a:off x="228600" y="4572000"/>
              <a:ext cx="3352800" cy="2209800"/>
            </a:xfrm>
            <a:prstGeom prst="rect">
              <a:avLst/>
            </a:prstGeom>
            <a:noFill/>
            <a:ln w="9525">
              <a:noFill/>
              <a:miter lim="800000"/>
              <a:headEnd/>
              <a:tailEnd/>
            </a:ln>
          </p:spPr>
        </p:pic>
      </p:grpSp>
      <p:pic>
        <p:nvPicPr>
          <p:cNvPr id="13" name="Picture 12" descr="C:\Users\Rajiv\Desktop\cAMERA\IMG_20200531_091133.jpg"/>
          <p:cNvPicPr/>
          <p:nvPr/>
        </p:nvPicPr>
        <p:blipFill>
          <a:blip r:embed="rId4" cstate="print">
            <a:lum bright="20000" contrast="40000"/>
          </a:blip>
          <a:srcRect l="16280" t="23641" r="22955" b="7908"/>
          <a:stretch>
            <a:fillRect/>
          </a:stretch>
        </p:blipFill>
        <p:spPr bwMode="auto">
          <a:xfrm>
            <a:off x="4648200" y="363070"/>
            <a:ext cx="4267200" cy="6400800"/>
          </a:xfrm>
          <a:prstGeom prst="rect">
            <a:avLst/>
          </a:prstGeom>
          <a:noFill/>
          <a:ln w="9525">
            <a:noFill/>
            <a:miter lim="800000"/>
            <a:headEnd/>
            <a:tailEnd/>
          </a:ln>
        </p:spPr>
      </p:pic>
      <p:pic>
        <p:nvPicPr>
          <p:cNvPr id="17" name="Picture 16" descr="D:\Journey to the\The-Akademik-Shokalskiy-(c)-MKelly.jpg"/>
          <p:cNvPicPr/>
          <p:nvPr/>
        </p:nvPicPr>
        <p:blipFill>
          <a:blip r:embed="rId5" cstate="print">
            <a:lum contrast="30000"/>
          </a:blip>
          <a:srcRect l="4887" r="11552"/>
          <a:stretch>
            <a:fillRect/>
          </a:stretch>
        </p:blipFill>
        <p:spPr bwMode="auto">
          <a:xfrm>
            <a:off x="3429000" y="2743200"/>
            <a:ext cx="762000" cy="676965"/>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descr="D:\Journey to the\The-Akademik-Shokalskiy-(c)-MKelly.jpg"/>
          <p:cNvPicPr/>
          <p:nvPr/>
        </p:nvPicPr>
        <p:blipFill>
          <a:blip r:embed="rId6" cstate="print">
            <a:lum contrast="30000"/>
          </a:blip>
          <a:srcRect l="4887" r="11552"/>
          <a:stretch>
            <a:fillRect/>
          </a:stretch>
        </p:blipFill>
        <p:spPr bwMode="auto">
          <a:xfrm>
            <a:off x="4880328" y="6096000"/>
            <a:ext cx="682272" cy="606134"/>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4800" y="609600"/>
            <a:ext cx="8534400" cy="738664"/>
          </a:xfrm>
          <a:prstGeom prst="rect">
            <a:avLst/>
          </a:prstGeom>
          <a:noFill/>
        </p:spPr>
        <p:txBody>
          <a:bodyPr wrap="square" rtlCol="0">
            <a:spAutoFit/>
          </a:bodyPr>
          <a:lstStyle/>
          <a:p>
            <a:pPr algn="ctr"/>
            <a:endParaRPr lang="en-IN" sz="2400" b="1" u="sng" dirty="0" smtClean="0">
              <a:latin typeface="Arial" pitchFamily="34" charset="0"/>
              <a:cs typeface="Arial" pitchFamily="34" charset="0"/>
            </a:endParaRPr>
          </a:p>
          <a:p>
            <a:endParaRPr lang="en-US" dirty="0"/>
          </a:p>
        </p:txBody>
      </p:sp>
      <p:sp>
        <p:nvSpPr>
          <p:cNvPr id="9" name="Rectangle 8"/>
          <p:cNvSpPr/>
          <p:nvPr/>
        </p:nvSpPr>
        <p:spPr>
          <a:xfrm>
            <a:off x="152400" y="26313"/>
            <a:ext cx="8686800" cy="430887"/>
          </a:xfrm>
          <a:prstGeom prst="rect">
            <a:avLst/>
          </a:prstGeom>
        </p:spPr>
        <p:txBody>
          <a:bodyPr wrap="square">
            <a:spAutoFit/>
          </a:bodyPr>
          <a:lstStyle/>
          <a:p>
            <a:pPr algn="ctr"/>
            <a:r>
              <a:rPr lang="en-US" sz="2200" b="1" u="sng" dirty="0" smtClean="0">
                <a:solidFill>
                  <a:srgbClr val="FF0000"/>
                </a:solidFill>
                <a:latin typeface="AWLUnicode" pitchFamily="2" charset="0"/>
              </a:rPr>
              <a:t>Journey to the End of the Earth - </a:t>
            </a:r>
            <a:r>
              <a:rPr lang="en-US" sz="2200" b="1" u="sng" dirty="0" smtClean="0">
                <a:solidFill>
                  <a:srgbClr val="FFFF00"/>
                </a:solidFill>
                <a:latin typeface="AWLUnicode" pitchFamily="2" charset="0"/>
              </a:rPr>
              <a:t>Vocabulary</a:t>
            </a:r>
          </a:p>
        </p:txBody>
      </p:sp>
      <p:pic>
        <p:nvPicPr>
          <p:cNvPr id="8" name="Picture 7" descr="C:\Users\Rajiv\Desktop\cAMERA\IMG_20200531_091142.jpg"/>
          <p:cNvPicPr/>
          <p:nvPr/>
        </p:nvPicPr>
        <p:blipFill>
          <a:blip r:embed="rId2" cstate="print">
            <a:lum bright="20000" contrast="40000"/>
          </a:blip>
          <a:srcRect l="4488" t="17888" r="17406" b="32911"/>
          <a:stretch>
            <a:fillRect/>
          </a:stretch>
        </p:blipFill>
        <p:spPr bwMode="auto">
          <a:xfrm>
            <a:off x="260874" y="458094"/>
            <a:ext cx="8610600" cy="3048000"/>
          </a:xfrm>
          <a:prstGeom prst="rect">
            <a:avLst/>
          </a:prstGeom>
          <a:noFill/>
          <a:ln w="9525">
            <a:noFill/>
            <a:miter lim="800000"/>
            <a:headEnd/>
            <a:tailEnd/>
          </a:ln>
        </p:spPr>
      </p:pic>
      <p:sp>
        <p:nvSpPr>
          <p:cNvPr id="12" name="TextBox 11"/>
          <p:cNvSpPr txBox="1"/>
          <p:nvPr/>
        </p:nvSpPr>
        <p:spPr>
          <a:xfrm>
            <a:off x="173916" y="3628579"/>
            <a:ext cx="8610600" cy="3000821"/>
          </a:xfrm>
          <a:prstGeom prst="rect">
            <a:avLst/>
          </a:prstGeom>
          <a:noFill/>
        </p:spPr>
        <p:txBody>
          <a:bodyPr wrap="square" rtlCol="0">
            <a:spAutoFit/>
          </a:bodyPr>
          <a:lstStyle/>
          <a:p>
            <a:pPr>
              <a:lnSpc>
                <a:spcPct val="150000"/>
              </a:lnSpc>
            </a:pPr>
            <a:r>
              <a:rPr lang="en-US" dirty="0" smtClean="0">
                <a:solidFill>
                  <a:schemeClr val="bg1"/>
                </a:solidFill>
                <a:latin typeface="Arial" pitchFamily="34" charset="0"/>
                <a:cs typeface="Arial" pitchFamily="34" charset="0"/>
              </a:rPr>
              <a:t>Cordilleran folds                    - an extensive chain of mountains or mountain ranges</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Precambrian granite shields - large areas of relatively low elevation that forms part     </a:t>
            </a:r>
          </a:p>
          <a:p>
            <a:r>
              <a:rPr lang="en-US" dirty="0" smtClean="0">
                <a:solidFill>
                  <a:schemeClr val="bg1"/>
                </a:solidFill>
                <a:latin typeface="Arial" pitchFamily="34" charset="0"/>
                <a:cs typeface="Arial" pitchFamily="34" charset="0"/>
              </a:rPr>
              <a:t>                                                of continental masses</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Mind-boggling                       - overwhelming; startling</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Thrived                                  - prosper; flourish</a:t>
            </a:r>
          </a:p>
          <a:p>
            <a:pPr>
              <a:lnSpc>
                <a:spcPct val="150000"/>
              </a:lnSpc>
            </a:pPr>
            <a:r>
              <a:rPr lang="en-US" dirty="0" smtClean="0">
                <a:solidFill>
                  <a:schemeClr val="bg1"/>
                </a:solidFill>
                <a:latin typeface="Arial" pitchFamily="34" charset="0"/>
                <a:cs typeface="Arial" pitchFamily="34" charset="0"/>
              </a:rPr>
              <a:t>Calving                                  - split and shed</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Immersion                             - submerge</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Prognosis                              - a forecast of the likely outcome of a situation</a:t>
            </a:r>
            <a:endParaRPr lang="en-US" dirty="0">
              <a:solidFill>
                <a:schemeClr val="bg1"/>
              </a:solidFill>
              <a:latin typeface="Arial" pitchFamily="34" charset="0"/>
              <a:cs typeface="Arial" pitchFamily="34" charset="0"/>
            </a:endParaRPr>
          </a:p>
        </p:txBody>
      </p:sp>
      <p:pic>
        <p:nvPicPr>
          <p:cNvPr id="14" name="Picture 13" descr="D:\Journey to the\The-Akademik-Shokalskiy-(c)-MKelly.jpg"/>
          <p:cNvPicPr/>
          <p:nvPr/>
        </p:nvPicPr>
        <p:blipFill>
          <a:blip r:embed="rId3" cstate="print">
            <a:lum contrast="30000"/>
          </a:blip>
          <a:srcRect l="4887" r="11552"/>
          <a:stretch>
            <a:fillRect/>
          </a:stretch>
        </p:blipFill>
        <p:spPr bwMode="auto">
          <a:xfrm>
            <a:off x="6781800" y="4495800"/>
            <a:ext cx="1905000" cy="1692411"/>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188893"/>
            <a:ext cx="9372600" cy="646331"/>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a:t>
            </a:r>
            <a:endParaRPr lang="en-US" sz="48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9458" name="Picture 2" descr="D:\Journey to the\0.jfif"/>
          <p:cNvPicPr>
            <a:picLocks noChangeAspect="1" noChangeArrowheads="1"/>
          </p:cNvPicPr>
          <p:nvPr/>
        </p:nvPicPr>
        <p:blipFill>
          <a:blip r:embed="rId2">
            <a:lum contrast="20000"/>
          </a:blip>
          <a:srcRect/>
          <a:stretch>
            <a:fillRect/>
          </a:stretch>
        </p:blipFill>
        <p:spPr bwMode="auto">
          <a:xfrm>
            <a:off x="228600" y="1763358"/>
            <a:ext cx="8686800" cy="4866042"/>
          </a:xfrm>
          <a:prstGeom prst="rect">
            <a:avLst/>
          </a:prstGeom>
          <a:noFill/>
        </p:spPr>
      </p:pic>
      <p:sp>
        <p:nvSpPr>
          <p:cNvPr id="7" name="Rectangle 6"/>
          <p:cNvSpPr/>
          <p:nvPr/>
        </p:nvSpPr>
        <p:spPr>
          <a:xfrm>
            <a:off x="228600" y="1063237"/>
            <a:ext cx="8686800" cy="646331"/>
          </a:xfrm>
          <a:prstGeom prst="rect">
            <a:avLst/>
          </a:prstGeom>
        </p:spPr>
        <p:txBody>
          <a:bodyPr wrap="square">
            <a:spAutoFit/>
          </a:bodyPr>
          <a:lstStyle/>
          <a:p>
            <a:pPr algn="ctr"/>
            <a:r>
              <a:rPr lang="en-US" dirty="0" smtClean="0">
                <a:solidFill>
                  <a:srgbClr val="FF0000"/>
                </a:solidFill>
                <a:latin typeface="Lucida Calligraphy" pitchFamily="66" charset="0"/>
                <a:cs typeface="Arial" pitchFamily="34" charset="0"/>
              </a:rPr>
              <a:t>“If you want to know more about the planet’s </a:t>
            </a:r>
            <a:r>
              <a:rPr lang="en-US" dirty="0" smtClean="0">
                <a:solidFill>
                  <a:srgbClr val="FFFF00"/>
                </a:solidFill>
                <a:latin typeface="Lucida Calligraphy" pitchFamily="66" charset="0"/>
                <a:cs typeface="Arial" pitchFamily="34" charset="0"/>
              </a:rPr>
              <a:t>past, present </a:t>
            </a:r>
            <a:r>
              <a:rPr lang="en-US" dirty="0" smtClean="0">
                <a:solidFill>
                  <a:srgbClr val="FF0000"/>
                </a:solidFill>
                <a:latin typeface="Lucida Calligraphy" pitchFamily="66" charset="0"/>
                <a:cs typeface="Arial" pitchFamily="34" charset="0"/>
              </a:rPr>
              <a:t>and  </a:t>
            </a:r>
            <a:r>
              <a:rPr lang="en-US" dirty="0" smtClean="0">
                <a:solidFill>
                  <a:srgbClr val="FFFF00"/>
                </a:solidFill>
                <a:latin typeface="Lucida Calligraphy" pitchFamily="66" charset="0"/>
                <a:cs typeface="Arial" pitchFamily="34" charset="0"/>
              </a:rPr>
              <a:t>future,</a:t>
            </a:r>
            <a:r>
              <a:rPr lang="en-US" dirty="0" smtClean="0">
                <a:solidFill>
                  <a:srgbClr val="FF0000"/>
                </a:solidFill>
                <a:latin typeface="Lucida Calligraphy" pitchFamily="66" charset="0"/>
                <a:cs typeface="Arial" pitchFamily="34" charset="0"/>
              </a:rPr>
              <a:t> the Antarctica is the place to go to”</a:t>
            </a:r>
            <a:endParaRPr lang="en-US" dirty="0">
              <a:solidFill>
                <a:srgbClr val="FF0000"/>
              </a:solidFill>
              <a:latin typeface="Lucida Calligraphy" pitchFamily="66" charset="0"/>
              <a:cs typeface="Arial" pitchFamily="34" charset="0"/>
            </a:endParaRPr>
          </a:p>
        </p:txBody>
      </p:sp>
      <p:pic>
        <p:nvPicPr>
          <p:cNvPr id="8" name="Picture 7" descr="D:\Journey to the\The-Akademik-Shokalskiy-(c)-MKelly.jpg"/>
          <p:cNvPicPr/>
          <p:nvPr/>
        </p:nvPicPr>
        <p:blipFill>
          <a:blip r:embed="rId3" cstate="print">
            <a:lum contrast="30000"/>
          </a:blip>
          <a:srcRect l="4887" r="11552"/>
          <a:stretch>
            <a:fillRect/>
          </a:stretch>
        </p:blipFill>
        <p:spPr bwMode="auto">
          <a:xfrm flipH="1">
            <a:off x="7467600" y="1905000"/>
            <a:ext cx="1371600" cy="1215402"/>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Round Diagonal Corner Rectangle 12"/>
          <p:cNvSpPr/>
          <p:nvPr/>
        </p:nvSpPr>
        <p:spPr>
          <a:xfrm>
            <a:off x="184532" y="109251"/>
            <a:ext cx="8763000" cy="6629400"/>
          </a:xfrm>
          <a:prstGeom prst="round2Diag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81000" y="2040545"/>
            <a:ext cx="8240617" cy="4708981"/>
          </a:xfrm>
          <a:prstGeom prst="rect">
            <a:avLst/>
          </a:prstGeom>
          <a:noFill/>
        </p:spPr>
        <p:txBody>
          <a:bodyPr wrap="square" rtlCol="0">
            <a:spAutoFit/>
          </a:bodyPr>
          <a:lstStyle/>
          <a:p>
            <a:pPr lvl="0" algn="just">
              <a:buFont typeface="Wingdings" pitchFamily="2" charset="2"/>
              <a:buChar char="Ø"/>
            </a:pPr>
            <a:r>
              <a:rPr lang="en-IN" sz="2000" dirty="0" smtClean="0">
                <a:latin typeface="Arial Narrow" pitchFamily="34" charset="0"/>
                <a:ea typeface="Arial Unicode MS" pitchFamily="34" charset="-128"/>
                <a:cs typeface="Arial Unicode MS" pitchFamily="34" charset="-128"/>
              </a:rPr>
              <a:t>Author’s journey to Antarctica &amp; her feelings &amp; emotions on reaching there</a:t>
            </a:r>
            <a:endParaRPr lang="en-US" sz="2000" dirty="0" smtClean="0">
              <a:latin typeface="Arial Narrow" pitchFamily="34" charset="0"/>
              <a:ea typeface="Arial Unicode MS" pitchFamily="34" charset="-128"/>
              <a:cs typeface="Arial Unicode MS" pitchFamily="34" charset="-128"/>
            </a:endParaRPr>
          </a:p>
          <a:p>
            <a:pPr lvl="0" algn="just">
              <a:buFont typeface="Wingdings" pitchFamily="2" charset="2"/>
              <a:buChar char="Ø"/>
            </a:pPr>
            <a:r>
              <a:rPr lang="en-US" sz="2000" dirty="0" smtClean="0">
                <a:latin typeface="Arial Narrow" pitchFamily="34" charset="0"/>
                <a:ea typeface="Arial Unicode MS" pitchFamily="34" charset="-128"/>
                <a:cs typeface="Arial Unicode MS" pitchFamily="34" charset="-128"/>
              </a:rPr>
              <a:t>Part of History – Geological aspects- time, Gondwana – uniqueness &amp; lives in  </a:t>
            </a:r>
          </a:p>
          <a:p>
            <a:pPr lvl="0" algn="just"/>
            <a:r>
              <a:rPr lang="en-US" sz="2000" dirty="0" smtClean="0">
                <a:latin typeface="Arial Narrow" pitchFamily="34" charset="0"/>
                <a:ea typeface="Arial Unicode MS" pitchFamily="34" charset="-128"/>
                <a:cs typeface="Arial Unicode MS" pitchFamily="34" charset="-128"/>
              </a:rPr>
              <a:t>                               Antarctica</a:t>
            </a:r>
          </a:p>
          <a:p>
            <a:pPr lvl="0" algn="just">
              <a:buFont typeface="Wingdings" pitchFamily="2" charset="2"/>
              <a:buChar char="Ø"/>
            </a:pPr>
            <a:r>
              <a:rPr lang="en-IN" sz="2000" dirty="0" smtClean="0">
                <a:latin typeface="Arial Narrow" pitchFamily="34" charset="0"/>
                <a:ea typeface="Arial Unicode MS" pitchFamily="34" charset="-128"/>
                <a:cs typeface="Arial Unicode MS" pitchFamily="34" charset="-128"/>
              </a:rPr>
              <a:t>Human impact – climate change, melting of ice, premonition &amp; the prognosis</a:t>
            </a:r>
            <a:endParaRPr lang="en-US" sz="2000" dirty="0" smtClean="0">
              <a:latin typeface="Arial Narrow" pitchFamily="34" charset="0"/>
              <a:ea typeface="Arial Unicode MS" pitchFamily="34" charset="-128"/>
              <a:cs typeface="Arial Unicode MS" pitchFamily="34" charset="-128"/>
            </a:endParaRPr>
          </a:p>
          <a:p>
            <a:pPr lvl="0" algn="just">
              <a:buFont typeface="Wingdings" pitchFamily="2" charset="2"/>
              <a:buChar char="Ø"/>
            </a:pPr>
            <a:r>
              <a:rPr lang="en-US" sz="2000" dirty="0" smtClean="0">
                <a:latin typeface="Arial Narrow" pitchFamily="34" charset="0"/>
                <a:ea typeface="Arial Unicode MS" pitchFamily="34" charset="-128"/>
                <a:cs typeface="Arial Unicode MS" pitchFamily="34" charset="-128"/>
              </a:rPr>
              <a:t>Study of the Past (carbon reservoir- evolution), Present (ongoing changes- global </a:t>
            </a:r>
          </a:p>
          <a:p>
            <a:pPr lvl="0" algn="just"/>
            <a:r>
              <a:rPr lang="en-US" sz="2000" dirty="0" smtClean="0">
                <a:latin typeface="Arial Narrow" pitchFamily="34" charset="0"/>
                <a:ea typeface="Arial Unicode MS" pitchFamily="34" charset="-128"/>
                <a:cs typeface="Arial Unicode MS" pitchFamily="34" charset="-128"/>
              </a:rPr>
              <a:t>    warming-melting if ice) and Future (humans may be wiped out the way dinosaurs &amp; </a:t>
            </a:r>
          </a:p>
          <a:p>
            <a:pPr lvl="0" algn="just"/>
            <a:r>
              <a:rPr lang="en-US" sz="2000" dirty="0" smtClean="0">
                <a:latin typeface="Arial Narrow" pitchFamily="34" charset="0"/>
                <a:ea typeface="Arial Unicode MS" pitchFamily="34" charset="-128"/>
                <a:cs typeface="Arial Unicode MS" pitchFamily="34" charset="-128"/>
              </a:rPr>
              <a:t>    mammoths were </a:t>
            </a:r>
          </a:p>
          <a:p>
            <a:pPr algn="just">
              <a:buFont typeface="Wingdings" pitchFamily="2" charset="2"/>
              <a:buChar char="Ø"/>
            </a:pPr>
            <a:r>
              <a:rPr lang="en-IN" sz="2000" dirty="0" smtClean="0">
                <a:latin typeface="Arial Narrow" pitchFamily="34" charset="0"/>
                <a:ea typeface="Arial Unicode MS" pitchFamily="34" charset="-128"/>
                <a:cs typeface="Arial Unicode MS" pitchFamily="34" charset="-128"/>
              </a:rPr>
              <a:t>Parable of the phytoplankton</a:t>
            </a:r>
          </a:p>
          <a:p>
            <a:pPr algn="just">
              <a:buFont typeface="Wingdings" pitchFamily="2" charset="2"/>
              <a:buChar char="Ø"/>
            </a:pPr>
            <a:r>
              <a:rPr lang="en-US" sz="2000" dirty="0" smtClean="0">
                <a:latin typeface="Arial Narrow" pitchFamily="34" charset="0"/>
              </a:rPr>
              <a:t>Metaphor for existence: take care of the small things and the big things will fall into   </a:t>
            </a:r>
          </a:p>
          <a:p>
            <a:pPr algn="just"/>
            <a:r>
              <a:rPr lang="en-US" sz="2000" dirty="0" smtClean="0">
                <a:latin typeface="Arial Narrow" pitchFamily="34" charset="0"/>
              </a:rPr>
              <a:t>    place</a:t>
            </a:r>
          </a:p>
          <a:p>
            <a:pPr algn="just">
              <a:buFont typeface="Wingdings" pitchFamily="2" charset="2"/>
              <a:buChar char="Ø"/>
            </a:pPr>
            <a:r>
              <a:rPr lang="en-IN" sz="2000" dirty="0" smtClean="0">
                <a:latin typeface="Arial Narrow" pitchFamily="34" charset="0"/>
                <a:ea typeface="Arial Unicode MS" pitchFamily="34" charset="-128"/>
                <a:cs typeface="Arial Unicode MS" pitchFamily="34" charset="-128"/>
              </a:rPr>
              <a:t>Walk on the ocean</a:t>
            </a:r>
          </a:p>
          <a:p>
            <a:pPr marL="225425" indent="-225425" algn="just">
              <a:buFont typeface="Wingdings" pitchFamily="2" charset="2"/>
              <a:buChar char="Ø"/>
            </a:pPr>
            <a:r>
              <a:rPr lang="en-IN" sz="2000" dirty="0" smtClean="0">
                <a:latin typeface="Arial Narrow" pitchFamily="34" charset="0"/>
                <a:ea typeface="Arial Unicode MS" pitchFamily="34" charset="-128"/>
                <a:cs typeface="Arial Unicode MS" pitchFamily="34" charset="-128"/>
              </a:rPr>
              <a:t>Students on the ice programme - Canadian Geoff Green and his decision to cart students rather than </a:t>
            </a:r>
            <a:r>
              <a:rPr lang="en-US" sz="2000" dirty="0" smtClean="0">
                <a:latin typeface="Arial Narrow" pitchFamily="34" charset="0"/>
              </a:rPr>
              <a:t>celebrities and retired, rich, curiosity-seekers to Antarctica - </a:t>
            </a:r>
            <a:r>
              <a:rPr lang="en-IN" sz="2000" dirty="0" smtClean="0">
                <a:latin typeface="Arial Narrow" pitchFamily="34" charset="0"/>
                <a:ea typeface="Arial Unicode MS" pitchFamily="34" charset="-128"/>
                <a:cs typeface="Arial Unicode MS" pitchFamily="34" charset="-128"/>
              </a:rPr>
              <a:t>students are the future policy makers, at their age they are </a:t>
            </a:r>
            <a:r>
              <a:rPr lang="en-US" sz="2000" dirty="0" smtClean="0">
                <a:latin typeface="Arial Narrow" pitchFamily="34" charset="0"/>
              </a:rPr>
              <a:t>ready to absorb, learn, and most importantly, act.</a:t>
            </a:r>
            <a:endParaRPr lang="en-US" sz="2000" dirty="0" smtClean="0">
              <a:latin typeface="Arial Narrow" pitchFamily="34" charset="0"/>
              <a:ea typeface="Arial Unicode MS" pitchFamily="34" charset="-128"/>
              <a:cs typeface="Arial Unicode MS" pitchFamily="34" charset="-128"/>
            </a:endParaRPr>
          </a:p>
        </p:txBody>
      </p:sp>
      <p:sp>
        <p:nvSpPr>
          <p:cNvPr id="14" name="Rectangle 13"/>
          <p:cNvSpPr/>
          <p:nvPr/>
        </p:nvSpPr>
        <p:spPr>
          <a:xfrm>
            <a:off x="468217" y="1430945"/>
            <a:ext cx="7848600" cy="830997"/>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800" b="1" u="sng" cap="all" dirty="0" smtClean="0">
                <a:ln/>
                <a:solidFill>
                  <a:srgbClr val="FF99FF"/>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WLUnicode" pitchFamily="2" charset="0"/>
                <a:ea typeface="Dotum" pitchFamily="34" charset="-127"/>
                <a:cs typeface="David" pitchFamily="34" charset="-79"/>
              </a:rPr>
              <a:t>Points to Ponder                           </a:t>
            </a:r>
            <a:r>
              <a:rPr lang="en-US"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WLUnicode" pitchFamily="2" charset="0"/>
                <a:ea typeface="Dotum" pitchFamily="34" charset="-127"/>
                <a:cs typeface="David" pitchFamily="34" charset="-79"/>
              </a:rPr>
              <a:t>		</a:t>
            </a:r>
            <a:endParaRPr 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WLUnicode" pitchFamily="2" charset="0"/>
              <a:ea typeface="Dotum" pitchFamily="34" charset="-127"/>
              <a:cs typeface="David" pitchFamily="34" charset="-79"/>
            </a:endParaRPr>
          </a:p>
        </p:txBody>
      </p:sp>
      <p:sp>
        <p:nvSpPr>
          <p:cNvPr id="10" name="TextBox 9"/>
          <p:cNvSpPr txBox="1"/>
          <p:nvPr/>
        </p:nvSpPr>
        <p:spPr>
          <a:xfrm>
            <a:off x="838200" y="253425"/>
            <a:ext cx="8458200" cy="584775"/>
          </a:xfrm>
          <a:prstGeom prst="rect">
            <a:avLst/>
          </a:prstGeom>
          <a:noFill/>
        </p:spPr>
        <p:txBody>
          <a:bodyPr wrap="square" rtlCol="0">
            <a:spAutoFit/>
          </a:bodyPr>
          <a:lstStyle/>
          <a:p>
            <a:r>
              <a:rPr lang="en-US" sz="3200" b="1" dirty="0" smtClean="0">
                <a:solidFill>
                  <a:srgbClr val="FFFF00"/>
                </a:solidFill>
                <a:latin typeface="Arial" pitchFamily="34" charset="0"/>
                <a:ea typeface="Dotum" pitchFamily="34" charset="-127"/>
                <a:cs typeface="Arial" pitchFamily="34" charset="0"/>
              </a:rPr>
              <a:t>JOURNEY TO THE END OF THE EARTH</a:t>
            </a:r>
            <a:endParaRPr lang="en-US" sz="3200" b="1" dirty="0">
              <a:solidFill>
                <a:srgbClr val="FFFF00"/>
              </a:solidFill>
              <a:latin typeface="Arial" pitchFamily="34" charset="0"/>
              <a:ea typeface="Dotum" pitchFamily="34" charset="-127"/>
              <a:cs typeface="Arial" pitchFamily="34" charset="0"/>
            </a:endParaRPr>
          </a:p>
        </p:txBody>
      </p:sp>
      <p:pic>
        <p:nvPicPr>
          <p:cNvPr id="18" name="Picture 17" descr="D:\Journey to the\The-Akademik-Shokalskiy-(c)-MKelly.jpg"/>
          <p:cNvPicPr/>
          <p:nvPr/>
        </p:nvPicPr>
        <p:blipFill>
          <a:blip r:embed="rId2" cstate="print">
            <a:lum contrast="30000"/>
          </a:blip>
          <a:srcRect l="4887" r="11552"/>
          <a:stretch>
            <a:fillRect/>
          </a:stretch>
        </p:blipFill>
        <p:spPr bwMode="auto">
          <a:xfrm>
            <a:off x="7318728" y="914400"/>
            <a:ext cx="1368072" cy="1215402"/>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ounded Rectangle 3"/>
          <p:cNvSpPr/>
          <p:nvPr/>
        </p:nvSpPr>
        <p:spPr>
          <a:xfrm>
            <a:off x="129550" y="109251"/>
            <a:ext cx="8873068" cy="6629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5" name="Rectangle 1"/>
          <p:cNvSpPr>
            <a:spLocks noChangeArrowheads="1"/>
          </p:cNvSpPr>
          <p:nvPr/>
        </p:nvSpPr>
        <p:spPr bwMode="auto">
          <a:xfrm>
            <a:off x="272668" y="818004"/>
            <a:ext cx="86106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95275" algn="l"/>
              </a:tabLst>
            </a:pPr>
            <a:r>
              <a:rPr kumimoji="0" lang="en-US" sz="2400" b="1" i="0" u="sng" strike="noStrike" cap="none" normalizeH="0" baseline="0" dirty="0" smtClean="0">
                <a:ln>
                  <a:noFill/>
                </a:ln>
                <a:solidFill>
                  <a:schemeClr val="accent2">
                    <a:lumMod val="50000"/>
                  </a:schemeClr>
                </a:solidFill>
                <a:effectLst/>
                <a:latin typeface="Arial" pitchFamily="34" charset="0"/>
                <a:ea typeface="Calibri" pitchFamily="34" charset="0"/>
                <a:cs typeface="Arial" pitchFamily="34" charset="0"/>
              </a:rPr>
              <a:t>ASSIGNMENT : QUESTIONS TO TEST COMPREHENSION</a:t>
            </a:r>
          </a:p>
          <a:p>
            <a:pPr marL="0" marR="0" lvl="0" indent="0" algn="l" defTabSz="914400" rtl="0" eaLnBrk="1" fontAlgn="base" latinLnBrk="0" hangingPunct="1">
              <a:lnSpc>
                <a:spcPct val="100000"/>
              </a:lnSpc>
              <a:spcBef>
                <a:spcPct val="0"/>
              </a:spcBef>
              <a:spcAft>
                <a:spcPct val="0"/>
              </a:spcAft>
              <a:buClrTx/>
              <a:buSzTx/>
              <a:buFontTx/>
              <a:buNone/>
              <a:tabLst>
                <a:tab pos="295275" algn="l"/>
              </a:tabLst>
            </a:pPr>
            <a:endParaRPr lang="en-US" sz="2000" b="1" u="sng" dirty="0" smtClean="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295275" algn="l"/>
              </a:tabLst>
            </a:pPr>
            <a:r>
              <a:rPr lang="en-US" sz="2000" b="1" u="sng" dirty="0" smtClean="0">
                <a:solidFill>
                  <a:srgbClr val="002060"/>
                </a:solidFill>
                <a:latin typeface="Arial" pitchFamily="34" charset="0"/>
                <a:cs typeface="Arial" pitchFamily="34" charset="0"/>
              </a:rPr>
              <a:t>Short Answer Questions (30-40 words)</a:t>
            </a:r>
            <a:endParaRPr kumimoji="0" lang="en-US" sz="2000" b="0" i="0" u="none" strike="noStrike" cap="none" normalizeH="0" baseline="0" dirty="0" smtClean="0">
              <a:ln>
                <a:noFill/>
              </a:ln>
              <a:solidFill>
                <a:srgbClr val="002060"/>
              </a:solidFill>
              <a:effectLst/>
              <a:latin typeface="Arial" pitchFamily="34" charset="0"/>
              <a:cs typeface="Arial" pitchFamily="34" charset="0"/>
            </a:endParaRPr>
          </a:p>
          <a:p>
            <a:pPr lvl="0"/>
            <a:r>
              <a:rPr lang="en-US" sz="2000" dirty="0" smtClean="0">
                <a:latin typeface="Arial" pitchFamily="34" charset="0"/>
                <a:cs typeface="Arial" pitchFamily="34" charset="0"/>
              </a:rPr>
              <a:t>1. What are Geoff Green’s reasons for including high school students in the “</a:t>
            </a:r>
            <a:r>
              <a:rPr lang="en-US" sz="2000" i="1" dirty="0" smtClean="0">
                <a:latin typeface="Arial" pitchFamily="34" charset="0"/>
                <a:cs typeface="Arial" pitchFamily="34" charset="0"/>
              </a:rPr>
              <a:t>Students on Ice”</a:t>
            </a:r>
            <a:r>
              <a:rPr lang="en-US" sz="2000" dirty="0" smtClean="0">
                <a:latin typeface="Arial" pitchFamily="34" charset="0"/>
                <a:cs typeface="Arial" pitchFamily="34" charset="0"/>
              </a:rPr>
              <a:t> expedition?</a:t>
            </a:r>
          </a:p>
          <a:p>
            <a:pPr lvl="0"/>
            <a:r>
              <a:rPr lang="en-US" sz="2000" dirty="0" smtClean="0">
                <a:latin typeface="Arial" pitchFamily="34" charset="0"/>
                <a:cs typeface="Arial" pitchFamily="34" charset="0"/>
              </a:rPr>
              <a:t>2. “Take care of small things and the big things will take care of themselves.” Comment.</a:t>
            </a:r>
          </a:p>
          <a:p>
            <a:pPr lvl="0"/>
            <a:r>
              <a:rPr lang="en-US" sz="2000" dirty="0" smtClean="0">
                <a:latin typeface="Arial" pitchFamily="34" charset="0"/>
                <a:cs typeface="Arial" pitchFamily="34" charset="0"/>
              </a:rPr>
              <a:t>3. What are the indications for the future of mankind?</a:t>
            </a:r>
          </a:p>
          <a:p>
            <a:pPr lvl="0"/>
            <a:r>
              <a:rPr lang="en-US" sz="2000" dirty="0" smtClean="0">
                <a:latin typeface="Arial" pitchFamily="34" charset="0"/>
                <a:cs typeface="Arial" pitchFamily="34" charset="0"/>
              </a:rPr>
              <a:t>4. How does the writer feel on reaching Antarctica and why?</a:t>
            </a:r>
          </a:p>
          <a:p>
            <a:pPr marL="0" marR="0" lvl="0" indent="0" algn="l" defTabSz="914400" rtl="0" eaLnBrk="0" fontAlgn="base" latinLnBrk="0" hangingPunct="0">
              <a:lnSpc>
                <a:spcPct val="100000"/>
              </a:lnSpc>
              <a:spcBef>
                <a:spcPct val="0"/>
              </a:spcBef>
              <a:spcAft>
                <a:spcPct val="0"/>
              </a:spcAft>
              <a:buClrTx/>
              <a:buSzTx/>
              <a:tabLst>
                <a:tab pos="295275" algn="l"/>
              </a:tabLst>
            </a:pPr>
            <a:endParaRPr lang="en-US" sz="2000" b="1" u="sng" dirty="0" smtClean="0">
              <a:solidFill>
                <a:schemeClr val="bg1"/>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95275" algn="l"/>
              </a:tabLst>
            </a:pPr>
            <a:r>
              <a:rPr lang="en-US" sz="2000" b="1" u="sng" dirty="0" smtClean="0">
                <a:solidFill>
                  <a:srgbClr val="002060"/>
                </a:solidFill>
                <a:latin typeface="Arial" pitchFamily="34" charset="0"/>
                <a:cs typeface="Arial" pitchFamily="34" charset="0"/>
              </a:rPr>
              <a:t>Long Answer Questions (125-150 words) :</a:t>
            </a:r>
          </a:p>
          <a:p>
            <a:pPr marL="0" marR="0" lvl="0" indent="0" algn="l" defTabSz="914400" rtl="0" eaLnBrk="0" fontAlgn="base" latinLnBrk="0" hangingPunct="0">
              <a:lnSpc>
                <a:spcPct val="100000"/>
              </a:lnSpc>
              <a:spcBef>
                <a:spcPct val="0"/>
              </a:spcBef>
              <a:spcAft>
                <a:spcPct val="0"/>
              </a:spcAft>
              <a:buClrTx/>
              <a:buSzTx/>
              <a:tabLst>
                <a:tab pos="295275" algn="l"/>
              </a:tabLst>
            </a:pPr>
            <a:r>
              <a:rPr lang="en-US" sz="2000" dirty="0" smtClean="0">
                <a:latin typeface="Arial" pitchFamily="34" charset="0"/>
                <a:cs typeface="Arial" pitchFamily="34" charset="0"/>
              </a:rPr>
              <a:t>1. How can a visit to Antarctica help us know about our past, present and future?</a:t>
            </a:r>
          </a:p>
          <a:p>
            <a:pPr lvl="0"/>
            <a:r>
              <a:rPr lang="en-IN" sz="2000" dirty="0" smtClean="0">
                <a:latin typeface="Arial" pitchFamily="34" charset="0"/>
                <a:cs typeface="Arial" pitchFamily="34" charset="0"/>
              </a:rPr>
              <a:t>2. </a:t>
            </a:r>
            <a:r>
              <a:rPr lang="en-US" sz="2000" dirty="0" smtClean="0">
                <a:latin typeface="Arial" pitchFamily="34" charset="0"/>
                <a:cs typeface="Arial" pitchFamily="34" charset="0"/>
              </a:rPr>
              <a:t>Describe the writer’s varied experiences, impressions and feelings regarding Antarctica during her sojourn there.</a:t>
            </a:r>
          </a:p>
          <a:p>
            <a:r>
              <a:rPr lang="en-US" sz="2000" dirty="0" smtClean="0">
                <a:latin typeface="Arial" pitchFamily="34" charset="0"/>
                <a:cs typeface="Arial" pitchFamily="34" charset="0"/>
              </a:rPr>
              <a:t>3. “You lose all Earthly sense of time and perspective here.” Describe the feelings and experiences of the writer in Antarctica.</a:t>
            </a:r>
          </a:p>
          <a:p>
            <a:pPr lvl="0"/>
            <a:endParaRPr lang="en-US" sz="2000" dirty="0" smtClean="0"/>
          </a:p>
        </p:txBody>
      </p:sp>
      <p:sp>
        <p:nvSpPr>
          <p:cNvPr id="7" name="TextBox 6"/>
          <p:cNvSpPr txBox="1"/>
          <p:nvPr/>
        </p:nvSpPr>
        <p:spPr>
          <a:xfrm>
            <a:off x="-76200" y="188893"/>
            <a:ext cx="9372600" cy="584775"/>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solidFill>
                  <a:srgbClr val="C00000"/>
                </a:solidFill>
                <a:effectLst>
                  <a:reflection blurRad="10000" stA="55000" endPos="48000" dist="500" dir="5400000" sy="-100000" algn="bl" rotWithShape="0"/>
                </a:effectLst>
                <a:latin typeface="Dotum" pitchFamily="34" charset="-127"/>
                <a:ea typeface="Dotum" pitchFamily="34" charset="-127"/>
                <a:cs typeface="Ebrima" pitchFamily="2" charset="0"/>
              </a:rPr>
              <a:t>JOURNEY TO THE END OF THE EARTH</a:t>
            </a:r>
            <a:endParaRPr lang="en-US" sz="4400" b="1" cap="all" dirty="0">
              <a:ln/>
              <a:solidFill>
                <a:srgbClr val="C00000"/>
              </a:solidFill>
              <a:effectLst>
                <a:reflection blurRad="10000" stA="55000" endPos="48000" dist="500" dir="5400000" sy="-100000" algn="bl" rotWithShape="0"/>
              </a:effectLst>
              <a:latin typeface="Dotum" pitchFamily="34" charset="-127"/>
              <a:ea typeface="Dotum" pitchFamily="34" charset="-127"/>
              <a:cs typeface="Ebrima" pitchFamily="2" charset="0"/>
            </a:endParaRPr>
          </a:p>
        </p:txBody>
      </p:sp>
      <p:pic>
        <p:nvPicPr>
          <p:cNvPr id="8" name="Picture 7" descr="D:\Journey to the\The-Akademik-Shokalskiy-(c)-MKelly.jpg"/>
          <p:cNvPicPr/>
          <p:nvPr/>
        </p:nvPicPr>
        <p:blipFill>
          <a:blip r:embed="rId2" cstate="print">
            <a:lum contrast="30000"/>
          </a:blip>
          <a:srcRect l="4887" r="11552"/>
          <a:stretch>
            <a:fillRect/>
          </a:stretch>
        </p:blipFill>
        <p:spPr bwMode="auto">
          <a:xfrm>
            <a:off x="7139381" y="2667000"/>
            <a:ext cx="1623619" cy="1524000"/>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1" name="Picture 1" descr="D:\Journey to the\AI-CF874_ANTARC_P_20140107111611.jpg"/>
          <p:cNvPicPr>
            <a:picLocks noChangeAspect="1" noChangeArrowheads="1"/>
          </p:cNvPicPr>
          <p:nvPr/>
        </p:nvPicPr>
        <p:blipFill>
          <a:blip r:embed="rId2"/>
          <a:srcRect/>
          <a:stretch>
            <a:fillRect/>
          </a:stretch>
        </p:blipFill>
        <p:spPr bwMode="auto">
          <a:xfrm>
            <a:off x="196467" y="228600"/>
            <a:ext cx="8763001" cy="6400800"/>
          </a:xfrm>
          <a:prstGeom prst="round2DiagRect">
            <a:avLst>
              <a:gd name="adj1" fmla="val 16667"/>
              <a:gd name="adj2" fmla="val 0"/>
            </a:avLst>
          </a:prstGeom>
          <a:ln w="50800" cap="sq">
            <a:solidFill>
              <a:srgbClr val="FFFFFF"/>
            </a:solidFill>
            <a:miter lim="800000"/>
          </a:ln>
          <a:effectLst>
            <a:outerShdw blurRad="254000" algn="tl" rotWithShape="0">
              <a:srgbClr val="000000">
                <a:alpha val="43000"/>
              </a:srgbClr>
            </a:outerShdw>
          </a:effectLst>
        </p:spPr>
      </p:pic>
      <p:sp>
        <p:nvSpPr>
          <p:cNvPr id="11266" name="Rectangle 2"/>
          <p:cNvSpPr>
            <a:spLocks noChangeArrowheads="1"/>
          </p:cNvSpPr>
          <p:nvPr/>
        </p:nvSpPr>
        <p:spPr bwMode="auto">
          <a:xfrm>
            <a:off x="304800" y="3437894"/>
            <a:ext cx="8610600" cy="17050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80000"/>
              </a:lnSpc>
            </a:pPr>
            <a:r>
              <a:rPr kumimoji="0" lang="en-US" sz="3200" b="1" i="0" u="sng" strike="noStrike" cap="none" normalizeH="0" baseline="0" dirty="0" smtClean="0">
                <a:ln>
                  <a:noFill/>
                </a:ln>
                <a:effectLst/>
                <a:latin typeface="Berlin Sans FB Demi" pitchFamily="34" charset="0"/>
                <a:ea typeface="Calibri" pitchFamily="34" charset="0"/>
                <a:cs typeface="Arial" pitchFamily="34" charset="0"/>
              </a:rPr>
              <a:t>Theme</a:t>
            </a:r>
            <a:r>
              <a:rPr kumimoji="0" lang="en-US" b="1" i="0" u="none" strike="noStrike" cap="none" normalizeH="0" baseline="0" dirty="0" smtClean="0">
                <a:ln>
                  <a:noFill/>
                </a:ln>
                <a:effectLst/>
                <a:latin typeface="Berlin Sans FB Demi" pitchFamily="34" charset="0"/>
                <a:ea typeface="Calibri" pitchFamily="34" charset="0"/>
                <a:cs typeface="Arial" pitchFamily="34" charset="0"/>
              </a:rPr>
              <a:t> –  </a:t>
            </a:r>
            <a:r>
              <a:rPr lang="en-US" sz="2400" b="1" dirty="0" smtClean="0">
                <a:latin typeface="Berlin Sans FB Demi" pitchFamily="34" charset="0"/>
                <a:cs typeface="Arial" pitchFamily="34" charset="0"/>
              </a:rPr>
              <a:t>Antarctica as the best place to study the Earth’s </a:t>
            </a:r>
          </a:p>
          <a:p>
            <a:pPr>
              <a:lnSpc>
                <a:spcPct val="80000"/>
              </a:lnSpc>
            </a:pPr>
            <a:r>
              <a:rPr lang="en-US" sz="2400" b="1" dirty="0" smtClean="0">
                <a:latin typeface="Berlin Sans FB Demi" pitchFamily="34" charset="0"/>
                <a:cs typeface="Arial" pitchFamily="34" charset="0"/>
              </a:rPr>
              <a:t>	        past, present and future</a:t>
            </a:r>
          </a:p>
          <a:p>
            <a:r>
              <a:rPr lang="en-US" sz="3200" b="1" u="sng" dirty="0" smtClean="0">
                <a:solidFill>
                  <a:srgbClr val="00B050"/>
                </a:solidFill>
                <a:latin typeface="Berlin Sans FB Demi" pitchFamily="34" charset="0"/>
                <a:ea typeface="Calibri" pitchFamily="34" charset="0"/>
                <a:cs typeface="Arial" pitchFamily="34" charset="0"/>
              </a:rPr>
              <a:t>Sub-Theme</a:t>
            </a:r>
            <a:r>
              <a:rPr lang="en-US" sz="3600" b="1" dirty="0" smtClean="0">
                <a:solidFill>
                  <a:srgbClr val="00B050"/>
                </a:solidFill>
                <a:latin typeface="Berlin Sans FB Demi" pitchFamily="34" charset="0"/>
                <a:ea typeface="Calibri" pitchFamily="34" charset="0"/>
                <a:cs typeface="Arial" pitchFamily="34" charset="0"/>
              </a:rPr>
              <a:t> </a:t>
            </a:r>
            <a:r>
              <a:rPr lang="en-US" b="1" dirty="0" smtClean="0">
                <a:solidFill>
                  <a:srgbClr val="00B050"/>
                </a:solidFill>
                <a:latin typeface="Berlin Sans FB Demi" pitchFamily="34" charset="0"/>
                <a:ea typeface="Calibri" pitchFamily="34" charset="0"/>
                <a:cs typeface="Arial" pitchFamily="34" charset="0"/>
              </a:rPr>
              <a:t>– </a:t>
            </a:r>
            <a:r>
              <a:rPr lang="en-US" sz="2400" b="1" dirty="0" smtClean="0">
                <a:solidFill>
                  <a:srgbClr val="00B050"/>
                </a:solidFill>
                <a:latin typeface="Berlin Sans FB Demi" pitchFamily="34" charset="0"/>
                <a:cs typeface="Arial" pitchFamily="34" charset="0"/>
              </a:rPr>
              <a:t>Our responsibility towards safeguarding the </a:t>
            </a:r>
          </a:p>
          <a:p>
            <a:r>
              <a:rPr lang="en-US" sz="2400" b="1" dirty="0" smtClean="0">
                <a:solidFill>
                  <a:srgbClr val="00B050"/>
                </a:solidFill>
                <a:latin typeface="Berlin Sans FB Demi" pitchFamily="34" charset="0"/>
                <a:cs typeface="Arial" pitchFamily="34" charset="0"/>
              </a:rPr>
              <a:t>                               planet</a:t>
            </a:r>
            <a:endParaRPr kumimoji="0" lang="en-US" b="1" i="0" u="none" strike="noStrike" cap="none" normalizeH="0" baseline="0" dirty="0" smtClean="0">
              <a:ln>
                <a:noFill/>
              </a:ln>
              <a:solidFill>
                <a:srgbClr val="00B050"/>
              </a:solidFill>
              <a:effectLst/>
              <a:latin typeface="Berlin Sans FB Demi" pitchFamily="34" charset="0"/>
              <a:ea typeface="Calibri" pitchFamily="34" charset="0"/>
              <a:cs typeface="Arial" pitchFamily="34" charset="0"/>
            </a:endParaRPr>
          </a:p>
        </p:txBody>
      </p:sp>
      <p:sp>
        <p:nvSpPr>
          <p:cNvPr id="15" name="Rectangle 14"/>
          <p:cNvSpPr/>
          <p:nvPr/>
        </p:nvSpPr>
        <p:spPr>
          <a:xfrm>
            <a:off x="152400" y="4876800"/>
            <a:ext cx="6705600" cy="1292662"/>
          </a:xfrm>
          <a:prstGeom prst="rect">
            <a:avLst/>
          </a:prstGeom>
        </p:spPr>
        <p:txBody>
          <a:bodyPr wrap="square">
            <a:spAutoFit/>
          </a:bodyPr>
          <a:lstStyle/>
          <a:p>
            <a:pPr lvl="0" algn="just" eaLnBrk="0" fontAlgn="base" hangingPunct="0">
              <a:lnSpc>
                <a:spcPct val="150000"/>
              </a:lnSpc>
              <a:spcBef>
                <a:spcPct val="0"/>
              </a:spcBef>
              <a:spcAft>
                <a:spcPct val="0"/>
              </a:spcAft>
            </a:pPr>
            <a:r>
              <a:rPr lang="en-US" sz="2800" b="1" u="sng" dirty="0" smtClean="0">
                <a:solidFill>
                  <a:srgbClr val="7030A0"/>
                </a:solidFill>
                <a:latin typeface="Berlin Sans FB Demi" pitchFamily="34" charset="0"/>
                <a:ea typeface="Calibri" pitchFamily="34" charset="0"/>
                <a:cs typeface="Arial" pitchFamily="34" charset="0"/>
              </a:rPr>
              <a:t>Characters</a:t>
            </a:r>
            <a:r>
              <a:rPr lang="en-US" sz="1600" dirty="0" smtClean="0">
                <a:solidFill>
                  <a:srgbClr val="7030A0"/>
                </a:solidFill>
                <a:latin typeface="Berlin Sans FB Demi" pitchFamily="34" charset="0"/>
                <a:ea typeface="Calibri" pitchFamily="34" charset="0"/>
                <a:cs typeface="Arial" pitchFamily="34" charset="0"/>
              </a:rPr>
              <a:t> </a:t>
            </a:r>
            <a:r>
              <a:rPr lang="en-US" sz="2800" b="1" dirty="0" smtClean="0">
                <a:solidFill>
                  <a:srgbClr val="7030A0"/>
                </a:solidFill>
                <a:latin typeface="Berlin Sans FB Demi" pitchFamily="34" charset="0"/>
                <a:ea typeface="Calibri" pitchFamily="34" charset="0"/>
                <a:cs typeface="Arial" pitchFamily="34" charset="0"/>
              </a:rPr>
              <a:t>: </a:t>
            </a:r>
            <a:endParaRPr lang="en-US" sz="1600" b="1" dirty="0" smtClean="0">
              <a:solidFill>
                <a:srgbClr val="7030A0"/>
              </a:solidFill>
              <a:latin typeface="Berlin Sans FB Demi" pitchFamily="34" charset="0"/>
              <a:cs typeface="Arial" pitchFamily="34" charset="0"/>
            </a:endParaRPr>
          </a:p>
          <a:p>
            <a:pPr lvl="0" algn="just" eaLnBrk="0" fontAlgn="base" hangingPunct="0">
              <a:spcBef>
                <a:spcPct val="0"/>
              </a:spcBef>
              <a:spcAft>
                <a:spcPct val="0"/>
              </a:spcAft>
            </a:pPr>
            <a:r>
              <a:rPr lang="en-US" b="1" dirty="0" smtClean="0">
                <a:solidFill>
                  <a:srgbClr val="7030A0"/>
                </a:solidFill>
                <a:latin typeface="Arial" pitchFamily="34" charset="0"/>
                <a:ea typeface="Calibri" pitchFamily="34" charset="0"/>
                <a:cs typeface="Arial" pitchFamily="34" charset="0"/>
              </a:rPr>
              <a:t>Narrator – the author herself</a:t>
            </a:r>
          </a:p>
          <a:p>
            <a:pPr lvl="0" algn="just" eaLnBrk="0" fontAlgn="base" hangingPunct="0">
              <a:spcBef>
                <a:spcPct val="0"/>
              </a:spcBef>
              <a:spcAft>
                <a:spcPct val="0"/>
              </a:spcAft>
            </a:pPr>
            <a:r>
              <a:rPr lang="en-US" b="1" dirty="0" smtClean="0">
                <a:solidFill>
                  <a:srgbClr val="7030A0"/>
                </a:solidFill>
                <a:latin typeface="Arial" pitchFamily="34" charset="0"/>
                <a:cs typeface="Arial" pitchFamily="34" charset="0"/>
              </a:rPr>
              <a:t>Geoff Green – A Canadian</a:t>
            </a:r>
          </a:p>
        </p:txBody>
      </p:sp>
      <p:sp>
        <p:nvSpPr>
          <p:cNvPr id="12" name="TextBox 11"/>
          <p:cNvSpPr txBox="1"/>
          <p:nvPr/>
        </p:nvSpPr>
        <p:spPr>
          <a:xfrm>
            <a:off x="533400" y="228600"/>
            <a:ext cx="8534400" cy="769441"/>
          </a:xfrm>
          <a:prstGeom prst="rect">
            <a:avLst/>
          </a:prstGeom>
          <a:noFill/>
        </p:spPr>
        <p:txBody>
          <a:bodyPr wrap="square" rtlCol="0">
            <a:spAutoFit/>
          </a:bodyPr>
          <a:lstStyle/>
          <a:p>
            <a:pPr algn="ctr"/>
            <a:r>
              <a:rPr lang="en-US" sz="4400" b="1" dirty="0" smtClean="0">
                <a:ln>
                  <a:solidFill>
                    <a:srgbClr val="FFFFFF"/>
                  </a:solidFill>
                </a:ln>
                <a:solidFill>
                  <a:srgbClr val="7030A0"/>
                </a:solidFill>
                <a:latin typeface="Berlin Sans FB Demi" pitchFamily="34" charset="0"/>
              </a:rPr>
              <a:t>Journey to the End of the Earth</a:t>
            </a:r>
            <a:endParaRPr lang="en-US" sz="4400" b="1" dirty="0">
              <a:ln>
                <a:solidFill>
                  <a:srgbClr val="FFFFFF"/>
                </a:solidFill>
              </a:ln>
              <a:solidFill>
                <a:srgbClr val="7030A0"/>
              </a:solidFill>
              <a:latin typeface="Berlin Sans FB Demi" pitchFamily="34" charset="0"/>
            </a:endParaRPr>
          </a:p>
        </p:txBody>
      </p:sp>
      <p:sp>
        <p:nvSpPr>
          <p:cNvPr id="6" name="Rectangle 5"/>
          <p:cNvSpPr/>
          <p:nvPr/>
        </p:nvSpPr>
        <p:spPr>
          <a:xfrm>
            <a:off x="4572000" y="6400958"/>
            <a:ext cx="6781800" cy="261610"/>
          </a:xfrm>
          <a:prstGeom prst="rect">
            <a:avLst/>
          </a:prstGeom>
        </p:spPr>
        <p:txBody>
          <a:bodyPr wrap="square">
            <a:spAutoFit/>
          </a:bodyPr>
          <a:lstStyle/>
          <a:p>
            <a:r>
              <a:rPr lang="en-US" sz="1050" i="1" dirty="0" smtClean="0"/>
              <a:t>Designed by : R </a:t>
            </a:r>
            <a:r>
              <a:rPr lang="en-US" sz="1050" i="1" dirty="0" err="1" smtClean="0"/>
              <a:t>Shrama</a:t>
            </a:r>
            <a:r>
              <a:rPr lang="en-US" sz="1050" i="1" dirty="0" smtClean="0"/>
              <a:t>    Courtesy : various sites for </a:t>
            </a:r>
            <a:r>
              <a:rPr lang="en-US" sz="1050" i="1" dirty="0" err="1" smtClean="0"/>
              <a:t>pics</a:t>
            </a:r>
            <a:r>
              <a:rPr lang="en-US" sz="1050" i="1" dirty="0" smtClean="0"/>
              <a:t>  &amp; info</a:t>
            </a:r>
            <a:endParaRPr lang="en-US" sz="105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9218" name="Picture 2" descr="D:\Journey to the\rock-of-Gibraltar.jpg"/>
          <p:cNvPicPr>
            <a:picLocks noChangeAspect="1" noChangeArrowheads="1"/>
          </p:cNvPicPr>
          <p:nvPr/>
        </p:nvPicPr>
        <p:blipFill>
          <a:blip r:embed="rId2"/>
          <a:srcRect/>
          <a:stretch>
            <a:fillRect/>
          </a:stretch>
        </p:blipFill>
        <p:spPr bwMode="auto">
          <a:xfrm>
            <a:off x="196326" y="914400"/>
            <a:ext cx="8763000" cy="5715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3074" name="Picture 2" descr="D:\Journey to the\antarctica_580.jpeg"/>
          <p:cNvPicPr>
            <a:picLocks noChangeAspect="1" noChangeArrowheads="1"/>
          </p:cNvPicPr>
          <p:nvPr/>
        </p:nvPicPr>
        <p:blipFill>
          <a:blip r:embed="rId2"/>
          <a:srcRect/>
          <a:stretch>
            <a:fillRect/>
          </a:stretch>
        </p:blipFill>
        <p:spPr bwMode="auto">
          <a:xfrm>
            <a:off x="217843" y="979842"/>
            <a:ext cx="8686800" cy="5638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5" name="Picture 4" descr="D:\Journey to the\The-Akademik-Shokalskiy-(c)-MKelly.jpg"/>
          <p:cNvPicPr/>
          <p:nvPr/>
        </p:nvPicPr>
        <p:blipFill>
          <a:blip r:embed="rId2"/>
          <a:srcRect/>
          <a:stretch>
            <a:fillRect/>
          </a:stretch>
        </p:blipFill>
        <p:spPr bwMode="auto">
          <a:xfrm>
            <a:off x="228600" y="990600"/>
            <a:ext cx="8745476" cy="5486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6386" name="Picture 2" descr="D:\Journey to the\news-studentsonice-644-4.jpg"/>
          <p:cNvPicPr>
            <a:picLocks noChangeAspect="1" noChangeArrowheads="1"/>
          </p:cNvPicPr>
          <p:nvPr/>
        </p:nvPicPr>
        <p:blipFill>
          <a:blip r:embed="rId2"/>
          <a:srcRect/>
          <a:stretch>
            <a:fillRect/>
          </a:stretch>
        </p:blipFill>
        <p:spPr bwMode="auto">
          <a:xfrm>
            <a:off x="206289" y="914400"/>
            <a:ext cx="8709111" cy="5715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76200" y="381000"/>
            <a:ext cx="9372600" cy="954107"/>
          </a:xfrm>
          <a:prstGeom prst="rect">
            <a:avLst/>
          </a:prstGeom>
          <a:noFill/>
          <a:ln>
            <a:noFill/>
          </a:ln>
          <a:effectLst>
            <a:outerShdw sx="1000" sy="1000" algn="ctr" rotWithShape="0">
              <a:srgbClr val="000000"/>
            </a:outerShdw>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JOURNEY TO THE END OF THE EARTH </a:t>
            </a:r>
            <a:r>
              <a:rPr lang="en-US" sz="2400" b="1" cap="all" dirty="0" smtClean="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rPr>
              <a:t>-</a:t>
            </a:r>
            <a:r>
              <a:rPr lang="en-US" sz="2400" dirty="0" smtClean="0">
                <a:solidFill>
                  <a:srgbClr val="FF0000"/>
                </a:solidFill>
                <a:latin typeface="Lucida Calligraphy" pitchFamily="66" charset="0"/>
              </a:rPr>
              <a:t>down the memory lane..</a:t>
            </a:r>
            <a:endParaRPr lang="en-US" sz="3600" dirty="0" smtClean="0">
              <a:solidFill>
                <a:srgbClr val="FF0000"/>
              </a:solidFill>
              <a:latin typeface="Lucida Calligraphy" pitchFamily="66" charset="0"/>
            </a:endParaRPr>
          </a:p>
          <a:p>
            <a:pPr algn="ctr"/>
            <a:endParaRPr lang="en-US" sz="3200" b="1" cap="all" dirty="0">
              <a:ln/>
              <a:solidFill>
                <a:srgbClr val="00FFC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Dotum" pitchFamily="34" charset="-127"/>
              <a:ea typeface="Dotum" pitchFamily="34" charset="-127"/>
              <a:cs typeface="Ebrima" pitchFamily="2" charset="0"/>
            </a:endParaRPr>
          </a:p>
        </p:txBody>
      </p:sp>
      <p:sp>
        <p:nvSpPr>
          <p:cNvPr id="33" name="TextBox 32"/>
          <p:cNvSpPr txBox="1"/>
          <p:nvPr/>
        </p:nvSpPr>
        <p:spPr>
          <a:xfrm>
            <a:off x="3962400" y="533400"/>
            <a:ext cx="5410200" cy="523220"/>
          </a:xfrm>
          <a:prstGeom prst="rect">
            <a:avLst/>
          </a:prstGeom>
          <a:noFill/>
        </p:spPr>
        <p:txBody>
          <a:bodyPr wrap="square" rtlCol="0">
            <a:spAutoFit/>
          </a:bodyPr>
          <a:lstStyle/>
          <a:p>
            <a:r>
              <a:rPr lang="en-US" sz="2800" dirty="0" smtClean="0">
                <a:solidFill>
                  <a:srgbClr val="FF0000"/>
                </a:solidFill>
                <a:latin typeface="Lucida Calligraphy" pitchFamily="66" charset="0"/>
              </a:rPr>
              <a:t> </a:t>
            </a:r>
            <a:endParaRPr lang="en-US" sz="2000" dirty="0">
              <a:solidFill>
                <a:srgbClr val="FF0000"/>
              </a:solidFill>
              <a:latin typeface="Lucida Calligraphy" pitchFamily="66" charset="0"/>
            </a:endParaRPr>
          </a:p>
        </p:txBody>
      </p:sp>
      <p:pic>
        <p:nvPicPr>
          <p:cNvPr id="1026" name="Picture 2" descr="D:\Journey to the\adbcfeb9-9587-4bc6-80e2-86de1178bdc5-3_lowerdenman-768x512.jpg"/>
          <p:cNvPicPr>
            <a:picLocks noChangeAspect="1" noChangeArrowheads="1"/>
          </p:cNvPicPr>
          <p:nvPr/>
        </p:nvPicPr>
        <p:blipFill>
          <a:blip r:embed="rId2"/>
          <a:srcRect/>
          <a:stretch>
            <a:fillRect/>
          </a:stretch>
        </p:blipFill>
        <p:spPr bwMode="auto">
          <a:xfrm>
            <a:off x="163158" y="838200"/>
            <a:ext cx="8801100" cy="58674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1426</TotalTime>
  <Words>1320</Words>
  <Application>Microsoft Office PowerPoint</Application>
  <PresentationFormat>On-screen Show (4:3)</PresentationFormat>
  <Paragraphs>150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Rajiv</dc:creator>
  <cp:lastModifiedBy>Rajiv</cp:lastModifiedBy>
  <cp:revision>347</cp:revision>
  <dcterms:created xsi:type="dcterms:W3CDTF">2020-04-20T13:35:47Z</dcterms:created>
  <dcterms:modified xsi:type="dcterms:W3CDTF">2020-06-02T08:39:11Z</dcterms:modified>
</cp:coreProperties>
</file>