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7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61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6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194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40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61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2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266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9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211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90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C82B-B1DB-4AAF-94EC-25F757BC4D86}" type="datetimeFigureOut">
              <a:rPr lang="en-IN" smtClean="0"/>
              <a:t>17-09-2020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CD74-C907-47D1-9E8D-7A471E222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3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1738" y="3509963"/>
            <a:ext cx="9144000" cy="1655762"/>
          </a:xfrm>
        </p:spPr>
        <p:txBody>
          <a:bodyPr>
            <a:normAutofit/>
          </a:bodyPr>
          <a:lstStyle/>
          <a:p>
            <a:r>
              <a:rPr lang="en-IN" sz="4400" b="1" dirty="0" smtClean="0"/>
              <a:t>LOCOMOTION </a:t>
            </a:r>
            <a:r>
              <a:rPr lang="en-IN" sz="4400" b="1" dirty="0"/>
              <a:t>AND MOVEMENT</a:t>
            </a:r>
            <a:endParaRPr lang="en-IN" sz="4400" dirty="0"/>
          </a:p>
          <a:p>
            <a:r>
              <a:rPr lang="en-IN" sz="4400" b="1" dirty="0"/>
              <a:t>	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The arrangement of thick and thin filament gives the characteristic striated appearance.</a:t>
            </a:r>
          </a:p>
          <a:p>
            <a:pPr lvl="0"/>
            <a:r>
              <a:rPr lang="en-IN" dirty="0"/>
              <a:t>The light bands contain only actin filaments and are called </a:t>
            </a:r>
            <a:r>
              <a:rPr lang="en-IN" b="1" dirty="0"/>
              <a:t>I-band</a:t>
            </a:r>
            <a:r>
              <a:rPr lang="en-IN" dirty="0"/>
              <a:t> or isotropic band.</a:t>
            </a:r>
          </a:p>
          <a:p>
            <a:pPr lvl="0"/>
            <a:r>
              <a:rPr lang="en-IN" dirty="0"/>
              <a:t>The dark band called </a:t>
            </a:r>
            <a:r>
              <a:rPr lang="en-IN" b="1" dirty="0"/>
              <a:t>‘A’</a:t>
            </a:r>
            <a:r>
              <a:rPr lang="en-IN" dirty="0"/>
              <a:t> or </a:t>
            </a:r>
            <a:r>
              <a:rPr lang="en-IN" b="1" dirty="0"/>
              <a:t>anisotropic</a:t>
            </a:r>
            <a:r>
              <a:rPr lang="en-IN" dirty="0"/>
              <a:t> </a:t>
            </a:r>
            <a:r>
              <a:rPr lang="en-IN" b="1" dirty="0"/>
              <a:t>band</a:t>
            </a:r>
            <a:r>
              <a:rPr lang="en-IN" dirty="0"/>
              <a:t> contains both actin and myosin.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349" y="4107976"/>
            <a:ext cx="6018663" cy="25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5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/>
              <a:t>In the centre of each ‘I’ band is an elastic fibre called ‘Z’ line which bisects it.</a:t>
            </a:r>
          </a:p>
          <a:p>
            <a:pPr lvl="0"/>
            <a:r>
              <a:rPr lang="en-IN" dirty="0"/>
              <a:t>The thin filaments or actin are firmly attached with the ‘Z’ line.</a:t>
            </a:r>
          </a:p>
          <a:p>
            <a:pPr lvl="0"/>
            <a:r>
              <a:rPr lang="en-IN" dirty="0"/>
              <a:t>The thick filaments or myosin in the ‘A’ band are also held together in the middle by a thin fibrous membrane called </a:t>
            </a:r>
            <a:r>
              <a:rPr lang="en-IN" b="1" dirty="0"/>
              <a:t>‘M’ line.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455" y="4067033"/>
            <a:ext cx="3096051" cy="19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6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IN" dirty="0"/>
              <a:t>The portion between two successive ‘Z’ lines is considered as the functional unit of the muscle called </a:t>
            </a:r>
            <a:r>
              <a:rPr lang="en-IN" b="1" dirty="0"/>
              <a:t>sarcomere</a:t>
            </a:r>
            <a:r>
              <a:rPr lang="en-IN" dirty="0"/>
              <a:t>.</a:t>
            </a:r>
          </a:p>
          <a:p>
            <a:pPr lvl="0"/>
            <a:r>
              <a:rPr lang="en-IN" dirty="0"/>
              <a:t>Each ‘A’ band contains two overlap zone of thick and thin filament called ‘O’ band.</a:t>
            </a:r>
          </a:p>
          <a:p>
            <a:pPr lvl="0"/>
            <a:r>
              <a:rPr lang="en-IN" dirty="0"/>
              <a:t>The central part of thick filament, not overlapped by thin filament is called ‘H’ band.</a:t>
            </a:r>
          </a:p>
          <a:p>
            <a:pPr lvl="0"/>
            <a:r>
              <a:rPr lang="en-IN" dirty="0"/>
              <a:t>‘A’ band = 2(O) + H.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524836"/>
            <a:ext cx="3932237" cy="25361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59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Structure of Contractile proteins :</a:t>
            </a:r>
            <a:r>
              <a:rPr lang="en-IN" sz="6000" dirty="0"/>
              <a:t/>
            </a:r>
            <a:br>
              <a:rPr lang="en-IN" sz="6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Thin </a:t>
            </a:r>
            <a:r>
              <a:rPr lang="en-IN" b="1" dirty="0"/>
              <a:t>filament or Actin :</a:t>
            </a:r>
            <a:endParaRPr lang="en-IN" sz="4000" dirty="0"/>
          </a:p>
          <a:p>
            <a:pPr lvl="0"/>
            <a:r>
              <a:rPr lang="en-IN" dirty="0"/>
              <a:t>Each actin filament is made of two ‘F’ actins helically wound to each other.</a:t>
            </a:r>
            <a:endParaRPr lang="en-IN" sz="4000" dirty="0"/>
          </a:p>
          <a:p>
            <a:pPr lvl="0"/>
            <a:r>
              <a:rPr lang="en-IN" dirty="0"/>
              <a:t>Each ‘F’ actin is made of polymer of monomeric ‘G’ (Globular) actin.</a:t>
            </a:r>
            <a:endParaRPr lang="en-IN" sz="4000" dirty="0"/>
          </a:p>
          <a:p>
            <a:pPr lvl="0"/>
            <a:r>
              <a:rPr lang="en-IN" dirty="0"/>
              <a:t>Each ‘F’ actin associated with another protein, </a:t>
            </a:r>
            <a:r>
              <a:rPr lang="en-IN" b="1" dirty="0" err="1"/>
              <a:t>tropomyosin</a:t>
            </a:r>
            <a:r>
              <a:rPr lang="en-IN" dirty="0"/>
              <a:t> also run throughout its length.</a:t>
            </a:r>
            <a:endParaRPr lang="en-IN" sz="4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317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Another complex protein, Troponin is distributed at regular intervals on the </a:t>
            </a:r>
            <a:r>
              <a:rPr lang="en-IN" dirty="0" err="1"/>
              <a:t>tropomyosin</a:t>
            </a:r>
            <a:r>
              <a:rPr lang="en-IN" dirty="0"/>
              <a:t>.</a:t>
            </a:r>
            <a:endParaRPr lang="en-IN" sz="4000" dirty="0"/>
          </a:p>
          <a:p>
            <a:pPr lvl="0"/>
            <a:r>
              <a:rPr lang="en-IN" dirty="0"/>
              <a:t>Each troponin has three component –</a:t>
            </a:r>
            <a:endParaRPr lang="en-IN" sz="4000" dirty="0"/>
          </a:p>
          <a:p>
            <a:pPr lvl="1"/>
            <a:r>
              <a:rPr lang="en-IN" dirty="0"/>
              <a:t>Troponin-C binds with calcium.</a:t>
            </a:r>
            <a:endParaRPr lang="en-IN" sz="3600" dirty="0"/>
          </a:p>
          <a:p>
            <a:pPr lvl="1"/>
            <a:r>
              <a:rPr lang="en-IN" dirty="0"/>
              <a:t>Troponin-M, binds with the </a:t>
            </a:r>
            <a:r>
              <a:rPr lang="en-IN" dirty="0" err="1"/>
              <a:t>tropomyosin</a:t>
            </a:r>
            <a:r>
              <a:rPr lang="en-IN" dirty="0"/>
              <a:t>.</a:t>
            </a:r>
            <a:endParaRPr lang="en-IN" sz="3600" dirty="0"/>
          </a:p>
          <a:p>
            <a:pPr lvl="1"/>
            <a:r>
              <a:rPr lang="en-IN" dirty="0"/>
              <a:t>Troponin T, masks the active site on the ‘G’ actin (thin filament)</a:t>
            </a:r>
            <a:endParaRPr lang="en-IN" sz="3600" dirty="0"/>
          </a:p>
          <a:p>
            <a:r>
              <a:rPr lang="en-IN" dirty="0"/>
              <a:t> </a:t>
            </a:r>
            <a:endParaRPr lang="en-IN" sz="4000" dirty="0"/>
          </a:p>
          <a:p>
            <a:pPr lvl="0"/>
            <a:r>
              <a:rPr lang="en-IN" dirty="0"/>
              <a:t>In the resting state a sub-unit of Troponin (</a:t>
            </a:r>
            <a:r>
              <a:rPr lang="en-IN" dirty="0" err="1"/>
              <a:t>Tn</a:t>
            </a:r>
            <a:r>
              <a:rPr lang="en-IN" dirty="0"/>
              <a:t>-T), masks the active binding sites on the thin filaments for myosin.</a:t>
            </a:r>
            <a:endParaRPr lang="en-IN" sz="4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920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Thick filament </a:t>
            </a:r>
            <a:r>
              <a:rPr lang="en-IN" sz="6000" dirty="0"/>
              <a:t/>
            </a:r>
            <a:br>
              <a:rPr lang="en-IN" sz="6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dirty="0" smtClean="0"/>
              <a:t>Each </a:t>
            </a:r>
            <a:r>
              <a:rPr lang="en-IN" dirty="0"/>
              <a:t>myosin (thick) filament is consists of many monomeric protein called </a:t>
            </a:r>
            <a:r>
              <a:rPr lang="en-IN" b="1" dirty="0" err="1"/>
              <a:t>Meromyosins</a:t>
            </a:r>
            <a:r>
              <a:rPr lang="en-IN" dirty="0"/>
              <a:t>.</a:t>
            </a:r>
            <a:endParaRPr lang="en-IN" sz="4000" dirty="0"/>
          </a:p>
          <a:p>
            <a:pPr lvl="0"/>
            <a:r>
              <a:rPr lang="en-IN" dirty="0"/>
              <a:t>Each </a:t>
            </a:r>
            <a:r>
              <a:rPr lang="en-IN" dirty="0" err="1"/>
              <a:t>meromyosin</a:t>
            </a:r>
            <a:r>
              <a:rPr lang="en-IN" dirty="0"/>
              <a:t> has two parts –</a:t>
            </a:r>
            <a:endParaRPr lang="en-IN" sz="4000" dirty="0"/>
          </a:p>
          <a:p>
            <a:pPr lvl="1"/>
            <a:r>
              <a:rPr lang="en-IN" dirty="0"/>
              <a:t>Heavy </a:t>
            </a:r>
            <a:r>
              <a:rPr lang="en-IN" dirty="0" err="1"/>
              <a:t>meromyosin</a:t>
            </a:r>
            <a:r>
              <a:rPr lang="en-IN" dirty="0"/>
              <a:t> (HMM) - A globular head with a short arm.</a:t>
            </a:r>
            <a:endParaRPr lang="en-IN" sz="3600" dirty="0"/>
          </a:p>
          <a:p>
            <a:pPr lvl="1"/>
            <a:r>
              <a:rPr lang="en-IN" dirty="0"/>
              <a:t>Light </a:t>
            </a:r>
            <a:r>
              <a:rPr lang="en-IN" dirty="0" err="1"/>
              <a:t>meromyosin</a:t>
            </a:r>
            <a:r>
              <a:rPr lang="en-IN" dirty="0"/>
              <a:t> (LMM) – a tail.</a:t>
            </a:r>
            <a:endParaRPr lang="en-IN" sz="3600" dirty="0"/>
          </a:p>
          <a:p>
            <a:r>
              <a:rPr lang="en-IN" dirty="0"/>
              <a:t> </a:t>
            </a:r>
            <a:endParaRPr lang="en-IN" sz="4000" dirty="0"/>
          </a:p>
          <a:p>
            <a:pPr lvl="0"/>
            <a:r>
              <a:rPr lang="en-IN" dirty="0"/>
              <a:t>The HMM component, i.e. the head and short arm projects outwards at regular distance and angle from each other from the surface of a polymerized myosin filament and is known as </a:t>
            </a:r>
            <a:r>
              <a:rPr lang="en-IN" b="1" dirty="0"/>
              <a:t>cross</a:t>
            </a:r>
            <a:r>
              <a:rPr lang="en-IN" dirty="0"/>
              <a:t> </a:t>
            </a:r>
            <a:r>
              <a:rPr lang="en-IN" b="1" dirty="0"/>
              <a:t>arm</a:t>
            </a:r>
            <a:r>
              <a:rPr lang="en-IN" dirty="0"/>
              <a:t>.</a:t>
            </a:r>
            <a:endParaRPr lang="en-IN" sz="4000" dirty="0"/>
          </a:p>
          <a:p>
            <a:pPr lvl="0"/>
            <a:r>
              <a:rPr lang="en-IN" dirty="0"/>
              <a:t>The globular head is an active ATPase enzyme and has </a:t>
            </a:r>
            <a:r>
              <a:rPr lang="en-IN" b="1" dirty="0"/>
              <a:t>binding sites for ATP</a:t>
            </a:r>
            <a:r>
              <a:rPr lang="en-IN" dirty="0"/>
              <a:t> and </a:t>
            </a:r>
            <a:r>
              <a:rPr lang="en-IN" b="1" dirty="0"/>
              <a:t>active sites for actin.</a:t>
            </a:r>
            <a:endParaRPr lang="en-IN" sz="4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812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Mechanism of muscle contraction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IN" dirty="0" smtClean="0"/>
              <a:t>Mechanism </a:t>
            </a:r>
            <a:r>
              <a:rPr lang="en-IN" dirty="0"/>
              <a:t>of muscle contraction is explained by sliding filament theory which states that contraction of a muscle fibre takes place by the sliding of the thin filaments over the thick filaments.</a:t>
            </a:r>
          </a:p>
          <a:p>
            <a:pPr lvl="0"/>
            <a:r>
              <a:rPr lang="en-IN" dirty="0"/>
              <a:t>Muscle contraction is initiated by a signal sent by the central nervous system via a motor neuron.</a:t>
            </a:r>
          </a:p>
          <a:p>
            <a:pPr lvl="0"/>
            <a:r>
              <a:rPr lang="en-IN" dirty="0"/>
              <a:t>A motor neuron along with the muscle fibres connected to it constitutes a </a:t>
            </a:r>
            <a:r>
              <a:rPr lang="en-IN" b="1" dirty="0"/>
              <a:t>motor unit.</a:t>
            </a:r>
            <a:endParaRPr lang="en-IN" dirty="0"/>
          </a:p>
          <a:p>
            <a:pPr lvl="0"/>
            <a:r>
              <a:rPr lang="en-IN" dirty="0"/>
              <a:t>The junction between a motor neuron and the sarcolemma of the muscle fibre is called </a:t>
            </a:r>
            <a:r>
              <a:rPr lang="en-IN" b="1" dirty="0"/>
              <a:t>neuromuscular</a:t>
            </a:r>
            <a:r>
              <a:rPr lang="en-IN" dirty="0"/>
              <a:t> </a:t>
            </a:r>
            <a:r>
              <a:rPr lang="en-IN" b="1" dirty="0"/>
              <a:t>junction</a:t>
            </a:r>
            <a:r>
              <a:rPr lang="en-IN" dirty="0"/>
              <a:t> or </a:t>
            </a:r>
            <a:r>
              <a:rPr lang="en-IN" b="1" dirty="0"/>
              <a:t>motor-end plate.</a:t>
            </a:r>
            <a:endParaRPr lang="en-IN" dirty="0"/>
          </a:p>
          <a:p>
            <a:pPr lvl="0"/>
            <a:r>
              <a:rPr lang="en-IN" dirty="0"/>
              <a:t>Neurotransmitter releases here which generates an action potential in sarcolemma.</a:t>
            </a:r>
          </a:p>
          <a:p>
            <a:pPr lvl="0"/>
            <a:r>
              <a:rPr lang="en-IN" dirty="0"/>
              <a:t>These causes release of </a:t>
            </a:r>
            <a:r>
              <a:rPr lang="en-IN" dirty="0" err="1"/>
              <a:t>Ca</a:t>
            </a:r>
            <a:r>
              <a:rPr lang="en-IN" dirty="0"/>
              <a:t>++   into sarcoplasm. </a:t>
            </a:r>
          </a:p>
          <a:p>
            <a:pPr lvl="0"/>
            <a:r>
              <a:rPr lang="en-IN" dirty="0"/>
              <a:t>These </a:t>
            </a:r>
            <a:r>
              <a:rPr lang="en-IN" dirty="0" err="1"/>
              <a:t>Ca</a:t>
            </a:r>
            <a:r>
              <a:rPr lang="en-IN" dirty="0"/>
              <a:t>++ binds with troponin, thereby remove masking of active site.</a:t>
            </a:r>
          </a:p>
          <a:p>
            <a:pPr lvl="0"/>
            <a:r>
              <a:rPr lang="en-IN" dirty="0"/>
              <a:t>Myosin head binds to exposed active site on actin to form a cross bridge, utilizing energy from ATP hydrolysis.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747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Mechanism of muscle contraction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dirty="0"/>
              <a:t>This pulls the actin filament towards the centre of ‘A’ band.</a:t>
            </a:r>
          </a:p>
          <a:p>
            <a:pPr lvl="0"/>
            <a:r>
              <a:rPr lang="en-IN" dirty="0"/>
              <a:t>‘Z’ lines also pulled inward thereby causing a shortening of sarcomere i.e. contraction.</a:t>
            </a:r>
          </a:p>
          <a:p>
            <a:pPr lvl="0"/>
            <a:r>
              <a:rPr lang="en-IN" dirty="0"/>
              <a:t>‘I’ band get reduced, whereas the ‘A’ band retain the length.</a:t>
            </a:r>
          </a:p>
          <a:p>
            <a:pPr lvl="0"/>
            <a:r>
              <a:rPr lang="en-IN" dirty="0"/>
              <a:t>During relaxation, the cross bridge between the actin and myosin break.</a:t>
            </a:r>
          </a:p>
          <a:p>
            <a:pPr lvl="0"/>
            <a:r>
              <a:rPr lang="en-IN" dirty="0" err="1"/>
              <a:t>Ca</a:t>
            </a:r>
            <a:r>
              <a:rPr lang="en-IN" dirty="0"/>
              <a:t>++pumped back to sarcoplasmic cisternae.</a:t>
            </a:r>
          </a:p>
          <a:p>
            <a:pPr lvl="0"/>
            <a:r>
              <a:rPr lang="en-IN" dirty="0"/>
              <a:t>Actin filament slide out of ‘A’ band and length of ‘I’ band increases.  This returns the muscle to its original state.</a:t>
            </a:r>
          </a:p>
          <a:p>
            <a:pPr lvl="0"/>
            <a:r>
              <a:rPr lang="en-IN" dirty="0"/>
              <a:t>Repeated muscle contraction causes accumulation of lactic acid, produced from anaerobic breakdown of glycogen leads to </a:t>
            </a:r>
            <a:r>
              <a:rPr lang="en-IN" b="1" dirty="0"/>
              <a:t>muscle fatigue.</a:t>
            </a:r>
            <a:endParaRPr lang="en-IN" dirty="0"/>
          </a:p>
          <a:p>
            <a:r>
              <a:rPr lang="en-IN" dirty="0"/>
              <a:t>Muscle contains red coloured oxygen storing pigment called </a:t>
            </a:r>
            <a:r>
              <a:rPr lang="en-IN" b="1" dirty="0"/>
              <a:t>myoglobin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42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Mechanism of muscle contraction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Muscle with myoglobin called red muscle fibres, they are also contain large number of mitochondria which can utilize large amount of oxygen stored in them for ATP production also called </a:t>
            </a:r>
            <a:r>
              <a:rPr lang="en-IN" b="1" dirty="0"/>
              <a:t>aerobic muscle.</a:t>
            </a:r>
            <a:endParaRPr lang="en-IN" dirty="0"/>
          </a:p>
          <a:p>
            <a:r>
              <a:rPr lang="en-IN" dirty="0"/>
              <a:t>Some muscles possess very less quantity of myoglobin and less mitochondrion hence called </a:t>
            </a:r>
            <a:r>
              <a:rPr lang="en-IN" b="1" dirty="0"/>
              <a:t>white fibres</a:t>
            </a:r>
            <a:r>
              <a:rPr lang="en-IN" dirty="0"/>
              <a:t>. Amount of sarcoplasmic reticulum is high in these muscles. </a:t>
            </a:r>
            <a:r>
              <a:rPr lang="en-IN"/>
              <a:t>They depend on anaerobic process for energy</a:t>
            </a:r>
          </a:p>
        </p:txBody>
      </p:sp>
    </p:spTree>
    <p:extLst>
      <p:ext uri="{BB962C8B-B14F-4D97-AF65-F5344CB8AC3E}">
        <p14:creationId xmlns:p14="http://schemas.microsoft.com/office/powerpoint/2010/main" val="366648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Deleted portions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movement</a:t>
            </a:r>
          </a:p>
          <a:p>
            <a:r>
              <a:rPr lang="en-US" dirty="0" smtClean="0"/>
              <a:t>Skeletal System &amp; its functions</a:t>
            </a:r>
          </a:p>
          <a:p>
            <a:r>
              <a:rPr lang="en-US" dirty="0" smtClean="0"/>
              <a:t>joints</a:t>
            </a:r>
          </a:p>
          <a:p>
            <a:r>
              <a:rPr lang="en-US" dirty="0"/>
              <a:t> </a:t>
            </a:r>
            <a:r>
              <a:rPr lang="en-US" dirty="0" smtClean="0"/>
              <a:t>Disorders of muscular &amp; skeletal system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421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MUSCLES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Properties </a:t>
            </a:r>
            <a:r>
              <a:rPr lang="en-IN" b="1" dirty="0"/>
              <a:t>of Muscle :  </a:t>
            </a:r>
            <a:r>
              <a:rPr lang="en-IN" dirty="0"/>
              <a:t> </a:t>
            </a:r>
          </a:p>
          <a:p>
            <a:pPr lvl="0"/>
            <a:r>
              <a:rPr lang="en-IN" dirty="0"/>
              <a:t>Excitability</a:t>
            </a:r>
          </a:p>
          <a:p>
            <a:pPr lvl="0"/>
            <a:r>
              <a:rPr lang="en-IN" dirty="0"/>
              <a:t>Contractility</a:t>
            </a:r>
          </a:p>
          <a:p>
            <a:pPr lvl="0"/>
            <a:r>
              <a:rPr lang="en-IN" dirty="0"/>
              <a:t>Extensibility</a:t>
            </a:r>
          </a:p>
          <a:p>
            <a:pPr lvl="0"/>
            <a:r>
              <a:rPr lang="en-IN" dirty="0"/>
              <a:t>Elasticity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844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Types of Muscles :</a:t>
            </a:r>
            <a:r>
              <a:rPr lang="en-IN" sz="6000" dirty="0"/>
              <a:t/>
            </a:r>
            <a:br>
              <a:rPr lang="en-IN" sz="6000" dirty="0"/>
            </a:br>
            <a:endParaRPr lang="en-IN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615" r="76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95786" y="1787857"/>
            <a:ext cx="4376240" cy="4081131"/>
          </a:xfrm>
        </p:spPr>
        <p:txBody>
          <a:bodyPr>
            <a:normAutofit/>
          </a:bodyPr>
          <a:lstStyle/>
          <a:p>
            <a:pPr lvl="0" algn="ctr"/>
            <a:r>
              <a:rPr lang="en-IN" sz="2600" b="1" u="sng" dirty="0" smtClean="0"/>
              <a:t>Skeletal </a:t>
            </a:r>
            <a:r>
              <a:rPr lang="en-IN" sz="2600" b="1" u="sng" dirty="0"/>
              <a:t>muscles or striated muscles </a:t>
            </a:r>
            <a:endParaRPr lang="en-IN" sz="4400" b="1" u="sng" dirty="0"/>
          </a:p>
          <a:p>
            <a:pPr lvl="1"/>
            <a:r>
              <a:rPr lang="en-IN" sz="2000" b="1" dirty="0"/>
              <a:t>Closely associated with skeleton.</a:t>
            </a:r>
            <a:endParaRPr lang="en-IN" sz="4800" b="1" dirty="0"/>
          </a:p>
          <a:p>
            <a:pPr lvl="1"/>
            <a:r>
              <a:rPr lang="en-IN" sz="2000" b="1" dirty="0"/>
              <a:t>They are striped appearance under the microscope and called Striated muscles.</a:t>
            </a:r>
            <a:endParaRPr lang="en-IN" sz="4800" b="1" dirty="0"/>
          </a:p>
          <a:p>
            <a:pPr lvl="1"/>
            <a:r>
              <a:rPr lang="en-IN" sz="2000" b="1" dirty="0"/>
              <a:t>They are under voluntary control of nervous system, hence called voluntary muscles.</a:t>
            </a:r>
            <a:endParaRPr lang="en-IN" sz="4800" b="1" dirty="0"/>
          </a:p>
          <a:p>
            <a:pPr lvl="1"/>
            <a:r>
              <a:rPr lang="en-IN" sz="2000" b="1" dirty="0"/>
              <a:t>These involved in locomotion and change of body postures.</a:t>
            </a:r>
            <a:endParaRPr lang="en-IN" sz="4800" b="1" dirty="0"/>
          </a:p>
          <a:p>
            <a:pPr lvl="1"/>
            <a:r>
              <a:rPr lang="en-IN" sz="2000" b="1" dirty="0"/>
              <a:t>Unbranched and multinucleated.</a:t>
            </a:r>
            <a:endParaRPr lang="en-IN" sz="4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354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Types of </a:t>
            </a:r>
            <a:r>
              <a:rPr lang="en-IN" b="1" dirty="0" smtClean="0"/>
              <a:t>Muscle</a:t>
            </a:r>
            <a:r>
              <a:rPr lang="en-IN" sz="6000" dirty="0"/>
              <a:t/>
            </a:r>
            <a:br>
              <a:rPr lang="en-IN" sz="6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N" b="1" dirty="0"/>
              <a:t>Visceral muscles or smooth muscles</a:t>
            </a:r>
            <a:endParaRPr lang="en-IN" sz="4000" dirty="0"/>
          </a:p>
          <a:p>
            <a:pPr lvl="1"/>
            <a:r>
              <a:rPr lang="en-IN" dirty="0"/>
              <a:t>These are located in inner wall of hollow visceral organ.</a:t>
            </a:r>
            <a:endParaRPr lang="en-IN" sz="3600" dirty="0"/>
          </a:p>
          <a:p>
            <a:pPr lvl="1"/>
            <a:r>
              <a:rPr lang="en-IN" dirty="0"/>
              <a:t>Spindle shaped and </a:t>
            </a:r>
            <a:r>
              <a:rPr lang="en-IN" dirty="0" err="1"/>
              <a:t>uni</a:t>
            </a:r>
            <a:r>
              <a:rPr lang="en-IN" dirty="0"/>
              <a:t>-nucleated.</a:t>
            </a:r>
            <a:endParaRPr lang="en-IN" sz="3600" dirty="0"/>
          </a:p>
          <a:p>
            <a:pPr lvl="1"/>
            <a:r>
              <a:rPr lang="en-IN" dirty="0"/>
              <a:t> They do not exhibit any striation and are smooth in appearance.</a:t>
            </a:r>
            <a:endParaRPr lang="en-IN" sz="3600" dirty="0"/>
          </a:p>
          <a:p>
            <a:pPr lvl="1"/>
            <a:r>
              <a:rPr lang="en-IN" dirty="0"/>
              <a:t>They are called smooth muscles or non-striated muscles.</a:t>
            </a:r>
            <a:endParaRPr lang="en-IN" sz="3600" dirty="0"/>
          </a:p>
          <a:p>
            <a:pPr lvl="1"/>
            <a:r>
              <a:rPr lang="en-IN" dirty="0"/>
              <a:t>Their activities are not under voluntary control of nervous system hence called as </a:t>
            </a:r>
            <a:r>
              <a:rPr lang="en-IN" b="1" dirty="0"/>
              <a:t>involuntary muscles.</a:t>
            </a:r>
            <a:endParaRPr lang="en-IN" sz="3600" dirty="0"/>
          </a:p>
          <a:p>
            <a:pPr lvl="1"/>
            <a:r>
              <a:rPr lang="en-IN" dirty="0"/>
              <a:t>They assist in transport of food through digestive tract and gametes through the genital tract.</a:t>
            </a:r>
            <a:endParaRPr lang="en-IN" sz="3600" dirty="0"/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5" y="1733266"/>
            <a:ext cx="4837681" cy="4762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25" y="1733266"/>
            <a:ext cx="4837681" cy="4762500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80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IN" dirty="0"/>
              <a:t>Cardiac muscles </a:t>
            </a:r>
            <a:endParaRPr lang="en-IN" sz="3600" dirty="0"/>
          </a:p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IN" dirty="0" smtClean="0"/>
              <a:t>The </a:t>
            </a:r>
            <a:r>
              <a:rPr lang="en-IN" dirty="0"/>
              <a:t>muscles of heart, involuntary in nature.</a:t>
            </a:r>
            <a:endParaRPr lang="en-IN" sz="3600" dirty="0"/>
          </a:p>
          <a:p>
            <a:pPr lvl="1"/>
            <a:r>
              <a:rPr lang="en-IN" dirty="0"/>
              <a:t>Cardiac muscle cells assemble in a branching pattern to form a cardiac muscle.</a:t>
            </a:r>
            <a:endParaRPr lang="en-IN" sz="3600" dirty="0"/>
          </a:p>
          <a:p>
            <a:pPr lvl="1"/>
            <a:r>
              <a:rPr lang="en-IN" dirty="0"/>
              <a:t> These are </a:t>
            </a:r>
            <a:r>
              <a:rPr lang="en-IN" dirty="0" err="1"/>
              <a:t>uni</a:t>
            </a:r>
            <a:r>
              <a:rPr lang="en-IN" dirty="0"/>
              <a:t>-nucleated with characteristic </a:t>
            </a:r>
            <a:r>
              <a:rPr lang="en-IN" b="1" dirty="0"/>
              <a:t>intercalated disc.</a:t>
            </a:r>
            <a:endParaRPr lang="en-IN" sz="3600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dirty="0"/>
              <a:t>Types of </a:t>
            </a:r>
            <a:r>
              <a:rPr lang="en-IN" dirty="0" smtClean="0"/>
              <a:t>Muscles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68331" y="2825087"/>
            <a:ext cx="4387057" cy="29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Structure of skeletal muscle 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IN" dirty="0" smtClean="0"/>
              <a:t>Each </a:t>
            </a:r>
            <a:r>
              <a:rPr lang="en-IN" dirty="0"/>
              <a:t>organized skeletal muscle in our body is made of a number of muscle bundles called </a:t>
            </a:r>
            <a:r>
              <a:rPr lang="en-IN" b="1" dirty="0"/>
              <a:t>fascicles</a:t>
            </a:r>
            <a:r>
              <a:rPr lang="en-IN" dirty="0"/>
              <a:t> held together by common fibrous covering called </a:t>
            </a:r>
            <a:r>
              <a:rPr lang="en-IN" b="1" dirty="0"/>
              <a:t>fascia</a:t>
            </a:r>
            <a:r>
              <a:rPr lang="en-IN" dirty="0"/>
              <a:t>.</a:t>
            </a:r>
          </a:p>
          <a:p>
            <a:pPr lvl="0"/>
            <a:r>
              <a:rPr lang="en-IN" dirty="0"/>
              <a:t>Each fascicle consists of a number of muscle fibres (cell) covered by a common fibrous </a:t>
            </a:r>
            <a:r>
              <a:rPr lang="en-IN" b="1" dirty="0"/>
              <a:t>perimysium.</a:t>
            </a:r>
            <a:endParaRPr lang="en-IN" dirty="0"/>
          </a:p>
          <a:p>
            <a:pPr lvl="0"/>
            <a:r>
              <a:rPr lang="en-IN" dirty="0"/>
              <a:t>Each muscle fibre is lined by the plasma membrane called </a:t>
            </a:r>
            <a:r>
              <a:rPr lang="en-IN" b="1" dirty="0"/>
              <a:t>sarcolemma</a:t>
            </a:r>
            <a:r>
              <a:rPr lang="en-IN" dirty="0"/>
              <a:t>, enclosing cytoplasm called </a:t>
            </a:r>
            <a:r>
              <a:rPr lang="en-IN" b="1" dirty="0"/>
              <a:t>sarcoplasm</a:t>
            </a:r>
            <a:r>
              <a:rPr lang="en-IN" dirty="0"/>
              <a:t>.</a:t>
            </a:r>
          </a:p>
          <a:p>
            <a:pPr lvl="0"/>
            <a:r>
              <a:rPr lang="en-IN" dirty="0"/>
              <a:t>The sarcoplasm contain endoplasmic reticulum, called </a:t>
            </a:r>
            <a:r>
              <a:rPr lang="en-IN" b="1" dirty="0"/>
              <a:t>sarcoplasmic</a:t>
            </a:r>
            <a:r>
              <a:rPr lang="en-IN" dirty="0"/>
              <a:t> </a:t>
            </a:r>
            <a:r>
              <a:rPr lang="en-IN" b="1" dirty="0"/>
              <a:t>reticulum</a:t>
            </a:r>
            <a:r>
              <a:rPr lang="en-IN" dirty="0"/>
              <a:t> is the store house of </a:t>
            </a:r>
            <a:r>
              <a:rPr lang="en-IN" b="1" dirty="0"/>
              <a:t>calcium ion.</a:t>
            </a:r>
            <a:endParaRPr lang="en-IN" dirty="0"/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2085975"/>
            <a:ext cx="4708478" cy="31432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13900" y="2057400"/>
            <a:ext cx="4708478" cy="31718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350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Structure of skeletal muscle :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8599" y="987425"/>
            <a:ext cx="532137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IN" dirty="0"/>
              <a:t>Muscle fibre is a </a:t>
            </a:r>
            <a:r>
              <a:rPr lang="en-IN" b="1" dirty="0" err="1"/>
              <a:t>syncitium</a:t>
            </a:r>
            <a:r>
              <a:rPr lang="en-IN" dirty="0"/>
              <a:t> as the sarcoplasm contain many nuclei.</a:t>
            </a:r>
            <a:endParaRPr lang="en-IN" sz="4000" dirty="0"/>
          </a:p>
          <a:p>
            <a:pPr lvl="0"/>
            <a:r>
              <a:rPr lang="en-IN" dirty="0"/>
              <a:t>Muscle fibres contain a large number of </a:t>
            </a:r>
            <a:r>
              <a:rPr lang="en-IN" dirty="0" err="1"/>
              <a:t>parallelly</a:t>
            </a:r>
            <a:r>
              <a:rPr lang="en-IN" dirty="0"/>
              <a:t> arranged filaments in the sarcoplasm called </a:t>
            </a:r>
            <a:r>
              <a:rPr lang="en-IN" b="1" dirty="0" err="1"/>
              <a:t>myofilaments</a:t>
            </a:r>
            <a:r>
              <a:rPr lang="en-IN" dirty="0"/>
              <a:t> or </a:t>
            </a:r>
            <a:r>
              <a:rPr lang="en-IN" b="1" dirty="0"/>
              <a:t>myofibrils</a:t>
            </a:r>
            <a:r>
              <a:rPr lang="en-IN" dirty="0"/>
              <a:t>.</a:t>
            </a:r>
            <a:endParaRPr lang="en-IN" sz="4000" dirty="0"/>
          </a:p>
          <a:p>
            <a:pPr lvl="0"/>
            <a:r>
              <a:rPr lang="en-IN" dirty="0"/>
              <a:t>There are two types of myofibrils are present in the sarcoplasm –</a:t>
            </a:r>
            <a:endParaRPr lang="en-IN" sz="4000" dirty="0"/>
          </a:p>
          <a:p>
            <a:pPr lvl="1"/>
            <a:r>
              <a:rPr lang="en-IN" dirty="0"/>
              <a:t>Thin filament – Actin</a:t>
            </a:r>
            <a:endParaRPr lang="en-IN" sz="3600" dirty="0"/>
          </a:p>
          <a:p>
            <a:pPr lvl="1"/>
            <a:r>
              <a:rPr lang="en-IN" dirty="0"/>
              <a:t>Thick filament – Myosin.</a:t>
            </a:r>
            <a:endParaRPr lang="en-IN" sz="3600" dirty="0"/>
          </a:p>
          <a:p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21648" y="2505075"/>
            <a:ext cx="488429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536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</vt:lpstr>
      <vt:lpstr>Deleted portions</vt:lpstr>
      <vt:lpstr>MUSCLES  </vt:lpstr>
      <vt:lpstr>Types of Muscles : </vt:lpstr>
      <vt:lpstr>Types of Muscle </vt:lpstr>
      <vt:lpstr>PowerPoint Presentation</vt:lpstr>
      <vt:lpstr>Structure of skeletal muscle : </vt:lpstr>
      <vt:lpstr>Structure of skeletal muscle :</vt:lpstr>
      <vt:lpstr>PowerPoint Presentation</vt:lpstr>
      <vt:lpstr>PowerPoint Presentation</vt:lpstr>
      <vt:lpstr>PowerPoint Presentation</vt:lpstr>
      <vt:lpstr>PowerPoint Presentation</vt:lpstr>
      <vt:lpstr>Structure of Contractile proteins : </vt:lpstr>
      <vt:lpstr>PowerPoint Presentation</vt:lpstr>
      <vt:lpstr>Thick filament  </vt:lpstr>
      <vt:lpstr>Mechanism of muscle contraction : </vt:lpstr>
      <vt:lpstr>Mechanism of muscle contraction :</vt:lpstr>
      <vt:lpstr>Mechanism of muscle contraction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NITHINA</dc:creator>
  <cp:lastModifiedBy>NITHINA</cp:lastModifiedBy>
  <cp:revision>11</cp:revision>
  <dcterms:created xsi:type="dcterms:W3CDTF">2020-09-12T04:36:22Z</dcterms:created>
  <dcterms:modified xsi:type="dcterms:W3CDTF">2020-09-17T04:57:00Z</dcterms:modified>
</cp:coreProperties>
</file>