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5" r:id="rId3"/>
    <p:sldId id="276" r:id="rId4"/>
    <p:sldId id="277" r:id="rId5"/>
    <p:sldId id="278" r:id="rId6"/>
    <p:sldId id="279" r:id="rId7"/>
    <p:sldId id="280" r:id="rId8"/>
    <p:sldId id="281" r:id="rId9"/>
    <p:sldId id="282" r:id="rId10"/>
    <p:sldId id="283" r:id="rId11"/>
    <p:sldId id="285" r:id="rId12"/>
    <p:sldId id="284" r:id="rId13"/>
    <p:sldId id="257" r:id="rId14"/>
    <p:sldId id="258" r:id="rId15"/>
    <p:sldId id="259" r:id="rId16"/>
    <p:sldId id="260" r:id="rId17"/>
    <p:sldId id="261" r:id="rId18"/>
    <p:sldId id="266" r:id="rId19"/>
    <p:sldId id="262" r:id="rId20"/>
    <p:sldId id="263" r:id="rId21"/>
    <p:sldId id="264" r:id="rId22"/>
    <p:sldId id="265" r:id="rId23"/>
    <p:sldId id="267" r:id="rId24"/>
    <p:sldId id="268" r:id="rId25"/>
    <p:sldId id="269" r:id="rId26"/>
    <p:sldId id="270" r:id="rId27"/>
    <p:sldId id="288" r:id="rId28"/>
    <p:sldId id="289" r:id="rId29"/>
    <p:sldId id="287" r:id="rId30"/>
    <p:sldId id="286" r:id="rId31"/>
    <p:sldId id="271" r:id="rId32"/>
    <p:sldId id="272" r:id="rId33"/>
    <p:sldId id="273" r:id="rId34"/>
    <p:sldId id="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69353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D2023-FCAE-499E-ABFE-3AD10A8D8CDC}" type="datetimeFigureOut">
              <a:rPr lang="en-IN" smtClean="0"/>
              <a:t>16-12-2020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82881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2883944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6020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2462445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180867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13511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25957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117141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378059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367733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5D2023-FCAE-499E-ABFE-3AD10A8D8CDC}" type="datetimeFigureOut">
              <a:rPr lang="en-IN" smtClean="0"/>
              <a:t>16-12-2020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342171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5D2023-FCAE-499E-ABFE-3AD10A8D8CDC}" type="datetimeFigureOut">
              <a:rPr lang="en-IN" smtClean="0"/>
              <a:t>16-12-2020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156392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56699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29307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85D2023-FCAE-499E-ABFE-3AD10A8D8CDC}" type="datetimeFigureOut">
              <a:rPr lang="en-IN" smtClean="0"/>
              <a:t>16-12-2020</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285207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D2023-FCAE-499E-ABFE-3AD10A8D8CDC}" type="datetimeFigureOut">
              <a:rPr lang="en-IN" smtClean="0"/>
              <a:t>16-12-2020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CC3B25B-10CE-409E-854A-EBDBBED527A8}" type="slidenum">
              <a:rPr lang="en-IN" smtClean="0"/>
              <a:t>‹#›</a:t>
            </a:fld>
            <a:endParaRPr lang="en-IN"/>
          </a:p>
        </p:txBody>
      </p:sp>
    </p:spTree>
    <p:extLst>
      <p:ext uri="{BB962C8B-B14F-4D97-AF65-F5344CB8AC3E}">
        <p14:creationId xmlns:p14="http://schemas.microsoft.com/office/powerpoint/2010/main" val="13804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5D2023-FCAE-499E-ABFE-3AD10A8D8CDC}" type="datetimeFigureOut">
              <a:rPr lang="en-IN" smtClean="0"/>
              <a:t>16-12-2020</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CC3B25B-10CE-409E-854A-EBDBBED527A8}" type="slidenum">
              <a:rPr lang="en-IN" smtClean="0"/>
              <a:t>‹#›</a:t>
            </a:fld>
            <a:endParaRPr lang="en-IN"/>
          </a:p>
        </p:txBody>
      </p:sp>
    </p:spTree>
    <p:extLst>
      <p:ext uri="{BB962C8B-B14F-4D97-AF65-F5344CB8AC3E}">
        <p14:creationId xmlns:p14="http://schemas.microsoft.com/office/powerpoint/2010/main" val="101764466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IN" dirty="0"/>
          </a:p>
        </p:txBody>
      </p:sp>
      <p:sp>
        <p:nvSpPr>
          <p:cNvPr id="3" name="Subtitle 2"/>
          <p:cNvSpPr>
            <a:spLocks noGrp="1"/>
          </p:cNvSpPr>
          <p:nvPr>
            <p:ph type="subTitle" idx="1"/>
          </p:nvPr>
        </p:nvSpPr>
        <p:spPr/>
        <p:txBody>
          <a:bodyPr>
            <a:normAutofit/>
          </a:bodyPr>
          <a:lstStyle/>
          <a:p>
            <a:r>
              <a:rPr lang="en-US" sz="3600" b="1" dirty="0"/>
              <a:t>PHOTOSYNTHESIS IN HIGHER PLANTS </a:t>
            </a:r>
            <a:endParaRPr lang="en-IN" sz="3600" dirty="0"/>
          </a:p>
        </p:txBody>
      </p:sp>
    </p:spTree>
    <p:extLst>
      <p:ext uri="{BB962C8B-B14F-4D97-AF65-F5344CB8AC3E}">
        <p14:creationId xmlns:p14="http://schemas.microsoft.com/office/powerpoint/2010/main" val="386511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b="1" dirty="0" smtClean="0"/>
              <a:t>cyclic </a:t>
            </a:r>
            <a:r>
              <a:rPr lang="en-IN" b="1" dirty="0"/>
              <a:t>and non-cyclic photophosphorylation</a:t>
            </a:r>
            <a:r>
              <a:rPr lang="en-IN" dirty="0"/>
              <a:t/>
            </a:r>
            <a:br>
              <a:rPr lang="en-IN" dirty="0"/>
            </a:br>
            <a:endParaRPr lang="en-IN" dirty="0"/>
          </a:p>
        </p:txBody>
      </p:sp>
      <p:pic>
        <p:nvPicPr>
          <p:cNvPr id="4" name="Content Placeholder 3" descr="http://media.mycbseguide.com/images/static/revise/11/biology/11_Bio_ch13_08.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2071" y="2976917"/>
            <a:ext cx="5360324" cy="3178223"/>
          </a:xfrm>
          <a:prstGeom prst="rect">
            <a:avLst/>
          </a:prstGeom>
          <a:noFill/>
          <a:ln>
            <a:noFill/>
          </a:ln>
        </p:spPr>
      </p:pic>
      <p:pic>
        <p:nvPicPr>
          <p:cNvPr id="5" name="Picture 4" descr="http://media.mycbseguide.com/images/static/revise/11/biology/11_Bio_ch13_09.png"/>
          <p:cNvPicPr/>
          <p:nvPr/>
        </p:nvPicPr>
        <p:blipFill>
          <a:blip r:embed="rId3">
            <a:extLst>
              <a:ext uri="{28A0092B-C50C-407E-A947-70E740481C1C}">
                <a14:useLocalDpi xmlns:a14="http://schemas.microsoft.com/office/drawing/2010/main" val="0"/>
              </a:ext>
            </a:extLst>
          </a:blip>
          <a:srcRect/>
          <a:stretch>
            <a:fillRect/>
          </a:stretch>
        </p:blipFill>
        <p:spPr bwMode="auto">
          <a:xfrm>
            <a:off x="7342497" y="2523831"/>
            <a:ext cx="4244452" cy="3631309"/>
          </a:xfrm>
          <a:prstGeom prst="rect">
            <a:avLst/>
          </a:prstGeom>
          <a:noFill/>
          <a:ln>
            <a:noFill/>
          </a:ln>
        </p:spPr>
      </p:pic>
    </p:spTree>
    <p:extLst>
      <p:ext uri="{BB962C8B-B14F-4D97-AF65-F5344CB8AC3E}">
        <p14:creationId xmlns:p14="http://schemas.microsoft.com/office/powerpoint/2010/main" val="290106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b="1" dirty="0"/>
              <a:t>Difference between cyclic and non-cyclic photophosphorylation</a:t>
            </a:r>
            <a:r>
              <a:rPr lang="en-IN" dirty="0"/>
              <a:t/>
            </a:r>
            <a:br>
              <a:rPr lang="en-IN" dirty="0"/>
            </a:br>
            <a:endParaRPr lang="en-IN" dirty="0"/>
          </a:p>
        </p:txBody>
      </p:sp>
      <p:pic>
        <p:nvPicPr>
          <p:cNvPr id="4" name="Content Placeholder 3"/>
          <p:cNvPicPr>
            <a:picLocks noGrp="1" noChangeAspect="1"/>
          </p:cNvPicPr>
          <p:nvPr>
            <p:ph idx="1"/>
          </p:nvPr>
        </p:nvPicPr>
        <p:blipFill>
          <a:blip r:embed="rId2"/>
          <a:stretch>
            <a:fillRect/>
          </a:stretch>
        </p:blipFill>
        <p:spPr>
          <a:xfrm>
            <a:off x="1405719" y="2482874"/>
            <a:ext cx="7037765" cy="3335289"/>
          </a:xfrm>
          <a:prstGeom prst="rect">
            <a:avLst/>
          </a:prstGeom>
        </p:spPr>
      </p:pic>
    </p:spTree>
    <p:extLst>
      <p:ext uri="{BB962C8B-B14F-4D97-AF65-F5344CB8AC3E}">
        <p14:creationId xmlns:p14="http://schemas.microsoft.com/office/powerpoint/2010/main" val="332361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fontAlgn="base"/>
            <a:r>
              <a:rPr lang="en-IN" dirty="0"/>
              <a:t>Electrons are passed down the electron transport chain and then to the pigment of PS I.</a:t>
            </a:r>
          </a:p>
          <a:p>
            <a:pPr lvl="0" fontAlgn="base"/>
            <a:r>
              <a:rPr lang="en-IN" dirty="0"/>
              <a:t>Electron in the PSI also get excited due to light of wavelength 700nm and are transferred to another accepter molecule having a greater redox potential.</a:t>
            </a:r>
          </a:p>
          <a:p>
            <a:pPr lvl="0" fontAlgn="base"/>
            <a:r>
              <a:rPr lang="en-IN" dirty="0"/>
              <a:t>When electron passes in downhill direction, energy is released. This is used to reduce the ADP to ATP and NADP+ to NADPH. The whole scheme of transfer of electron is called</a:t>
            </a:r>
            <a:r>
              <a:rPr lang="en-IN" b="1" dirty="0"/>
              <a:t> Z-scheme </a:t>
            </a:r>
            <a:r>
              <a:rPr lang="en-IN" dirty="0"/>
              <a:t>due to its shape.</a:t>
            </a:r>
          </a:p>
          <a:p>
            <a:pPr lvl="0" fontAlgn="base"/>
            <a:r>
              <a:rPr lang="en-IN" dirty="0"/>
              <a:t>Photolysis of water release electrons that provide electron to PS II. Oxygen is also released during this process.</a:t>
            </a:r>
          </a:p>
          <a:p>
            <a:endParaRPr lang="en-IN" dirty="0"/>
          </a:p>
        </p:txBody>
      </p:sp>
    </p:spTree>
    <p:extLst>
      <p:ext uri="{BB962C8B-B14F-4D97-AF65-F5344CB8AC3E}">
        <p14:creationId xmlns:p14="http://schemas.microsoft.com/office/powerpoint/2010/main" val="330116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err="1"/>
              <a:t>Chemiosmotic</a:t>
            </a:r>
            <a:r>
              <a:rPr lang="en-IN" b="1" dirty="0"/>
              <a:t> Hypothesis of </a:t>
            </a:r>
            <a:r>
              <a:rPr lang="en-IN" b="1" dirty="0" smtClean="0"/>
              <a:t/>
            </a:r>
            <a:br>
              <a:rPr lang="en-IN" b="1" dirty="0" smtClean="0"/>
            </a:br>
            <a:r>
              <a:rPr lang="en-IN" b="1" dirty="0" smtClean="0"/>
              <a:t>ATP </a:t>
            </a:r>
            <a:r>
              <a:rPr lang="en-IN" b="1" dirty="0"/>
              <a:t>FORMATION</a:t>
            </a:r>
            <a:r>
              <a:rPr lang="en-IN" dirty="0"/>
              <a:t/>
            </a:r>
            <a:br>
              <a:rPr lang="en-IN" dirty="0"/>
            </a:br>
            <a:endParaRPr lang="en-IN" dirty="0"/>
          </a:p>
        </p:txBody>
      </p:sp>
      <p:sp>
        <p:nvSpPr>
          <p:cNvPr id="3" name="Content Placeholder 2"/>
          <p:cNvSpPr>
            <a:spLocks noGrp="1"/>
          </p:cNvSpPr>
          <p:nvPr>
            <p:ph idx="1"/>
          </p:nvPr>
        </p:nvSpPr>
        <p:spPr/>
        <p:txBody>
          <a:bodyPr/>
          <a:lstStyle/>
          <a:p>
            <a:pPr fontAlgn="base"/>
            <a:r>
              <a:rPr lang="en-IN" dirty="0" smtClean="0"/>
              <a:t>This </a:t>
            </a:r>
            <a:r>
              <a:rPr lang="en-IN" dirty="0"/>
              <a:t>hypothesis was proposed by Mitchell in 1961. ATP synthesis is linked to development of proton gradient across the membrane of thylakoid and mitochondria.</a:t>
            </a:r>
          </a:p>
          <a:p>
            <a:pPr fontAlgn="base"/>
            <a:r>
              <a:rPr lang="en-IN" dirty="0"/>
              <a:t>The process that causes development of proton gradient across the membrane is-</a:t>
            </a:r>
          </a:p>
          <a:p>
            <a:endParaRPr lang="en-IN" dirty="0"/>
          </a:p>
        </p:txBody>
      </p:sp>
    </p:spTree>
    <p:extLst>
      <p:ext uri="{BB962C8B-B14F-4D97-AF65-F5344CB8AC3E}">
        <p14:creationId xmlns:p14="http://schemas.microsoft.com/office/powerpoint/2010/main" val="245125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pPr fontAlgn="base"/>
            <a:r>
              <a:rPr lang="en-IN" b="1" dirty="0"/>
              <a:t>The process that causes development of proton gradient across the membrane </a:t>
            </a:r>
            <a:r>
              <a:rPr lang="en-IN" b="1" dirty="0" smtClean="0"/>
              <a:t>is-</a:t>
            </a:r>
          </a:p>
          <a:p>
            <a:pPr lvl="0" fontAlgn="base"/>
            <a:r>
              <a:rPr lang="en-IN" b="1" dirty="0"/>
              <a:t>Splitting of water molecules occurs inside the thylakoid to produce hydrogen ion or proton.</a:t>
            </a:r>
          </a:p>
          <a:p>
            <a:pPr lvl="0" fontAlgn="base"/>
            <a:r>
              <a:rPr lang="en-IN" b="1" dirty="0"/>
              <a:t>As electron passes through the photosystems, protons are transported across the membrane because primary acceptor of electron is located towards the outer side the membrane.</a:t>
            </a:r>
          </a:p>
          <a:p>
            <a:pPr fontAlgn="base"/>
            <a:endParaRPr lang="en-IN" b="1" dirty="0"/>
          </a:p>
        </p:txBody>
      </p:sp>
      <p:pic>
        <p:nvPicPr>
          <p:cNvPr id="9" name="Content Placeholder 8"/>
          <p:cNvPicPr>
            <a:picLocks noGrp="1" noChangeAspect="1"/>
          </p:cNvPicPr>
          <p:nvPr>
            <p:ph sz="quarter" idx="4"/>
          </p:nvPr>
        </p:nvPicPr>
        <p:blipFill>
          <a:blip r:embed="rId2"/>
          <a:stretch>
            <a:fillRect/>
          </a:stretch>
        </p:blipFill>
        <p:spPr>
          <a:xfrm>
            <a:off x="6456464" y="2347415"/>
            <a:ext cx="4038664" cy="3794078"/>
          </a:xfrm>
          <a:prstGeom prst="rect">
            <a:avLst/>
          </a:prstGeom>
        </p:spPr>
      </p:pic>
    </p:spTree>
    <p:extLst>
      <p:ext uri="{BB962C8B-B14F-4D97-AF65-F5344CB8AC3E}">
        <p14:creationId xmlns:p14="http://schemas.microsoft.com/office/powerpoint/2010/main" val="345770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a:bodyPr>
          <a:lstStyle/>
          <a:p>
            <a:pPr lvl="0" fontAlgn="base"/>
            <a:r>
              <a:rPr lang="en-IN" b="1" dirty="0"/>
              <a:t>The NADP </a:t>
            </a:r>
            <a:r>
              <a:rPr lang="en-IN" b="1" dirty="0" err="1"/>
              <a:t>reductase</a:t>
            </a:r>
            <a:r>
              <a:rPr lang="en-IN" b="1" dirty="0"/>
              <a:t> enzyme is located in the </a:t>
            </a:r>
            <a:r>
              <a:rPr lang="en-IN" b="1" dirty="0" err="1"/>
              <a:t>stroma</a:t>
            </a:r>
            <a:r>
              <a:rPr lang="en-IN" b="1" dirty="0"/>
              <a:t> side of membrane. Electrons come out from the acceptor of electron of PSI, protons are necessary for reduction of NADP+ to NADP + H+. These protons are also removed from the </a:t>
            </a:r>
            <a:r>
              <a:rPr lang="en-IN" b="1" dirty="0" err="1"/>
              <a:t>stroma</a:t>
            </a:r>
            <a:r>
              <a:rPr lang="en-IN" b="1" dirty="0"/>
              <a:t>. This creates proton gradient across the thylakoids membrane along with pH in the lumen.</a:t>
            </a:r>
          </a:p>
          <a:p>
            <a:endParaRPr lang="en-IN" dirty="0"/>
          </a:p>
        </p:txBody>
      </p:sp>
      <p:pic>
        <p:nvPicPr>
          <p:cNvPr id="7" name="Content Placeholder 6"/>
          <p:cNvPicPr>
            <a:picLocks noGrp="1" noChangeAspect="1"/>
          </p:cNvPicPr>
          <p:nvPr>
            <p:ph sz="quarter" idx="4"/>
          </p:nvPr>
        </p:nvPicPr>
        <p:blipFill>
          <a:blip r:embed="rId2"/>
          <a:stretch>
            <a:fillRect/>
          </a:stretch>
        </p:blipFill>
        <p:spPr>
          <a:xfrm>
            <a:off x="5858379" y="2514600"/>
            <a:ext cx="3988379" cy="3741738"/>
          </a:xfrm>
          <a:prstGeom prst="rect">
            <a:avLst/>
          </a:prstGeom>
        </p:spPr>
      </p:pic>
    </p:spTree>
    <p:extLst>
      <p:ext uri="{BB962C8B-B14F-4D97-AF65-F5344CB8AC3E}">
        <p14:creationId xmlns:p14="http://schemas.microsoft.com/office/powerpoint/2010/main" val="268730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lvl="0"/>
            <a:r>
              <a:rPr lang="en-IN" b="1" dirty="0"/>
              <a:t>Gradient is broken down due to movement of proton across the membrane to the </a:t>
            </a:r>
            <a:r>
              <a:rPr lang="en-IN" b="1" dirty="0" err="1"/>
              <a:t>stroma</a:t>
            </a:r>
            <a:r>
              <a:rPr lang="en-IN" b="1" dirty="0"/>
              <a:t> through trans-membrane channel of F0 of ATPase. One part of this enzyme is embedded in membrane to form trans-membrane channel. The other portion is called F1that protrudes on the outer surface of thylakoid membrane which makes the energy packed ATP.</a:t>
            </a:r>
          </a:p>
          <a:p>
            <a:endParaRPr lang="en-IN" dirty="0"/>
          </a:p>
        </p:txBody>
      </p:sp>
      <p:pic>
        <p:nvPicPr>
          <p:cNvPr id="7" name="Content Placeholder 6"/>
          <p:cNvPicPr>
            <a:picLocks noGrp="1" noChangeAspect="1"/>
          </p:cNvPicPr>
          <p:nvPr>
            <p:ph sz="quarter" idx="4"/>
          </p:nvPr>
        </p:nvPicPr>
        <p:blipFill>
          <a:blip r:embed="rId2"/>
          <a:stretch>
            <a:fillRect/>
          </a:stretch>
        </p:blipFill>
        <p:spPr>
          <a:xfrm>
            <a:off x="5858379" y="2514600"/>
            <a:ext cx="3988379" cy="3741738"/>
          </a:xfrm>
          <a:prstGeom prst="rect">
            <a:avLst/>
          </a:prstGeom>
        </p:spPr>
      </p:pic>
    </p:spTree>
    <p:extLst>
      <p:ext uri="{BB962C8B-B14F-4D97-AF65-F5344CB8AC3E}">
        <p14:creationId xmlns:p14="http://schemas.microsoft.com/office/powerpoint/2010/main" val="30484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lvl="0" fontAlgn="base"/>
            <a:r>
              <a:rPr lang="en-IN" b="1" dirty="0"/>
              <a:t>ATP and NADPH produced due to movement of electron is used immediately to fix CO2 to form sugar.</a:t>
            </a:r>
          </a:p>
          <a:p>
            <a:pPr lvl="0" fontAlgn="base"/>
            <a:r>
              <a:rPr lang="en-IN" b="1" dirty="0"/>
              <a:t>The product of light reaction used to drive the process leading to synthesis of sugar are called biosynthetic phase of photosynthesis.</a:t>
            </a:r>
          </a:p>
          <a:p>
            <a:endParaRPr lang="en-IN" dirty="0"/>
          </a:p>
        </p:txBody>
      </p:sp>
      <p:pic>
        <p:nvPicPr>
          <p:cNvPr id="7" name="Content Placeholder 6"/>
          <p:cNvPicPr>
            <a:picLocks noGrp="1" noChangeAspect="1"/>
          </p:cNvPicPr>
          <p:nvPr>
            <p:ph sz="quarter" idx="4"/>
          </p:nvPr>
        </p:nvPicPr>
        <p:blipFill>
          <a:blip r:embed="rId2"/>
          <a:stretch>
            <a:fillRect/>
          </a:stretch>
        </p:blipFill>
        <p:spPr>
          <a:xfrm>
            <a:off x="5859004" y="2516883"/>
            <a:ext cx="3987130" cy="3737172"/>
          </a:xfrm>
          <a:prstGeom prst="rect">
            <a:avLst/>
          </a:prstGeom>
        </p:spPr>
      </p:pic>
    </p:spTree>
    <p:extLst>
      <p:ext uri="{BB962C8B-B14F-4D97-AF65-F5344CB8AC3E}">
        <p14:creationId xmlns:p14="http://schemas.microsoft.com/office/powerpoint/2010/main" val="28195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b="1" dirty="0"/>
              <a:t>Calvin Cycle (C3 Cycle)</a:t>
            </a:r>
            <a:endParaRPr lang="en-IN" dirty="0"/>
          </a:p>
        </p:txBody>
      </p:sp>
      <p:pic>
        <p:nvPicPr>
          <p:cNvPr id="9" name="Content Placeholder 8"/>
          <p:cNvPicPr>
            <a:picLocks noGrp="1" noChangeAspect="1"/>
          </p:cNvPicPr>
          <p:nvPr>
            <p:ph idx="1"/>
          </p:nvPr>
        </p:nvPicPr>
        <p:blipFill>
          <a:blip r:embed="rId2"/>
          <a:stretch>
            <a:fillRect/>
          </a:stretch>
        </p:blipFill>
        <p:spPr>
          <a:xfrm>
            <a:off x="2729552" y="2052638"/>
            <a:ext cx="6878472" cy="4195762"/>
          </a:xfrm>
          <a:prstGeom prst="rect">
            <a:avLst/>
          </a:prstGeom>
        </p:spPr>
      </p:pic>
    </p:spTree>
    <p:extLst>
      <p:ext uri="{BB962C8B-B14F-4D97-AF65-F5344CB8AC3E}">
        <p14:creationId xmlns:p14="http://schemas.microsoft.com/office/powerpoint/2010/main" val="301165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b="1" dirty="0"/>
              <a:t>Calvin Cycle (C3 Cycle)</a:t>
            </a:r>
            <a:endParaRPr lang="en-IN" dirty="0"/>
          </a:p>
        </p:txBody>
      </p:sp>
      <p:sp>
        <p:nvSpPr>
          <p:cNvPr id="8" name="Content Placeholder 7"/>
          <p:cNvSpPr>
            <a:spLocks noGrp="1"/>
          </p:cNvSpPr>
          <p:nvPr>
            <p:ph idx="1"/>
          </p:nvPr>
        </p:nvSpPr>
        <p:spPr/>
        <p:txBody>
          <a:bodyPr/>
          <a:lstStyle/>
          <a:p>
            <a:r>
              <a:rPr lang="en-IN" dirty="0"/>
              <a:t/>
            </a:r>
            <a:br>
              <a:rPr lang="en-IN" dirty="0"/>
            </a:br>
            <a:r>
              <a:rPr lang="en-IN" dirty="0"/>
              <a:t/>
            </a:r>
            <a:br>
              <a:rPr lang="en-IN" dirty="0"/>
            </a:br>
            <a:endParaRPr lang="en-IN" dirty="0"/>
          </a:p>
          <a:p>
            <a:pPr lvl="0"/>
            <a:r>
              <a:rPr lang="en-IN" b="1" dirty="0"/>
              <a:t>The path of carbon in the dark reaction was traced by Melvin Calvin using radioactive carbon (14C).</a:t>
            </a:r>
          </a:p>
          <a:p>
            <a:pPr lvl="0"/>
            <a:r>
              <a:rPr lang="en-IN" b="1" dirty="0"/>
              <a:t>The primary acceptor of CO2 was found to be a 5-carbon </a:t>
            </a:r>
            <a:r>
              <a:rPr lang="en-IN" b="1" dirty="0" err="1"/>
              <a:t>ketose</a:t>
            </a:r>
            <a:r>
              <a:rPr lang="en-IN" b="1" dirty="0"/>
              <a:t> sugar called </a:t>
            </a:r>
            <a:r>
              <a:rPr lang="en-IN" b="1" dirty="0" err="1"/>
              <a:t>Ribulose</a:t>
            </a:r>
            <a:r>
              <a:rPr lang="en-IN" b="1" dirty="0"/>
              <a:t> </a:t>
            </a:r>
            <a:r>
              <a:rPr lang="en-IN" b="1" dirty="0" err="1"/>
              <a:t>bisphosphate</a:t>
            </a:r>
            <a:r>
              <a:rPr lang="en-IN" b="1" dirty="0"/>
              <a:t> (</a:t>
            </a:r>
            <a:r>
              <a:rPr lang="en-IN" b="1" dirty="0" err="1"/>
              <a:t>RuBP</a:t>
            </a:r>
            <a:r>
              <a:rPr lang="en-IN" b="1" dirty="0"/>
              <a:t>). </a:t>
            </a:r>
            <a:r>
              <a:rPr lang="en-IN" b="1" dirty="0" err="1"/>
              <a:t>RuBP</a:t>
            </a:r>
            <a:r>
              <a:rPr lang="en-IN" b="1" dirty="0"/>
              <a:t> is used in a cyclic manner (regenerated) and a sugar is synthesised.</a:t>
            </a:r>
          </a:p>
          <a:p>
            <a:pPr lvl="0"/>
            <a:r>
              <a:rPr lang="en-IN" b="1" dirty="0"/>
              <a:t>3 phases of Calvin cycle: Carboxylation, Reduction and Regeneration of </a:t>
            </a:r>
            <a:r>
              <a:rPr lang="en-IN" b="1" dirty="0" err="1"/>
              <a:t>RuBP</a:t>
            </a:r>
            <a:endParaRPr lang="en-IN" b="1" dirty="0"/>
          </a:p>
          <a:p>
            <a:endParaRPr lang="en-IN" dirty="0"/>
          </a:p>
        </p:txBody>
      </p:sp>
    </p:spTree>
    <p:extLst>
      <p:ext uri="{BB962C8B-B14F-4D97-AF65-F5344CB8AC3E}">
        <p14:creationId xmlns:p14="http://schemas.microsoft.com/office/powerpoint/2010/main" val="419847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IN" b="1" dirty="0"/>
              <a:t>Photosynthesis is a </a:t>
            </a:r>
            <a:r>
              <a:rPr lang="en-IN" b="1" dirty="0" err="1"/>
              <a:t>physico</a:t>
            </a:r>
            <a:r>
              <a:rPr lang="en-IN" b="1" dirty="0"/>
              <a:t>-chemical process by which green plants use light energy to drive the synthesis of organic compounds. It is an enzyme </a:t>
            </a:r>
            <a:r>
              <a:rPr lang="en-IN" b="1" dirty="0" err="1"/>
              <a:t>regulatedanabolic</a:t>
            </a:r>
            <a:r>
              <a:rPr lang="en-IN" b="1" dirty="0"/>
              <a:t> process.</a:t>
            </a:r>
          </a:p>
          <a:p>
            <a:pPr fontAlgn="base"/>
            <a:r>
              <a:rPr lang="en-IN" b="1" dirty="0"/>
              <a:t> </a:t>
            </a:r>
          </a:p>
          <a:p>
            <a:pPr lvl="0" fontAlgn="base"/>
            <a:r>
              <a:rPr lang="en-IN" b="1" dirty="0"/>
              <a:t>Photosynthesis is the basis of life on earth because it is the primary source of all food on earth and it is responsible for release of  in the atmosphere.</a:t>
            </a:r>
          </a:p>
          <a:p>
            <a:pPr lvl="0" fontAlgn="base"/>
            <a:r>
              <a:rPr lang="en-IN" b="1" dirty="0"/>
              <a:t>Chlorophyll, light and  is required for photosynthesis. It occurs only in green part of leaves and in presence of light.</a:t>
            </a:r>
          </a:p>
          <a:p>
            <a:endParaRPr lang="en-IN" dirty="0"/>
          </a:p>
        </p:txBody>
      </p:sp>
    </p:spTree>
    <p:extLst>
      <p:ext uri="{BB962C8B-B14F-4D97-AF65-F5344CB8AC3E}">
        <p14:creationId xmlns:p14="http://schemas.microsoft.com/office/powerpoint/2010/main" val="71430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IN" b="1" dirty="0"/>
              <a:t>Carboxylation:</a:t>
            </a:r>
            <a:endParaRPr lang="en-IN" sz="2800" b="1" dirty="0"/>
          </a:p>
          <a:p>
            <a:pPr lvl="1"/>
            <a:r>
              <a:rPr lang="en-IN" b="1" dirty="0" err="1"/>
              <a:t>Ribulose</a:t>
            </a:r>
            <a:r>
              <a:rPr lang="en-IN" b="1" dirty="0"/>
              <a:t> 1, 5-bisphosphate combines with CO2, and fixes it to a stable organic intermediate  3C compound called 3-phosphoglycerate (2 molecules).  3 PGA is the first stable product of this cycle.</a:t>
            </a:r>
            <a:endParaRPr lang="en-IN" sz="2400" b="1" dirty="0"/>
          </a:p>
          <a:p>
            <a:pPr lvl="1"/>
            <a:r>
              <a:rPr lang="en-IN" b="1" dirty="0"/>
              <a:t>Reaction catalysed by the enzyme </a:t>
            </a:r>
            <a:r>
              <a:rPr lang="en-IN" b="1" dirty="0" err="1"/>
              <a:t>RuBisCO</a:t>
            </a:r>
            <a:r>
              <a:rPr lang="en-IN" b="1" dirty="0"/>
              <a:t> (</a:t>
            </a:r>
            <a:r>
              <a:rPr lang="en-IN" b="1" dirty="0" err="1"/>
              <a:t>RuBP</a:t>
            </a:r>
            <a:r>
              <a:rPr lang="en-IN" b="1" dirty="0"/>
              <a:t> Carboxylase-</a:t>
            </a:r>
            <a:r>
              <a:rPr lang="en-IN" b="1" dirty="0" err="1"/>
              <a:t>Oxygenase</a:t>
            </a:r>
            <a:r>
              <a:rPr lang="en-IN" b="1" dirty="0"/>
              <a:t>)</a:t>
            </a:r>
            <a:endParaRPr lang="en-IN" sz="2400" b="1" dirty="0"/>
          </a:p>
          <a:p>
            <a:pPr lvl="0"/>
            <a:r>
              <a:rPr lang="en-IN" b="1" dirty="0"/>
              <a:t>Reduction</a:t>
            </a:r>
            <a:endParaRPr lang="en-IN" sz="2800" b="1" dirty="0"/>
          </a:p>
          <a:p>
            <a:pPr lvl="1"/>
            <a:r>
              <a:rPr lang="en-IN" b="1" dirty="0"/>
              <a:t>Here, two molecules each of ATP and NADPH are required for fixing one molecule of CO2.</a:t>
            </a:r>
            <a:endParaRPr lang="en-IN" sz="2400" b="1" dirty="0"/>
          </a:p>
          <a:p>
            <a:pPr lvl="1"/>
            <a:r>
              <a:rPr lang="en-IN" b="1" dirty="0"/>
              <a:t>This stage contains a series of reactions.</a:t>
            </a:r>
            <a:endParaRPr lang="en-IN" sz="2400" b="1" dirty="0"/>
          </a:p>
          <a:p>
            <a:pPr lvl="1"/>
            <a:r>
              <a:rPr lang="en-IN" b="1" dirty="0"/>
              <a:t>Glucose is formed as a result of this series of reactions.</a:t>
            </a:r>
            <a:endParaRPr lang="en-IN" sz="2400" b="1" dirty="0"/>
          </a:p>
          <a:p>
            <a:pPr lvl="0"/>
            <a:r>
              <a:rPr lang="en-IN" b="1" dirty="0"/>
              <a:t>Regeneration</a:t>
            </a:r>
            <a:endParaRPr lang="en-IN" sz="2800" b="1" dirty="0"/>
          </a:p>
          <a:p>
            <a:pPr lvl="1"/>
            <a:r>
              <a:rPr lang="en-IN" b="1" dirty="0" err="1"/>
              <a:t>RuBP</a:t>
            </a:r>
            <a:r>
              <a:rPr lang="en-IN" b="1" dirty="0"/>
              <a:t> regenerates to enable the cycle to continue uninterrupted.</a:t>
            </a:r>
            <a:endParaRPr lang="en-IN" sz="2400" b="1" dirty="0"/>
          </a:p>
          <a:p>
            <a:pPr lvl="1"/>
            <a:r>
              <a:rPr lang="en-IN" b="1" dirty="0"/>
              <a:t>1 ATP molecule is required.</a:t>
            </a:r>
            <a:endParaRPr lang="en-IN" sz="2400" b="1" dirty="0"/>
          </a:p>
          <a:p>
            <a:endParaRPr lang="en-IN" dirty="0"/>
          </a:p>
        </p:txBody>
      </p:sp>
    </p:spTree>
    <p:extLst>
      <p:ext uri="{BB962C8B-B14F-4D97-AF65-F5344CB8AC3E}">
        <p14:creationId xmlns:p14="http://schemas.microsoft.com/office/powerpoint/2010/main" val="211321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Calvin Cycle (C3 Cycle)</a:t>
            </a:r>
            <a:endParaRPr lang="en-IN" dirty="0"/>
          </a:p>
        </p:txBody>
      </p:sp>
      <p:sp>
        <p:nvSpPr>
          <p:cNvPr id="3" name="Content Placeholder 2"/>
          <p:cNvSpPr>
            <a:spLocks noGrp="1"/>
          </p:cNvSpPr>
          <p:nvPr>
            <p:ph idx="1"/>
          </p:nvPr>
        </p:nvSpPr>
        <p:spPr/>
        <p:txBody>
          <a:bodyPr/>
          <a:lstStyle/>
          <a:p>
            <a:pPr lvl="0"/>
            <a:r>
              <a:rPr lang="en-IN" b="1" dirty="0"/>
              <a:t>For the formation of one molecule of glucose, six molecules of CO2 need to be fixed; hence, six cycles are required.</a:t>
            </a:r>
          </a:p>
          <a:p>
            <a:pPr lvl="0"/>
            <a:r>
              <a:rPr lang="en-IN" b="1" dirty="0"/>
              <a:t>ATP required: </a:t>
            </a:r>
            <a:br>
              <a:rPr lang="en-IN" b="1" dirty="0"/>
            </a:br>
            <a:r>
              <a:rPr lang="en-IN" b="1" dirty="0"/>
              <a:t>For fixing 1 molecule of CO2 − 3 (2 for reduction and 1 for regeneration)</a:t>
            </a:r>
            <a:br>
              <a:rPr lang="en-IN" b="1" dirty="0"/>
            </a:br>
            <a:r>
              <a:rPr lang="en-IN" b="1" dirty="0"/>
              <a:t>For fixing 6 molecules of CO2 − 3 × 6 = 18 ATP</a:t>
            </a:r>
          </a:p>
          <a:p>
            <a:pPr lvl="0"/>
            <a:r>
              <a:rPr lang="en-IN" b="1" dirty="0"/>
              <a:t>NADPH required:</a:t>
            </a:r>
            <a:br>
              <a:rPr lang="en-IN" b="1" dirty="0"/>
            </a:br>
            <a:r>
              <a:rPr lang="en-IN" b="1" dirty="0"/>
              <a:t>For fixing 1 molecule of CO2 − 2 (for reduction)</a:t>
            </a:r>
            <a:br>
              <a:rPr lang="en-IN" b="1" dirty="0"/>
            </a:br>
            <a:r>
              <a:rPr lang="en-IN" b="1" dirty="0"/>
              <a:t>For fixing 6 molecules of CO2 − 2 × 6 = 12 NADPH</a:t>
            </a:r>
          </a:p>
          <a:p>
            <a:pPr lvl="0"/>
            <a:r>
              <a:rPr lang="en-IN" b="1" dirty="0"/>
              <a:t>Thus, the synthesis of 1 molecule of glucose requires 18 ATP and 12 NADPH</a:t>
            </a:r>
          </a:p>
          <a:p>
            <a:endParaRPr lang="en-IN" dirty="0"/>
          </a:p>
        </p:txBody>
      </p:sp>
    </p:spTree>
    <p:extLst>
      <p:ext uri="{BB962C8B-B14F-4D97-AF65-F5344CB8AC3E}">
        <p14:creationId xmlns:p14="http://schemas.microsoft.com/office/powerpoint/2010/main" val="1062290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Calvin Cycle (C3 Cycle)</a:t>
            </a:r>
            <a:endParaRPr lang="en-IN" dirty="0"/>
          </a:p>
        </p:txBody>
      </p:sp>
      <p:pic>
        <p:nvPicPr>
          <p:cNvPr id="4" name="Content Placeholder 3"/>
          <p:cNvPicPr>
            <a:picLocks noGrp="1" noChangeAspect="1"/>
          </p:cNvPicPr>
          <p:nvPr>
            <p:ph idx="1"/>
          </p:nvPr>
        </p:nvPicPr>
        <p:blipFill>
          <a:blip r:embed="rId2"/>
          <a:stretch>
            <a:fillRect/>
          </a:stretch>
        </p:blipFill>
        <p:spPr>
          <a:xfrm>
            <a:off x="2138446" y="2053313"/>
            <a:ext cx="6876884" cy="4194412"/>
          </a:xfrm>
          <a:prstGeom prst="rect">
            <a:avLst/>
          </a:prstGeom>
        </p:spPr>
      </p:pic>
    </p:spTree>
    <p:extLst>
      <p:ext uri="{BB962C8B-B14F-4D97-AF65-F5344CB8AC3E}">
        <p14:creationId xmlns:p14="http://schemas.microsoft.com/office/powerpoint/2010/main" val="233616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C4 Pathway (Hatch and Slack Pathway)</a:t>
            </a:r>
            <a:endParaRPr lang="en-IN" dirty="0"/>
          </a:p>
        </p:txBody>
      </p:sp>
      <p:sp>
        <p:nvSpPr>
          <p:cNvPr id="3" name="Content Placeholder 2"/>
          <p:cNvSpPr>
            <a:spLocks noGrp="1"/>
          </p:cNvSpPr>
          <p:nvPr>
            <p:ph idx="1"/>
          </p:nvPr>
        </p:nvSpPr>
        <p:spPr/>
        <p:txBody>
          <a:bodyPr/>
          <a:lstStyle/>
          <a:p>
            <a:r>
              <a:rPr lang="en-IN" dirty="0"/>
              <a:t/>
            </a:r>
            <a:br>
              <a:rPr lang="en-IN" dirty="0"/>
            </a:br>
            <a:r>
              <a:rPr lang="en-IN" dirty="0"/>
              <a:t/>
            </a:r>
            <a:br>
              <a:rPr lang="en-IN" dirty="0"/>
            </a:br>
            <a:r>
              <a:rPr lang="en-IN" dirty="0"/>
              <a:t>·         </a:t>
            </a:r>
            <a:r>
              <a:rPr lang="en-IN" b="1" dirty="0"/>
              <a:t>Occurs in plants like maize, sugarcane − plants adapted to dry tropical regions.  The leaves of C4 plants have </a:t>
            </a:r>
            <a:r>
              <a:rPr lang="en-IN" b="1" i="1" dirty="0" err="1"/>
              <a:t>Kranz</a:t>
            </a:r>
            <a:r>
              <a:rPr lang="en-IN" b="1" i="1" dirty="0"/>
              <a:t> anatomy</a:t>
            </a:r>
            <a:r>
              <a:rPr lang="en-IN" b="1" dirty="0"/>
              <a:t>. These plants show 2 types of photosynthetic cells , mesophyll cells and bundle sheath cells.  Chloroplasts are dimorphic i.e., those is the mesophyll cells are </a:t>
            </a:r>
            <a:r>
              <a:rPr lang="en-IN" b="1" dirty="0" err="1"/>
              <a:t>granal</a:t>
            </a:r>
            <a:r>
              <a:rPr lang="en-IN" b="1" dirty="0"/>
              <a:t> and in bundle sheath Cells  are </a:t>
            </a:r>
            <a:r>
              <a:rPr lang="en-IN" b="1" dirty="0" err="1"/>
              <a:t>agranal</a:t>
            </a:r>
            <a:r>
              <a:rPr lang="en-IN" b="1" dirty="0"/>
              <a:t>.</a:t>
            </a:r>
            <a:br>
              <a:rPr lang="en-IN" b="1" dirty="0"/>
            </a:br>
            <a:r>
              <a:rPr lang="en-IN" b="1" dirty="0"/>
              <a:t/>
            </a:r>
            <a:br>
              <a:rPr lang="en-IN" b="1" dirty="0"/>
            </a:br>
            <a:r>
              <a:rPr lang="en-IN" b="1" dirty="0"/>
              <a:t>·         C4 plants can tolerate high temperature and high light intensity, show greater productivity of biomass, and lack photorespiration.</a:t>
            </a:r>
            <a:br>
              <a:rPr lang="en-IN" b="1" dirty="0"/>
            </a:br>
            <a:endParaRPr lang="en-IN" b="1" dirty="0"/>
          </a:p>
        </p:txBody>
      </p:sp>
    </p:spTree>
    <p:extLst>
      <p:ext uri="{BB962C8B-B14F-4D97-AF65-F5344CB8AC3E}">
        <p14:creationId xmlns:p14="http://schemas.microsoft.com/office/powerpoint/2010/main" val="2617339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C4 Pathway (Hatch and Slack Pathway)</a:t>
            </a:r>
            <a:endParaRPr lang="en-IN" dirty="0"/>
          </a:p>
        </p:txBody>
      </p:sp>
      <p:sp>
        <p:nvSpPr>
          <p:cNvPr id="3" name="Content Placeholder 2"/>
          <p:cNvSpPr>
            <a:spLocks noGrp="1"/>
          </p:cNvSpPr>
          <p:nvPr>
            <p:ph idx="1"/>
          </p:nvPr>
        </p:nvSpPr>
        <p:spPr/>
        <p:txBody>
          <a:bodyPr>
            <a:normAutofit fontScale="85000" lnSpcReduction="20000"/>
          </a:bodyPr>
          <a:lstStyle/>
          <a:p>
            <a:r>
              <a:rPr lang="en-IN" dirty="0"/>
              <a:t>·         </a:t>
            </a:r>
            <a:r>
              <a:rPr lang="en-IN" b="1" dirty="0"/>
              <a:t>Primary CO2 acceptor: </a:t>
            </a:r>
            <a:r>
              <a:rPr lang="en-IN" b="1" dirty="0" err="1"/>
              <a:t>Phosphoenol</a:t>
            </a:r>
            <a:r>
              <a:rPr lang="en-IN" b="1" dirty="0"/>
              <a:t> pyruvate (PEP) − a 3-carbon molecule.</a:t>
            </a:r>
            <a:br>
              <a:rPr lang="en-IN" b="1" dirty="0"/>
            </a:br>
            <a:r>
              <a:rPr lang="en-IN" b="1" dirty="0"/>
              <a:t/>
            </a:r>
            <a:br>
              <a:rPr lang="en-IN" b="1" dirty="0"/>
            </a:br>
            <a:r>
              <a:rPr lang="en-IN" b="1" dirty="0"/>
              <a:t>·         PEP Carboxylase fixes CO2 in the mesophyll cells. It forms the 4-carbon compound </a:t>
            </a:r>
            <a:r>
              <a:rPr lang="en-IN" b="1" dirty="0" err="1"/>
              <a:t>oxaloacetic</a:t>
            </a:r>
            <a:r>
              <a:rPr lang="en-IN" b="1" dirty="0"/>
              <a:t> acid (OAA), and then other 4-carbon compounds malic acid.</a:t>
            </a:r>
            <a:br>
              <a:rPr lang="en-IN" b="1" dirty="0"/>
            </a:br>
            <a:r>
              <a:rPr lang="en-IN" b="1" dirty="0"/>
              <a:t/>
            </a:r>
            <a:br>
              <a:rPr lang="en-IN" b="1" dirty="0"/>
            </a:br>
            <a:r>
              <a:rPr lang="en-IN" b="1" dirty="0"/>
              <a:t>·         These compounds are transported to the bundle sheath cells. There, C4 acid breaks down to form C3 acid and CO2, and carbon dioxide enters the C3 cycle).</a:t>
            </a:r>
            <a:br>
              <a:rPr lang="en-IN" b="1" dirty="0"/>
            </a:br>
            <a:r>
              <a:rPr lang="en-IN" b="1" dirty="0"/>
              <a:t/>
            </a:r>
            <a:br>
              <a:rPr lang="en-IN" b="1" dirty="0"/>
            </a:br>
            <a:r>
              <a:rPr lang="en-IN" b="1" dirty="0"/>
              <a:t>·         C3 acid, so formed, is again transported to the mesophyll cells and regenerated back into PEP.</a:t>
            </a:r>
            <a:br>
              <a:rPr lang="en-IN" b="1" dirty="0"/>
            </a:br>
            <a:r>
              <a:rPr lang="en-IN" b="1" dirty="0"/>
              <a:t/>
            </a:r>
            <a:br>
              <a:rPr lang="en-IN" b="1" dirty="0"/>
            </a:br>
            <a:r>
              <a:rPr lang="en-IN" b="1" dirty="0"/>
              <a:t>·         C3 cycle cannot directly occur in the mesophyll cells of C4 plants because of the lack of the enzyme </a:t>
            </a:r>
            <a:r>
              <a:rPr lang="en-IN" b="1" dirty="0" err="1"/>
              <a:t>RuBisCO</a:t>
            </a:r>
            <a:r>
              <a:rPr lang="en-IN" b="1" dirty="0"/>
              <a:t> in these cells.</a:t>
            </a:r>
            <a:br>
              <a:rPr lang="en-IN" b="1" dirty="0"/>
            </a:br>
            <a:r>
              <a:rPr lang="en-IN" b="1" dirty="0"/>
              <a:t/>
            </a:r>
            <a:br>
              <a:rPr lang="en-IN" b="1" dirty="0"/>
            </a:br>
            <a:r>
              <a:rPr lang="en-IN" b="1" dirty="0"/>
              <a:t>·         </a:t>
            </a:r>
            <a:r>
              <a:rPr lang="en-IN" b="1" dirty="0" err="1"/>
              <a:t>RuBisCO</a:t>
            </a:r>
            <a:r>
              <a:rPr lang="en-IN" b="1" dirty="0"/>
              <a:t> is found in abundance in the bundle sheath cells of C4 plants.</a:t>
            </a:r>
          </a:p>
          <a:p>
            <a:r>
              <a:rPr lang="en-IN" b="1" dirty="0"/>
              <a:t> </a:t>
            </a:r>
          </a:p>
          <a:p>
            <a:endParaRPr lang="en-IN" dirty="0"/>
          </a:p>
        </p:txBody>
      </p:sp>
    </p:spTree>
    <p:extLst>
      <p:ext uri="{BB962C8B-B14F-4D97-AF65-F5344CB8AC3E}">
        <p14:creationId xmlns:p14="http://schemas.microsoft.com/office/powerpoint/2010/main" val="4264876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C4 Pathway (Hatch and Slack Pathway)</a:t>
            </a:r>
            <a:endParaRPr lang="en-IN" dirty="0"/>
          </a:p>
        </p:txBody>
      </p:sp>
      <p:pic>
        <p:nvPicPr>
          <p:cNvPr id="4" name="Content Placeholder 3"/>
          <p:cNvPicPr>
            <a:picLocks noGrp="1" noChangeAspect="1"/>
          </p:cNvPicPr>
          <p:nvPr>
            <p:ph idx="1"/>
          </p:nvPr>
        </p:nvPicPr>
        <p:blipFill>
          <a:blip r:embed="rId2"/>
          <a:stretch>
            <a:fillRect/>
          </a:stretch>
        </p:blipFill>
        <p:spPr>
          <a:xfrm>
            <a:off x="2142697" y="2324470"/>
            <a:ext cx="5240741" cy="3706689"/>
          </a:xfrm>
          <a:prstGeom prst="rect">
            <a:avLst/>
          </a:prstGeom>
        </p:spPr>
      </p:pic>
    </p:spTree>
    <p:extLst>
      <p:ext uri="{BB962C8B-B14F-4D97-AF65-F5344CB8AC3E}">
        <p14:creationId xmlns:p14="http://schemas.microsoft.com/office/powerpoint/2010/main" val="76357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48" y="-21542"/>
            <a:ext cx="9403742" cy="1600200"/>
          </a:xfrm>
        </p:spPr>
        <p:txBody>
          <a:bodyPr/>
          <a:lstStyle/>
          <a:p>
            <a:r>
              <a:rPr lang="en-IN" sz="3600" b="1" dirty="0" smtClean="0"/>
              <a:t>Photorespiration/PCO </a:t>
            </a:r>
            <a:r>
              <a:rPr lang="en-IN" sz="3600" b="1" dirty="0"/>
              <a:t>cycle / </a:t>
            </a:r>
            <a:r>
              <a:rPr lang="en-IN" sz="3600" b="1" dirty="0" smtClean="0"/>
              <a:t>photosynthetic  Carbon dioxide cycle</a:t>
            </a:r>
            <a:endParaRPr lang="en-IN" sz="3600" dirty="0"/>
          </a:p>
        </p:txBody>
      </p:sp>
      <p:sp>
        <p:nvSpPr>
          <p:cNvPr id="3" name="Content Placeholder 2"/>
          <p:cNvSpPr>
            <a:spLocks noGrp="1"/>
          </p:cNvSpPr>
          <p:nvPr>
            <p:ph idx="1"/>
          </p:nvPr>
        </p:nvSpPr>
        <p:spPr/>
        <p:txBody>
          <a:bodyPr>
            <a:normAutofit/>
          </a:bodyPr>
          <a:lstStyle/>
          <a:p>
            <a:r>
              <a:rPr lang="en-IN" dirty="0" smtClean="0"/>
              <a:t> </a:t>
            </a:r>
            <a:r>
              <a:rPr lang="en-IN" b="1" dirty="0" smtClean="0"/>
              <a:t>The process of uptake of O2 &amp; production of CO2 in light by photosynthetic tissues</a:t>
            </a:r>
          </a:p>
          <a:p>
            <a:r>
              <a:rPr lang="en-IN" b="1" dirty="0" smtClean="0"/>
              <a:t>Studied by Dicker &amp;  </a:t>
            </a:r>
            <a:r>
              <a:rPr lang="en-IN" b="1" dirty="0" err="1" smtClean="0"/>
              <a:t>Tio</a:t>
            </a:r>
            <a:r>
              <a:rPr lang="en-IN" b="1" dirty="0" smtClean="0"/>
              <a:t> in 1959 in tobacco leaves</a:t>
            </a:r>
            <a:r>
              <a:rPr lang="en-IN" dirty="0"/>
              <a:t/>
            </a:r>
            <a:br>
              <a:rPr lang="en-IN" dirty="0"/>
            </a:br>
            <a:endParaRPr lang="en-IN" dirty="0"/>
          </a:p>
          <a:p>
            <a:pPr lvl="0"/>
            <a:r>
              <a:rPr lang="en-IN" sz="2100" b="1" dirty="0"/>
              <a:t>It is a process in which there is no formation of ATP or NADPH, but there is utilization of ATP with release of CO2. It is also considered a wasteful process</a:t>
            </a:r>
            <a:r>
              <a:rPr lang="en-IN" sz="2100" b="1" dirty="0" smtClean="0"/>
              <a:t>.</a:t>
            </a:r>
          </a:p>
          <a:p>
            <a:pPr lvl="0"/>
            <a:endParaRPr lang="en-IN" sz="2100" b="1" dirty="0"/>
          </a:p>
          <a:p>
            <a:pPr lvl="0"/>
            <a:r>
              <a:rPr lang="en-IN" sz="2100" b="1" dirty="0"/>
              <a:t>Photorespiration is responsible for the difference between C3 and C4 plants.</a:t>
            </a:r>
          </a:p>
          <a:p>
            <a:r>
              <a:rPr lang="en-IN" sz="2100" b="1" dirty="0"/>
              <a:t>·        </a:t>
            </a:r>
            <a:endParaRPr lang="en-IN" dirty="0"/>
          </a:p>
        </p:txBody>
      </p:sp>
    </p:spTree>
    <p:extLst>
      <p:ext uri="{BB962C8B-B14F-4D97-AF65-F5344CB8AC3E}">
        <p14:creationId xmlns:p14="http://schemas.microsoft.com/office/powerpoint/2010/main" val="415592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C3 plants</a:t>
            </a:r>
            <a:endParaRPr lang="en-IN" dirty="0"/>
          </a:p>
        </p:txBody>
      </p:sp>
      <p:sp>
        <p:nvSpPr>
          <p:cNvPr id="3" name="Content Placeholder 2"/>
          <p:cNvSpPr>
            <a:spLocks noGrp="1"/>
          </p:cNvSpPr>
          <p:nvPr>
            <p:ph idx="1"/>
          </p:nvPr>
        </p:nvSpPr>
        <p:spPr/>
        <p:txBody>
          <a:bodyPr/>
          <a:lstStyle/>
          <a:p>
            <a:r>
              <a:rPr lang="en-US" dirty="0" smtClean="0"/>
              <a:t> Produce PGA as their first stable product of photosynthesis</a:t>
            </a:r>
          </a:p>
          <a:p>
            <a:endParaRPr lang="en-US" dirty="0"/>
          </a:p>
          <a:p>
            <a:r>
              <a:rPr lang="en-US" dirty="0" smtClean="0"/>
              <a:t>They operate only the C3 cycle</a:t>
            </a:r>
          </a:p>
          <a:p>
            <a:endParaRPr lang="en-US" dirty="0"/>
          </a:p>
          <a:p>
            <a:r>
              <a:rPr lang="en-US" dirty="0"/>
              <a:t>C3 </a:t>
            </a:r>
            <a:r>
              <a:rPr lang="en-US" dirty="0" smtClean="0"/>
              <a:t>cycle  </a:t>
            </a:r>
            <a:r>
              <a:rPr lang="en-US" dirty="0" err="1" smtClean="0"/>
              <a:t>ccurs</a:t>
            </a:r>
            <a:r>
              <a:rPr lang="en-US" dirty="0" smtClean="0"/>
              <a:t> in mesophyll cells </a:t>
            </a:r>
            <a:endParaRPr lang="en-IN" dirty="0"/>
          </a:p>
        </p:txBody>
      </p:sp>
    </p:spTree>
    <p:extLst>
      <p:ext uri="{BB962C8B-B14F-4D97-AF65-F5344CB8AC3E}">
        <p14:creationId xmlns:p14="http://schemas.microsoft.com/office/powerpoint/2010/main" val="1371211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C4 plants</a:t>
            </a:r>
            <a:endParaRPr lang="en-IN" dirty="0"/>
          </a:p>
        </p:txBody>
      </p:sp>
      <p:sp>
        <p:nvSpPr>
          <p:cNvPr id="3" name="Content Placeholder 2"/>
          <p:cNvSpPr>
            <a:spLocks noGrp="1"/>
          </p:cNvSpPr>
          <p:nvPr>
            <p:ph idx="1"/>
          </p:nvPr>
        </p:nvSpPr>
        <p:spPr/>
        <p:txBody>
          <a:bodyPr/>
          <a:lstStyle/>
          <a:p>
            <a:r>
              <a:rPr lang="en-US" dirty="0"/>
              <a:t>Produce </a:t>
            </a:r>
            <a:r>
              <a:rPr lang="en-US" dirty="0" smtClean="0"/>
              <a:t>OAA </a:t>
            </a:r>
            <a:r>
              <a:rPr lang="en-US" dirty="0"/>
              <a:t>as their first stable product of photosynthesis</a:t>
            </a:r>
          </a:p>
          <a:p>
            <a:endParaRPr lang="en-US" dirty="0"/>
          </a:p>
          <a:p>
            <a:r>
              <a:rPr lang="en-US" dirty="0"/>
              <a:t>They operate  </a:t>
            </a:r>
            <a:r>
              <a:rPr lang="en-US" dirty="0" smtClean="0"/>
              <a:t>both  C4  &amp;  </a:t>
            </a:r>
            <a:r>
              <a:rPr lang="en-US" dirty="0"/>
              <a:t>C3 cycle</a:t>
            </a:r>
          </a:p>
          <a:p>
            <a:endParaRPr lang="en-US" dirty="0"/>
          </a:p>
          <a:p>
            <a:r>
              <a:rPr lang="en-US" dirty="0"/>
              <a:t>Occurs in </a:t>
            </a:r>
            <a:r>
              <a:rPr lang="en-US" dirty="0" smtClean="0"/>
              <a:t>bundle sheath cells </a:t>
            </a:r>
            <a:endParaRPr lang="en-IN" dirty="0"/>
          </a:p>
          <a:p>
            <a:endParaRPr lang="en-IN" dirty="0"/>
          </a:p>
        </p:txBody>
      </p:sp>
    </p:spTree>
    <p:extLst>
      <p:ext uri="{BB962C8B-B14F-4D97-AF65-F5344CB8AC3E}">
        <p14:creationId xmlns:p14="http://schemas.microsoft.com/office/powerpoint/2010/main" val="139720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 photorespiration </a:t>
            </a:r>
            <a:r>
              <a:rPr lang="en-IN" b="1" dirty="0" smtClean="0"/>
              <a:t/>
            </a:r>
            <a:br>
              <a:rPr lang="en-IN" b="1" dirty="0" smtClean="0"/>
            </a:br>
            <a:endParaRPr lang="en-IN" dirty="0"/>
          </a:p>
        </p:txBody>
      </p:sp>
      <p:sp>
        <p:nvSpPr>
          <p:cNvPr id="3" name="Content Placeholder 2"/>
          <p:cNvSpPr>
            <a:spLocks noGrp="1"/>
          </p:cNvSpPr>
          <p:nvPr>
            <p:ph idx="1"/>
          </p:nvPr>
        </p:nvSpPr>
        <p:spPr/>
        <p:txBody>
          <a:bodyPr/>
          <a:lstStyle/>
          <a:p>
            <a:r>
              <a:rPr lang="en-US" b="1" dirty="0" smtClean="0"/>
              <a:t>Occurs in </a:t>
            </a:r>
          </a:p>
          <a:p>
            <a:pPr>
              <a:buFont typeface="Wingdings" panose="05000000000000000000" pitchFamily="2" charset="2"/>
              <a:buChar char="v"/>
            </a:pPr>
            <a:r>
              <a:rPr lang="en-US" b="1" dirty="0" smtClean="0"/>
              <a:t>  chloroplast</a:t>
            </a:r>
          </a:p>
          <a:p>
            <a:pPr>
              <a:buFont typeface="Wingdings" panose="05000000000000000000" pitchFamily="2" charset="2"/>
              <a:buChar char="v"/>
            </a:pPr>
            <a:r>
              <a:rPr lang="en-US" b="1" dirty="0"/>
              <a:t> </a:t>
            </a:r>
            <a:r>
              <a:rPr lang="en-US" b="1" dirty="0" smtClean="0"/>
              <a:t>Peroxisomes  -Cellular cite of photorespiration</a:t>
            </a:r>
          </a:p>
          <a:p>
            <a:pPr>
              <a:buFont typeface="Wingdings" panose="05000000000000000000" pitchFamily="2" charset="2"/>
              <a:buChar char="v"/>
            </a:pPr>
            <a:r>
              <a:rPr lang="en-US" b="1" dirty="0" smtClean="0"/>
              <a:t>Mitochondria</a:t>
            </a:r>
          </a:p>
          <a:p>
            <a:pPr>
              <a:buFont typeface="Wingdings" panose="05000000000000000000" pitchFamily="2" charset="2"/>
              <a:buChar char="Ø"/>
            </a:pPr>
            <a:r>
              <a:rPr lang="en-US" b="1" dirty="0" smtClean="0"/>
              <a:t>Photorespiration    increases with increase of</a:t>
            </a:r>
          </a:p>
          <a:p>
            <a:pPr>
              <a:buFont typeface="Wingdings" panose="05000000000000000000" pitchFamily="2" charset="2"/>
              <a:buChar char="Ø"/>
            </a:pPr>
            <a:r>
              <a:rPr lang="en-US" b="1" dirty="0" smtClean="0"/>
              <a:t>Temperature</a:t>
            </a:r>
          </a:p>
          <a:p>
            <a:pPr>
              <a:buFont typeface="Wingdings" panose="05000000000000000000" pitchFamily="2" charset="2"/>
              <a:buChar char="Ø"/>
            </a:pPr>
            <a:r>
              <a:rPr lang="en-US" b="1" dirty="0" smtClean="0"/>
              <a:t>Intensity of light</a:t>
            </a:r>
          </a:p>
          <a:p>
            <a:pPr>
              <a:buFont typeface="Wingdings" panose="05000000000000000000" pitchFamily="2" charset="2"/>
              <a:buChar char="Ø"/>
            </a:pPr>
            <a:r>
              <a:rPr lang="en-US" b="1" dirty="0" smtClean="0"/>
              <a:t>O2 concentration</a:t>
            </a:r>
          </a:p>
          <a:p>
            <a:pPr>
              <a:buFont typeface="Wingdings" panose="05000000000000000000" pitchFamily="2" charset="2"/>
              <a:buChar char="Ø"/>
            </a:pPr>
            <a:r>
              <a:rPr lang="en-US" b="1" dirty="0" smtClean="0"/>
              <a:t>Age of the leaf</a:t>
            </a:r>
          </a:p>
          <a:p>
            <a:pPr>
              <a:buFont typeface="Wingdings" panose="05000000000000000000" pitchFamily="2" charset="2"/>
              <a:buChar char="v"/>
            </a:pPr>
            <a:endParaRPr lang="en-US" b="1" dirty="0"/>
          </a:p>
          <a:p>
            <a:pPr>
              <a:buFont typeface="Wingdings" panose="05000000000000000000" pitchFamily="2" charset="2"/>
              <a:buChar char="v"/>
            </a:pPr>
            <a:endParaRPr lang="en-IN" b="1" dirty="0"/>
          </a:p>
        </p:txBody>
      </p:sp>
    </p:spTree>
    <p:extLst>
      <p:ext uri="{BB962C8B-B14F-4D97-AF65-F5344CB8AC3E}">
        <p14:creationId xmlns:p14="http://schemas.microsoft.com/office/powerpoint/2010/main" val="5379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IN" b="1" dirty="0"/>
              <a:t>Early Experiments</a:t>
            </a:r>
            <a:endParaRPr lang="en-IN" dirty="0"/>
          </a:p>
          <a:p>
            <a:pPr lvl="0" fontAlgn="base"/>
            <a:r>
              <a:rPr lang="en-IN" b="1" dirty="0"/>
              <a:t>Joseph Priestley</a:t>
            </a:r>
            <a:r>
              <a:rPr lang="en-IN" dirty="0"/>
              <a:t> in 1770, on the basis of his experiments showed the essential role of air in growth of green plants. A mouse kept in closed space could get suffocated and die but if a mint plant is kept in bell jar neither candle will extinguish nor will the mouse die. He concluded that foul air produced by animal is converted into pure air by plants. Priestley discovered Oxygen gas in 1774.</a:t>
            </a:r>
          </a:p>
          <a:p>
            <a:endParaRPr lang="en-IN" dirty="0"/>
          </a:p>
        </p:txBody>
      </p:sp>
      <p:pic>
        <p:nvPicPr>
          <p:cNvPr id="1030" name="Picture 36" descr="http://media.mycbseguide.com/images/static/revise/11/biology/11_Bio_ch13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5085994"/>
            <a:ext cx="695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35" descr="http://media.mycbseguide.com/images/static/revise/11/biology/11_Bio_ch13_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836" y="5085994"/>
            <a:ext cx="752475" cy="1362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200" b="1" i="0" u="none" strike="noStrike" cap="none" normalizeH="0" baseline="0" smtClean="0">
                <a:ln>
                  <a:noFill/>
                </a:ln>
                <a:solidFill>
                  <a:srgbClr val="444444"/>
                </a:solidFill>
                <a:effectLst/>
                <a:latin typeface="Open Sans" charset="0"/>
                <a:ea typeface="Times New Roman" panose="02020603050405020304" pitchFamily="18" charset="0"/>
                <a:cs typeface="Times New Roman" panose="02020603050405020304" pitchFamily="18" charset="0"/>
              </a:rPr>
              <a:t>Early Experiments</a:t>
            </a:r>
            <a:endParaRPr kumimoji="0" 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1" i="0" u="none" strike="noStrike" cap="none" normalizeH="0" baseline="0" smtClean="0">
                <a:ln>
                  <a:noFill/>
                </a:ln>
                <a:solidFill>
                  <a:srgbClr val="444444"/>
                </a:solidFill>
                <a:effectLst/>
                <a:latin typeface="Open Sans" charset="0"/>
                <a:ea typeface="Times New Roman" panose="02020603050405020304" pitchFamily="18" charset="0"/>
                <a:cs typeface="Times New Roman" panose="02020603050405020304" pitchFamily="18" charset="0"/>
              </a:rPr>
              <a:t>Joseph Priestley</a:t>
            </a:r>
            <a:r>
              <a:rPr kumimoji="0" lang="en-US" sz="12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sz="1200" b="0" i="0" u="none" strike="noStrike" cap="none" normalizeH="0" baseline="0" smtClean="0">
                <a:ln>
                  <a:noFill/>
                </a:ln>
                <a:solidFill>
                  <a:srgbClr val="444444"/>
                </a:solidFill>
                <a:effectLst/>
                <a:latin typeface="Open Sans" charset="0"/>
                <a:ea typeface="Times New Roman" panose="02020603050405020304" pitchFamily="18" charset="0"/>
                <a:cs typeface="Times New Roman" panose="02020603050405020304" pitchFamily="18" charset="0"/>
              </a:rPr>
              <a:t>in 1770, on the basis of his experiments showed the essential role of air in growth of green plants. A mouse kept in closed space could get suffocated and die but if a mint plant is kept in bell jar neither candle will extinguish nor will the mouse die. He concluded that foul air produced by animal is converted into pure air by plants. Priestley discovered Oxygen gas in 1774.</a:t>
            </a:r>
            <a:endParaRPr kumimoji="0" 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8"/>
          <p:cNvSpPr>
            <a:spLocks noChangeArrowheads="1"/>
          </p:cNvSpPr>
          <p:nvPr/>
        </p:nvSpPr>
        <p:spPr bwMode="auto">
          <a:xfrm>
            <a:off x="0" y="18192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5652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 </a:t>
            </a:r>
            <a:r>
              <a:rPr lang="en-IN" b="1" dirty="0" smtClean="0"/>
              <a:t>Photorespiration </a:t>
            </a:r>
            <a:endParaRPr lang="en-IN" dirty="0"/>
          </a:p>
        </p:txBody>
      </p:sp>
      <p:sp>
        <p:nvSpPr>
          <p:cNvPr id="3" name="Content Placeholder 2"/>
          <p:cNvSpPr>
            <a:spLocks noGrp="1"/>
          </p:cNvSpPr>
          <p:nvPr>
            <p:ph idx="1"/>
          </p:nvPr>
        </p:nvSpPr>
        <p:spPr/>
        <p:txBody>
          <a:bodyPr/>
          <a:lstStyle/>
          <a:p>
            <a:r>
              <a:rPr lang="en-IN" b="1" dirty="0"/>
              <a:t>         At high temperature and high oxygen  concentration, In C3 plants, </a:t>
            </a:r>
            <a:r>
              <a:rPr lang="en-IN" b="1" dirty="0" err="1"/>
              <a:t>RuBP</a:t>
            </a:r>
            <a:r>
              <a:rPr lang="en-IN" b="1" dirty="0"/>
              <a:t> carboxylase function as </a:t>
            </a:r>
            <a:r>
              <a:rPr lang="en-IN" b="1" dirty="0" err="1"/>
              <a:t>oxygenase</a:t>
            </a:r>
            <a:r>
              <a:rPr lang="en-IN" b="1" dirty="0"/>
              <a:t>.</a:t>
            </a:r>
            <a:br>
              <a:rPr lang="en-IN" b="1" dirty="0"/>
            </a:br>
            <a:r>
              <a:rPr lang="en-IN" b="1" dirty="0"/>
              <a:t/>
            </a:r>
            <a:br>
              <a:rPr lang="en-IN" b="1" dirty="0"/>
            </a:br>
            <a:r>
              <a:rPr lang="en-IN" b="1" dirty="0"/>
              <a:t>·         </a:t>
            </a:r>
            <a:r>
              <a:rPr lang="en-IN" b="1" dirty="0" err="1"/>
              <a:t>RuBP</a:t>
            </a:r>
            <a:r>
              <a:rPr lang="en-IN" b="1" dirty="0"/>
              <a:t>  oxidized into </a:t>
            </a:r>
            <a:r>
              <a:rPr lang="en-IN" b="1" dirty="0" err="1"/>
              <a:t>phosphoglycerate</a:t>
            </a:r>
            <a:r>
              <a:rPr lang="en-IN" b="1" dirty="0"/>
              <a:t> (3C) and </a:t>
            </a:r>
            <a:r>
              <a:rPr lang="en-IN" b="1" u="sng" dirty="0" err="1"/>
              <a:t>phosphoglycolate</a:t>
            </a:r>
            <a:r>
              <a:rPr lang="en-IN" b="1" u="sng" dirty="0"/>
              <a:t> (2C) </a:t>
            </a:r>
            <a:r>
              <a:rPr lang="en-IN" b="1" u="sng" dirty="0" smtClean="0"/>
              <a:t>  -   C2 cycle</a:t>
            </a:r>
            <a:r>
              <a:rPr lang="en-IN" b="1" u="sng" dirty="0"/>
              <a:t/>
            </a:r>
            <a:br>
              <a:rPr lang="en-IN" b="1" u="sng" dirty="0"/>
            </a:br>
            <a:r>
              <a:rPr lang="en-IN" b="1" dirty="0"/>
              <a:t/>
            </a:r>
            <a:br>
              <a:rPr lang="en-IN" b="1" dirty="0"/>
            </a:br>
            <a:r>
              <a:rPr lang="en-IN" b="1" dirty="0"/>
              <a:t>·         75% of carbon lost during oxygenation of </a:t>
            </a:r>
            <a:r>
              <a:rPr lang="en-IN" b="1" dirty="0" err="1"/>
              <a:t>RuBP</a:t>
            </a:r>
            <a:r>
              <a:rPr lang="en-IN" b="1" dirty="0"/>
              <a:t> </a:t>
            </a:r>
            <a:br>
              <a:rPr lang="en-IN" b="1" dirty="0"/>
            </a:br>
            <a:r>
              <a:rPr lang="en-IN" b="1" dirty="0"/>
              <a:t/>
            </a:r>
            <a:br>
              <a:rPr lang="en-IN" b="1" dirty="0"/>
            </a:br>
            <a:r>
              <a:rPr lang="en-IN" b="1" dirty="0"/>
              <a:t>·         There is loss of </a:t>
            </a:r>
            <a:r>
              <a:rPr lang="en-IN" b="1" dirty="0" err="1"/>
              <a:t>photosynthetically</a:t>
            </a:r>
            <a:r>
              <a:rPr lang="en-IN" b="1" dirty="0"/>
              <a:t> fixed carbon and no energy rich compounds are formed, so photorespiration is a wasteful  process. </a:t>
            </a:r>
          </a:p>
          <a:p>
            <a:endParaRPr lang="en-IN" dirty="0"/>
          </a:p>
          <a:p>
            <a:endParaRPr lang="en-IN" dirty="0"/>
          </a:p>
        </p:txBody>
      </p:sp>
    </p:spTree>
    <p:extLst>
      <p:ext uri="{BB962C8B-B14F-4D97-AF65-F5344CB8AC3E}">
        <p14:creationId xmlns:p14="http://schemas.microsoft.com/office/powerpoint/2010/main" val="1732303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C3 &amp; C4 PLANTS</a:t>
            </a:r>
            <a:endParaRPr lang="en-IN" b="1" dirty="0"/>
          </a:p>
        </p:txBody>
      </p:sp>
      <p:pic>
        <p:nvPicPr>
          <p:cNvPr id="4" name="Content Placeholder 3" descr="Pictur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8450" y="2183642"/>
            <a:ext cx="6769574" cy="3395627"/>
          </a:xfrm>
          <a:prstGeom prst="rect">
            <a:avLst/>
          </a:prstGeom>
          <a:noFill/>
          <a:ln>
            <a:noFill/>
          </a:ln>
        </p:spPr>
      </p:pic>
    </p:spTree>
    <p:extLst>
      <p:ext uri="{BB962C8B-B14F-4D97-AF65-F5344CB8AC3E}">
        <p14:creationId xmlns:p14="http://schemas.microsoft.com/office/powerpoint/2010/main" val="1810475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52718"/>
            <a:ext cx="9404723" cy="1400530"/>
          </a:xfrm>
        </p:spPr>
        <p:txBody>
          <a:bodyPr/>
          <a:lstStyle/>
          <a:p>
            <a:r>
              <a:rPr lang="en-IN" sz="3600" b="1" dirty="0"/>
              <a:t>Factors affecting rate of </a:t>
            </a:r>
            <a:r>
              <a:rPr lang="en-IN" sz="3600" b="1" dirty="0" smtClean="0"/>
              <a:t>Photosynthesis</a:t>
            </a:r>
            <a:endParaRPr lang="en-IN" sz="3600" dirty="0"/>
          </a:p>
        </p:txBody>
      </p:sp>
      <p:sp>
        <p:nvSpPr>
          <p:cNvPr id="3" name="Content Placeholder 2"/>
          <p:cNvSpPr>
            <a:spLocks noGrp="1"/>
          </p:cNvSpPr>
          <p:nvPr>
            <p:ph idx="1"/>
          </p:nvPr>
        </p:nvSpPr>
        <p:spPr/>
        <p:txBody>
          <a:bodyPr>
            <a:normAutofit fontScale="85000" lnSpcReduction="10000"/>
          </a:bodyPr>
          <a:lstStyle/>
          <a:p>
            <a:r>
              <a:rPr lang="en-IN" b="1" dirty="0"/>
              <a:t>Photosynthesis is influenced by internal (plant) factors and external factors</a:t>
            </a:r>
            <a:r>
              <a:rPr lang="en-IN" b="1" dirty="0" smtClean="0"/>
              <a:t>.</a:t>
            </a:r>
          </a:p>
          <a:p>
            <a:r>
              <a:rPr lang="en-IN" b="1" i="1" dirty="0"/>
              <a:t>Light. </a:t>
            </a:r>
            <a:r>
              <a:rPr lang="en-IN" b="1" dirty="0"/>
              <a:t/>
            </a:r>
            <a:br>
              <a:rPr lang="en-IN" b="1" dirty="0"/>
            </a:br>
            <a:r>
              <a:rPr lang="en-IN" b="1" dirty="0"/>
              <a:t/>
            </a:r>
            <a:br>
              <a:rPr lang="en-IN" b="1" dirty="0"/>
            </a:br>
            <a:r>
              <a:rPr lang="en-IN" b="1" dirty="0"/>
              <a:t>·         Quality and intensity of light</a:t>
            </a:r>
            <a:br>
              <a:rPr lang="en-IN" b="1" dirty="0"/>
            </a:br>
            <a:r>
              <a:rPr lang="en-IN" b="1" dirty="0"/>
              <a:t/>
            </a:r>
            <a:br>
              <a:rPr lang="en-IN" b="1" dirty="0"/>
            </a:br>
            <a:r>
              <a:rPr lang="en-IN" b="1" dirty="0"/>
              <a:t>·         Wavelength of  light between  400 nm 700 nm is called </a:t>
            </a:r>
            <a:r>
              <a:rPr lang="en-IN" b="1" dirty="0" err="1"/>
              <a:t>photosynthetically</a:t>
            </a:r>
            <a:r>
              <a:rPr lang="en-IN" b="1" dirty="0"/>
              <a:t> active radiation (PAR). High intensity of light destruct chlorophylls. </a:t>
            </a:r>
            <a:br>
              <a:rPr lang="en-IN" b="1" dirty="0"/>
            </a:br>
            <a:r>
              <a:rPr lang="en-IN" b="1" dirty="0"/>
              <a:t/>
            </a:r>
            <a:br>
              <a:rPr lang="en-IN" b="1" dirty="0"/>
            </a:br>
            <a:r>
              <a:rPr lang="en-IN" b="1" i="1" dirty="0"/>
              <a:t>Temperature. </a:t>
            </a:r>
            <a:r>
              <a:rPr lang="en-IN" b="1" dirty="0"/>
              <a:t/>
            </a:r>
            <a:br>
              <a:rPr lang="en-IN" b="1" dirty="0"/>
            </a:br>
            <a:r>
              <a:rPr lang="en-IN" b="1" dirty="0"/>
              <a:t/>
            </a:r>
            <a:br>
              <a:rPr lang="en-IN" b="1" dirty="0"/>
            </a:br>
            <a:r>
              <a:rPr lang="en-IN" b="1" dirty="0"/>
              <a:t>·         High temperature denatures enzymes of biosynthetic phase and low temperature inactivates. </a:t>
            </a:r>
            <a:r>
              <a:rPr lang="en-IN" dirty="0"/>
              <a:t/>
            </a:r>
            <a:br>
              <a:rPr lang="en-IN" dirty="0"/>
            </a:br>
            <a:r>
              <a:rPr lang="en-IN" dirty="0"/>
              <a:t/>
            </a:r>
            <a:br>
              <a:rPr lang="en-IN" dirty="0"/>
            </a:br>
            <a:r>
              <a:rPr lang="en-IN" dirty="0"/>
              <a:t/>
            </a:r>
            <a:br>
              <a:rPr lang="en-IN" dirty="0"/>
            </a:br>
            <a:r>
              <a:rPr lang="en-IN" dirty="0"/>
              <a:t/>
            </a:r>
            <a:br>
              <a:rPr lang="en-IN" dirty="0"/>
            </a:br>
            <a:endParaRPr lang="en-IN" dirty="0"/>
          </a:p>
        </p:txBody>
      </p:sp>
    </p:spTree>
    <p:extLst>
      <p:ext uri="{BB962C8B-B14F-4D97-AF65-F5344CB8AC3E}">
        <p14:creationId xmlns:p14="http://schemas.microsoft.com/office/powerpoint/2010/main" val="2027471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b="1" dirty="0"/>
              <a:t>Factors affecting rate of Photosynthesis</a:t>
            </a:r>
            <a:endParaRPr lang="en-IN" sz="3600" dirty="0"/>
          </a:p>
        </p:txBody>
      </p:sp>
      <p:sp>
        <p:nvSpPr>
          <p:cNvPr id="3" name="Content Placeholder 2"/>
          <p:cNvSpPr>
            <a:spLocks noGrp="1"/>
          </p:cNvSpPr>
          <p:nvPr>
            <p:ph idx="1"/>
          </p:nvPr>
        </p:nvSpPr>
        <p:spPr/>
        <p:txBody>
          <a:bodyPr/>
          <a:lstStyle/>
          <a:p>
            <a:r>
              <a:rPr lang="en-IN" b="1" i="1" dirty="0"/>
              <a:t>Carbon dioxide concentration.</a:t>
            </a:r>
            <a:r>
              <a:rPr lang="en-IN" dirty="0"/>
              <a:t/>
            </a:r>
            <a:br>
              <a:rPr lang="en-IN" dirty="0"/>
            </a:br>
            <a:r>
              <a:rPr lang="en-IN" dirty="0"/>
              <a:t/>
            </a:r>
            <a:br>
              <a:rPr lang="en-IN" dirty="0"/>
            </a:br>
            <a:r>
              <a:rPr lang="en-IN" dirty="0"/>
              <a:t>·         In C3 plants </a:t>
            </a:r>
            <a:r>
              <a:rPr lang="en-IN" dirty="0" err="1"/>
              <a:t>upto</a:t>
            </a:r>
            <a:r>
              <a:rPr lang="en-IN" dirty="0"/>
              <a:t> 500 and in C4 plants </a:t>
            </a:r>
            <a:r>
              <a:rPr lang="en-IN" dirty="0" err="1"/>
              <a:t>upto</a:t>
            </a:r>
            <a:r>
              <a:rPr lang="en-IN" dirty="0"/>
              <a:t> 360</a:t>
            </a:r>
            <a:br>
              <a:rPr lang="en-IN" dirty="0"/>
            </a:br>
            <a:r>
              <a:rPr lang="en-IN" dirty="0"/>
              <a:t/>
            </a:r>
            <a:br>
              <a:rPr lang="en-IN" dirty="0"/>
            </a:br>
            <a:r>
              <a:rPr lang="en-IN" b="1" i="1" dirty="0"/>
              <a:t>Availability of water. </a:t>
            </a:r>
            <a:r>
              <a:rPr lang="en-IN" dirty="0"/>
              <a:t/>
            </a:r>
            <a:br>
              <a:rPr lang="en-IN" dirty="0"/>
            </a:br>
            <a:r>
              <a:rPr lang="en-IN" dirty="0"/>
              <a:t/>
            </a:r>
            <a:br>
              <a:rPr lang="en-IN" dirty="0"/>
            </a:br>
            <a:r>
              <a:rPr lang="en-IN" dirty="0"/>
              <a:t>·         Less  water leads to  -  water stress, stoma closes, less carbon dioxide, reduce leaf expansion and less photosynthetic area</a:t>
            </a:r>
          </a:p>
          <a:p>
            <a:endParaRPr lang="en-IN" dirty="0"/>
          </a:p>
        </p:txBody>
      </p:sp>
    </p:spTree>
    <p:extLst>
      <p:ext uri="{BB962C8B-B14F-4D97-AF65-F5344CB8AC3E}">
        <p14:creationId xmlns:p14="http://schemas.microsoft.com/office/powerpoint/2010/main" val="687611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Blackmans law of limiting factors. </a:t>
            </a:r>
          </a:p>
        </p:txBody>
      </p:sp>
      <p:sp>
        <p:nvSpPr>
          <p:cNvPr id="3" name="Content Placeholder 2"/>
          <p:cNvSpPr>
            <a:spLocks noGrp="1"/>
          </p:cNvSpPr>
          <p:nvPr>
            <p:ph idx="1"/>
          </p:nvPr>
        </p:nvSpPr>
        <p:spPr/>
        <p:txBody>
          <a:bodyPr/>
          <a:lstStyle/>
          <a:p>
            <a:pPr marL="0" indent="0">
              <a:buNone/>
            </a:pPr>
            <a:r>
              <a:rPr lang="en-IN" dirty="0"/>
              <a:t/>
            </a:r>
            <a:br>
              <a:rPr lang="en-IN" dirty="0"/>
            </a:br>
            <a:r>
              <a:rPr lang="en-IN" dirty="0"/>
              <a:t/>
            </a:r>
            <a:br>
              <a:rPr lang="en-IN" dirty="0"/>
            </a:br>
            <a:r>
              <a:rPr lang="en-IN" b="1" dirty="0"/>
              <a:t/>
            </a:r>
            <a:br>
              <a:rPr lang="en-IN" b="1" dirty="0"/>
            </a:br>
            <a:r>
              <a:rPr lang="en-IN" b="1" dirty="0"/>
              <a:t/>
            </a:r>
            <a:br>
              <a:rPr lang="en-IN" b="1" dirty="0"/>
            </a:br>
            <a:r>
              <a:rPr lang="en-IN" b="1" dirty="0"/>
              <a:t>When a physiological process is controlled by a number of factors, the rate of reaction depends on the lowest factor, so the factor which is the least/ limiting will determine the rate of Photosynthesis. </a:t>
            </a:r>
            <a:br>
              <a:rPr lang="en-IN" b="1" dirty="0"/>
            </a:br>
            <a:r>
              <a:rPr lang="en-IN" dirty="0"/>
              <a:t/>
            </a:r>
            <a:br>
              <a:rPr lang="en-IN" dirty="0"/>
            </a:br>
            <a:r>
              <a:rPr lang="en-IN" dirty="0"/>
              <a:t/>
            </a:r>
            <a:br>
              <a:rPr lang="en-IN" dirty="0"/>
            </a:br>
            <a:endParaRPr lang="en-IN" dirty="0"/>
          </a:p>
        </p:txBody>
      </p:sp>
    </p:spTree>
    <p:extLst>
      <p:ext uri="{BB962C8B-B14F-4D97-AF65-F5344CB8AC3E}">
        <p14:creationId xmlns:p14="http://schemas.microsoft.com/office/powerpoint/2010/main" val="190885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fontAlgn="base"/>
            <a:r>
              <a:rPr lang="en-IN" b="1" dirty="0"/>
              <a:t>Julius Von Sachs</a:t>
            </a:r>
            <a:r>
              <a:rPr lang="en-IN" dirty="0"/>
              <a:t> in 1854 shows that green part in plants produces glucose which is stored as starch. Starch is the first visible product of photosynthesis.</a:t>
            </a:r>
          </a:p>
          <a:p>
            <a:pPr lvl="0" fontAlgn="base"/>
            <a:r>
              <a:rPr lang="en-IN" b="1" dirty="0" err="1"/>
              <a:t>T.W.Engelmann</a:t>
            </a:r>
            <a:r>
              <a:rPr lang="en-IN" dirty="0"/>
              <a:t> (1843-1909) used prism to split light into its components and then illuminated </a:t>
            </a:r>
            <a:r>
              <a:rPr lang="en-IN" dirty="0" err="1"/>
              <a:t>Cladophora</a:t>
            </a:r>
            <a:r>
              <a:rPr lang="en-IN" dirty="0"/>
              <a:t> (an algae) placed in a suspension of aerobic bacteria. He found that bacteria accumulated in blue and red light of the split spectrum. He thus discovered the effect of different wavelength of light on photosynthesis (action spectrum).</a:t>
            </a:r>
          </a:p>
          <a:p>
            <a:r>
              <a:rPr lang="en-IN" b="1" dirty="0"/>
              <a:t>Cornelius Van Neil</a:t>
            </a:r>
            <a:r>
              <a:rPr lang="en-IN" dirty="0"/>
              <a:t> (1897-1985) on the basis of studies with purple and green sulphur bacteria showed that photosynthesis is a light dependent reaction in which hydrogen from an </a:t>
            </a:r>
            <a:r>
              <a:rPr lang="en-IN" dirty="0" err="1"/>
              <a:t>oxidisable</a:t>
            </a:r>
            <a:r>
              <a:rPr lang="en-IN" dirty="0"/>
              <a:t> compound</a:t>
            </a:r>
          </a:p>
        </p:txBody>
      </p:sp>
    </p:spTree>
    <p:extLst>
      <p:ext uri="{BB962C8B-B14F-4D97-AF65-F5344CB8AC3E}">
        <p14:creationId xmlns:p14="http://schemas.microsoft.com/office/powerpoint/2010/main" val="154346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Where Does Photosynthesis Takes Place?</a:t>
            </a:r>
            <a:r>
              <a:rPr lang="en-IN" dirty="0"/>
              <a:t/>
            </a:r>
            <a:br>
              <a:rPr lang="en-IN" dirty="0"/>
            </a:br>
            <a:endParaRPr lang="en-IN" dirty="0"/>
          </a:p>
        </p:txBody>
      </p:sp>
      <p:sp>
        <p:nvSpPr>
          <p:cNvPr id="3" name="Content Placeholder 2"/>
          <p:cNvSpPr>
            <a:spLocks noGrp="1"/>
          </p:cNvSpPr>
          <p:nvPr>
            <p:ph idx="1"/>
          </p:nvPr>
        </p:nvSpPr>
        <p:spPr/>
        <p:txBody>
          <a:bodyPr/>
          <a:lstStyle/>
          <a:p>
            <a:pPr lvl="0" fontAlgn="base"/>
            <a:r>
              <a:rPr lang="en-IN" dirty="0" smtClean="0"/>
              <a:t>Chloroplasts </a:t>
            </a:r>
            <a:r>
              <a:rPr lang="en-IN" dirty="0"/>
              <a:t>are </a:t>
            </a:r>
            <a:r>
              <a:rPr lang="en-IN" b="1" dirty="0"/>
              <a:t>green plastids</a:t>
            </a:r>
            <a:r>
              <a:rPr lang="en-IN" dirty="0"/>
              <a:t> which function as the site of photosynthesis in eukaryotic photoautotrophs. Inside the leaves, chloroplast is generally present in mesophyll cells along their walls.</a:t>
            </a:r>
          </a:p>
          <a:p>
            <a:pPr lvl="0" fontAlgn="base"/>
            <a:r>
              <a:rPr lang="en-IN" dirty="0"/>
              <a:t>Within the chloroplast there is a membranous system consisting of grana, the </a:t>
            </a:r>
            <a:r>
              <a:rPr lang="en-IN" dirty="0" err="1"/>
              <a:t>stroma</a:t>
            </a:r>
            <a:r>
              <a:rPr lang="en-IN" dirty="0"/>
              <a:t> lamellae and the fluid </a:t>
            </a:r>
            <a:r>
              <a:rPr lang="en-IN" dirty="0" err="1"/>
              <a:t>stroma</a:t>
            </a:r>
            <a:r>
              <a:rPr lang="en-IN" dirty="0"/>
              <a:t>.</a:t>
            </a:r>
          </a:p>
          <a:p>
            <a:endParaRPr lang="en-IN" dirty="0"/>
          </a:p>
        </p:txBody>
      </p:sp>
      <p:pic>
        <p:nvPicPr>
          <p:cNvPr id="4" name="Picture 3" descr="http://media.mycbseguide.com/images/static/revise/11/biology/11_Bio_ch13_03.png"/>
          <p:cNvPicPr/>
          <p:nvPr/>
        </p:nvPicPr>
        <p:blipFill>
          <a:blip r:embed="rId2">
            <a:extLst>
              <a:ext uri="{28A0092B-C50C-407E-A947-70E740481C1C}">
                <a14:useLocalDpi xmlns:a14="http://schemas.microsoft.com/office/drawing/2010/main" val="0"/>
              </a:ext>
            </a:extLst>
          </a:blip>
          <a:srcRect/>
          <a:stretch>
            <a:fillRect/>
          </a:stretch>
        </p:blipFill>
        <p:spPr bwMode="auto">
          <a:xfrm>
            <a:off x="3421507" y="4150658"/>
            <a:ext cx="4612005" cy="2440940"/>
          </a:xfrm>
          <a:prstGeom prst="rect">
            <a:avLst/>
          </a:prstGeom>
          <a:noFill/>
          <a:ln>
            <a:noFill/>
          </a:ln>
        </p:spPr>
      </p:pic>
    </p:spTree>
    <p:extLst>
      <p:ext uri="{BB962C8B-B14F-4D97-AF65-F5344CB8AC3E}">
        <p14:creationId xmlns:p14="http://schemas.microsoft.com/office/powerpoint/2010/main" val="29234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87356"/>
            <a:ext cx="8946541" cy="5061044"/>
          </a:xfrm>
        </p:spPr>
        <p:txBody>
          <a:bodyPr>
            <a:normAutofit lnSpcReduction="10000"/>
          </a:bodyPr>
          <a:lstStyle/>
          <a:p>
            <a:pPr lvl="0" fontAlgn="base"/>
            <a:r>
              <a:rPr lang="en-IN" dirty="0"/>
              <a:t>The membrane system is responsible for synthesizing light energy for the synthesis of ATP and NADPH. In </a:t>
            </a:r>
            <a:r>
              <a:rPr lang="en-IN" dirty="0" err="1"/>
              <a:t>stroma</a:t>
            </a:r>
            <a:r>
              <a:rPr lang="en-IN" dirty="0"/>
              <a:t> enzymatic reactions incorporate  in plants leading to synthesis of sugar.</a:t>
            </a:r>
          </a:p>
          <a:p>
            <a:pPr fontAlgn="base"/>
            <a:r>
              <a:rPr lang="en-IN" dirty="0"/>
              <a:t>The reaction in which light energy is absorbed by grana to synthesis ATP and NADPH is called </a:t>
            </a:r>
            <a:r>
              <a:rPr lang="en-IN" b="1" dirty="0"/>
              <a:t>light reaction</a:t>
            </a:r>
            <a:r>
              <a:rPr lang="en-IN" dirty="0"/>
              <a:t>. The later part of photosynthesis in which  is reduced to sugar, light is not necessary and is called </a:t>
            </a:r>
            <a:r>
              <a:rPr lang="en-IN" b="1" dirty="0"/>
              <a:t>dark reaction</a:t>
            </a:r>
            <a:r>
              <a:rPr lang="en-IN" dirty="0" smtClean="0"/>
              <a:t>.</a:t>
            </a:r>
          </a:p>
          <a:p>
            <a:pPr fontAlgn="base"/>
            <a:r>
              <a:rPr lang="en-IN" b="1" dirty="0" smtClean="0"/>
              <a:t> </a:t>
            </a:r>
            <a:r>
              <a:rPr lang="en-IN" b="1" dirty="0"/>
              <a:t>Pigments involved in Photosynthesis</a:t>
            </a:r>
            <a:r>
              <a:rPr lang="en-IN" dirty="0"/>
              <a:t> – Chromatographic separation of leaf pigments are as follows-</a:t>
            </a:r>
          </a:p>
          <a:p>
            <a:pPr fontAlgn="base"/>
            <a:r>
              <a:rPr lang="en-IN" dirty="0"/>
              <a:t>Maximum absorption by chlorophyll a occurs in blue and red regions having higher rate of photosynthesis. So, </a:t>
            </a:r>
            <a:r>
              <a:rPr lang="en-IN" b="1" dirty="0"/>
              <a:t>chlorophyll a</a:t>
            </a:r>
            <a:r>
              <a:rPr lang="en-IN" dirty="0"/>
              <a:t> is the chief pigment.</a:t>
            </a:r>
          </a:p>
          <a:p>
            <a:r>
              <a:rPr lang="en-IN" dirty="0"/>
              <a:t>Other thylakoid pigments like chlorophyll b, xanthophyll and carotenoids are called </a:t>
            </a:r>
            <a:r>
              <a:rPr lang="en-IN" b="1" dirty="0"/>
              <a:t>accessary pigments</a:t>
            </a:r>
            <a:r>
              <a:rPr lang="en-IN" dirty="0"/>
              <a:t> that absorb light and transfer energy to chlorophyll a and protect them from photo-oxidation</a:t>
            </a:r>
          </a:p>
          <a:p>
            <a:endParaRPr lang="en-IN" dirty="0"/>
          </a:p>
        </p:txBody>
      </p:sp>
    </p:spTree>
    <p:extLst>
      <p:ext uri="{BB962C8B-B14F-4D97-AF65-F5344CB8AC3E}">
        <p14:creationId xmlns:p14="http://schemas.microsoft.com/office/powerpoint/2010/main" val="310568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Light reaction</a:t>
            </a:r>
            <a:r>
              <a:rPr lang="en-IN" dirty="0"/>
              <a:t/>
            </a:r>
            <a:br>
              <a:rPr lang="en-IN" dirty="0"/>
            </a:br>
            <a:endParaRPr lang="en-IN" dirty="0"/>
          </a:p>
        </p:txBody>
      </p:sp>
      <p:sp>
        <p:nvSpPr>
          <p:cNvPr id="3" name="Content Placeholder 2"/>
          <p:cNvSpPr>
            <a:spLocks noGrp="1"/>
          </p:cNvSpPr>
          <p:nvPr>
            <p:ph idx="1"/>
          </p:nvPr>
        </p:nvSpPr>
        <p:spPr/>
        <p:txBody>
          <a:bodyPr/>
          <a:lstStyle/>
          <a:p>
            <a:pPr lvl="0" fontAlgn="base"/>
            <a:r>
              <a:rPr lang="en-IN" b="1" dirty="0" smtClean="0"/>
              <a:t>Light </a:t>
            </a:r>
            <a:r>
              <a:rPr lang="en-IN" b="1" dirty="0"/>
              <a:t>reaction(photochemical phase) includes:</a:t>
            </a:r>
          </a:p>
          <a:p>
            <a:pPr lvl="0" fontAlgn="base"/>
            <a:r>
              <a:rPr lang="en-IN" b="1" dirty="0"/>
              <a:t>Light absorption</a:t>
            </a:r>
          </a:p>
          <a:p>
            <a:pPr lvl="0" fontAlgn="base"/>
            <a:r>
              <a:rPr lang="en-IN" b="1" dirty="0"/>
              <a:t>Water splitting</a:t>
            </a:r>
          </a:p>
          <a:p>
            <a:pPr lvl="0" fontAlgn="base"/>
            <a:r>
              <a:rPr lang="en-IN" b="1" dirty="0"/>
              <a:t>Oxygen release</a:t>
            </a:r>
          </a:p>
          <a:p>
            <a:pPr lvl="0" fontAlgn="base"/>
            <a:r>
              <a:rPr lang="en-IN" b="1" dirty="0"/>
              <a:t>Formation of high energy chemical intermediates (ATP and NADPH).</a:t>
            </a:r>
          </a:p>
          <a:p>
            <a:pPr lvl="0" fontAlgn="base"/>
            <a:r>
              <a:rPr lang="en-IN" b="1" dirty="0"/>
              <a:t>The pigments are organized into two discrete LHC( light harvesting complex) within photosystem I and photosystem II.</a:t>
            </a:r>
          </a:p>
          <a:p>
            <a:pPr lvl="0" fontAlgn="base"/>
            <a:r>
              <a:rPr lang="en-IN" b="1" dirty="0"/>
              <a:t>LHC are made up of hundreds of pigments molecules containing all pigments except single chlorophyll a molecules in each PS.</a:t>
            </a:r>
          </a:p>
          <a:p>
            <a:endParaRPr lang="en-IN" dirty="0"/>
          </a:p>
        </p:txBody>
      </p:sp>
    </p:spTree>
    <p:extLst>
      <p:ext uri="{BB962C8B-B14F-4D97-AF65-F5344CB8AC3E}">
        <p14:creationId xmlns:p14="http://schemas.microsoft.com/office/powerpoint/2010/main" val="44545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media.mycbseguide.com/images/static/revise/11/biology/11_Bio_ch13_06.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271" y="2045688"/>
            <a:ext cx="2304762" cy="1971429"/>
          </a:xfrm>
          <a:prstGeom prst="rect">
            <a:avLst/>
          </a:prstGeom>
          <a:noFill/>
          <a:ln>
            <a:noFill/>
          </a:ln>
        </p:spPr>
      </p:pic>
      <p:sp>
        <p:nvSpPr>
          <p:cNvPr id="5" name="Rectangle 4"/>
          <p:cNvSpPr/>
          <p:nvPr/>
        </p:nvSpPr>
        <p:spPr>
          <a:xfrm>
            <a:off x="4749420" y="2413338"/>
            <a:ext cx="6305267" cy="1754326"/>
          </a:xfrm>
          <a:prstGeom prst="rect">
            <a:avLst/>
          </a:prstGeom>
        </p:spPr>
        <p:txBody>
          <a:bodyPr wrap="square">
            <a:spAutoFit/>
          </a:bodyPr>
          <a:lstStyle/>
          <a:p>
            <a:r>
              <a:rPr lang="en-IN" dirty="0" smtClean="0"/>
              <a:t>•	</a:t>
            </a:r>
            <a:r>
              <a:rPr lang="en-IN" b="1" dirty="0" smtClean="0"/>
              <a:t>The pigments in photosystem I and photosystem II absorbs the lights of different wavelength. Single chlorophyll a molecule makes the reaction centre. In PS I reaction centre has highest peak at 700nm, hence called P700. And PS II reaction centre has highest peak at 680 nm, so called P680.</a:t>
            </a:r>
            <a:endParaRPr lang="en-IN" b="1" dirty="0"/>
          </a:p>
        </p:txBody>
      </p:sp>
    </p:spTree>
    <p:extLst>
      <p:ext uri="{BB962C8B-B14F-4D97-AF65-F5344CB8AC3E}">
        <p14:creationId xmlns:p14="http://schemas.microsoft.com/office/powerpoint/2010/main" val="262720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The Electron Transport System</a:t>
            </a:r>
            <a:r>
              <a:rPr lang="en-IN" dirty="0"/>
              <a:t/>
            </a:r>
            <a:br>
              <a:rPr lang="en-IN" dirty="0"/>
            </a:br>
            <a:endParaRPr lang="en-IN" dirty="0"/>
          </a:p>
        </p:txBody>
      </p:sp>
      <p:sp>
        <p:nvSpPr>
          <p:cNvPr id="3" name="Content Placeholder 2"/>
          <p:cNvSpPr>
            <a:spLocks noGrp="1"/>
          </p:cNvSpPr>
          <p:nvPr>
            <p:ph idx="1"/>
          </p:nvPr>
        </p:nvSpPr>
        <p:spPr/>
        <p:txBody>
          <a:bodyPr/>
          <a:lstStyle/>
          <a:p>
            <a:pPr lvl="0" fontAlgn="base"/>
            <a:r>
              <a:rPr lang="en-IN" dirty="0" smtClean="0"/>
              <a:t>Reaction </a:t>
            </a:r>
            <a:r>
              <a:rPr lang="en-IN" dirty="0"/>
              <a:t>centre of photosystem II absorbs light of 680 nm in red region and causing electron to become excited. These electrons are picked by an electron acceptor which passes to electron transport system consisting of </a:t>
            </a:r>
            <a:r>
              <a:rPr lang="en-IN" b="1" dirty="0"/>
              <a:t>cytochromes.</a:t>
            </a:r>
            <a:endParaRPr lang="en-IN" dirty="0"/>
          </a:p>
          <a:p>
            <a:endParaRPr lang="en-IN" dirty="0"/>
          </a:p>
        </p:txBody>
      </p:sp>
    </p:spTree>
    <p:extLst>
      <p:ext uri="{BB962C8B-B14F-4D97-AF65-F5344CB8AC3E}">
        <p14:creationId xmlns:p14="http://schemas.microsoft.com/office/powerpoint/2010/main" val="3639119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61</TotalTime>
  <Words>663</Words>
  <Application>Microsoft Office PowerPoint</Application>
  <PresentationFormat>Widescreen</PresentationFormat>
  <Paragraphs>116</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Open Sans</vt:lpstr>
      <vt:lpstr>Times New Roman</vt:lpstr>
      <vt:lpstr>Wingdings</vt:lpstr>
      <vt:lpstr>Wingdings 3</vt:lpstr>
      <vt:lpstr>Ion</vt:lpstr>
      <vt:lpstr> </vt:lpstr>
      <vt:lpstr>PowerPoint Presentation</vt:lpstr>
      <vt:lpstr>PowerPoint Presentation</vt:lpstr>
      <vt:lpstr>PowerPoint Presentation</vt:lpstr>
      <vt:lpstr>Where Does Photosynthesis Takes Place? </vt:lpstr>
      <vt:lpstr>PowerPoint Presentation</vt:lpstr>
      <vt:lpstr>Light reaction </vt:lpstr>
      <vt:lpstr>PowerPoint Presentation</vt:lpstr>
      <vt:lpstr>The Electron Transport System </vt:lpstr>
      <vt:lpstr>cyclic and non-cyclic photophosphorylation </vt:lpstr>
      <vt:lpstr>Difference between cyclic and non-cyclic photophosphorylation </vt:lpstr>
      <vt:lpstr>PowerPoint Presentation</vt:lpstr>
      <vt:lpstr>Chemiosmotic Hypothesis of  ATP FORMATION </vt:lpstr>
      <vt:lpstr>PowerPoint Presentation</vt:lpstr>
      <vt:lpstr>PowerPoint Presentation</vt:lpstr>
      <vt:lpstr>PowerPoint Presentation</vt:lpstr>
      <vt:lpstr>PowerPoint Presentation</vt:lpstr>
      <vt:lpstr>Calvin Cycle (C3 Cycle)</vt:lpstr>
      <vt:lpstr>Calvin Cycle (C3 Cycle)</vt:lpstr>
      <vt:lpstr>PowerPoint Presentation</vt:lpstr>
      <vt:lpstr>Calvin Cycle (C3 Cycle)</vt:lpstr>
      <vt:lpstr>Calvin Cycle (C3 Cycle)</vt:lpstr>
      <vt:lpstr>C4 Pathway (Hatch and Slack Pathway)</vt:lpstr>
      <vt:lpstr>C4 Pathway (Hatch and Slack Pathway)</vt:lpstr>
      <vt:lpstr>C4 Pathway (Hatch and Slack Pathway)</vt:lpstr>
      <vt:lpstr>Photorespiration/PCO cycle / photosynthetic  Carbon dioxide cycle</vt:lpstr>
      <vt:lpstr>C3 plants</vt:lpstr>
      <vt:lpstr>C4 plants</vt:lpstr>
      <vt:lpstr> photorespiration  </vt:lpstr>
      <vt:lpstr> Photorespiration </vt:lpstr>
      <vt:lpstr>C3 &amp; C4 PLANTS</vt:lpstr>
      <vt:lpstr>Factors affecting rate of Photosynthesis</vt:lpstr>
      <vt:lpstr>Factors affecting rate of Photosynthesis</vt:lpstr>
      <vt:lpstr>Blackmans law of limiting factors.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NITHINA</dc:creator>
  <cp:lastModifiedBy>NITHINA</cp:lastModifiedBy>
  <cp:revision>8</cp:revision>
  <dcterms:created xsi:type="dcterms:W3CDTF">2020-11-16T05:29:34Z</dcterms:created>
  <dcterms:modified xsi:type="dcterms:W3CDTF">2020-12-16T15:50:13Z</dcterms:modified>
</cp:coreProperties>
</file>