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0" r:id="rId7"/>
    <p:sldId id="25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CC"/>
    <a:srgbClr val="660033"/>
    <a:srgbClr val="FFFF66"/>
    <a:srgbClr val="0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Chapter Life Processes</a:t>
            </a:r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 (Class X)</a:t>
            </a:r>
            <a:endParaRPr lang="en-IN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By </a:t>
            </a:r>
          </a:p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Dr </a:t>
            </a:r>
            <a:r>
              <a:rPr lang="en-IN" sz="2000" dirty="0" err="1" smtClean="0">
                <a:latin typeface="Gungsuh" pitchFamily="18" charset="-127"/>
                <a:ea typeface="Gungsuh" pitchFamily="18" charset="-127"/>
              </a:rPr>
              <a:t>Sanjoy</a:t>
            </a:r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 Deka, 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TGT (Science)</a:t>
            </a:r>
          </a:p>
          <a:p>
            <a:r>
              <a:rPr lang="en-IN" sz="1800" dirty="0" err="1" smtClean="0">
                <a:latin typeface="Gungsuh" pitchFamily="18" charset="-127"/>
                <a:ea typeface="Gungsuh" pitchFamily="18" charset="-127"/>
              </a:rPr>
              <a:t>Sainik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 School </a:t>
            </a:r>
            <a:r>
              <a:rPr lang="en-IN" sz="1800" dirty="0" err="1" smtClean="0">
                <a:latin typeface="Gungsuh" pitchFamily="18" charset="-127"/>
                <a:ea typeface="Gungsuh" pitchFamily="18" charset="-127"/>
              </a:rPr>
              <a:t>Goalpara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, Assam</a:t>
            </a:r>
            <a:endParaRPr lang="en-IN" sz="1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5400" dirty="0" smtClean="0"/>
              <a:t>Photosynthesis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946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It is the process by which autotrophs take in carbon dioxide and water </a:t>
            </a:r>
            <a:r>
              <a:rPr lang="en-IN" dirty="0" smtClean="0"/>
              <a:t>from </a:t>
            </a:r>
            <a:r>
              <a:rPr lang="en-IN" dirty="0"/>
              <a:t>the outside and convert them into </a:t>
            </a:r>
            <a:r>
              <a:rPr lang="en-IN" dirty="0" smtClean="0"/>
              <a:t>carbohydrates in </a:t>
            </a:r>
            <a:r>
              <a:rPr lang="en-IN" dirty="0"/>
              <a:t>the presence of sunlight and chlorophyll. </a:t>
            </a:r>
            <a:endParaRPr lang="en-IN" dirty="0" smtClean="0"/>
          </a:p>
          <a:p>
            <a:pPr algn="just"/>
            <a:endParaRPr lang="en-IN" dirty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carbohydrates which are not used immediately are stored in the form of starch, which serves as the internal energy reserve to be used as and when required by the plant.</a:t>
            </a:r>
          </a:p>
          <a:p>
            <a:pPr marL="0" indent="0">
              <a:buNone/>
            </a:pPr>
            <a:r>
              <a:rPr lang="en-IN" dirty="0"/>
              <a:t> </a:t>
            </a:r>
            <a:endParaRPr lang="en-IN" dirty="0" smtClean="0"/>
          </a:p>
          <a:p>
            <a:endParaRPr lang="en-IN" dirty="0"/>
          </a:p>
          <a:p>
            <a:endParaRPr lang="en-IN" b="1" dirty="0" smtClean="0"/>
          </a:p>
          <a:p>
            <a:endParaRPr lang="en-IN" b="1" dirty="0" smtClean="0"/>
          </a:p>
          <a:p>
            <a:pPr marL="0" indent="0">
              <a:buNone/>
            </a:pPr>
            <a:r>
              <a:rPr lang="en-IN" b="1" dirty="0" smtClean="0"/>
              <a:t>                  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</a:t>
            </a:r>
          </a:p>
          <a:p>
            <a:pPr marL="0" indent="0" algn="ctr">
              <a:buNone/>
            </a:pPr>
            <a:r>
              <a:rPr lang="en-IN" b="1" dirty="0" smtClean="0"/>
              <a:t>Chemical </a:t>
            </a:r>
            <a:r>
              <a:rPr lang="en-IN" b="1" dirty="0"/>
              <a:t>Equation of photosynthesis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grayscl/>
            <a:lum bright="-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5715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Photosynthesis</a:t>
            </a:r>
            <a:r>
              <a:rPr lang="en-I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4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0070C0"/>
                </a:solidFill>
              </a:rPr>
              <a:t>Photosynthesis occurs </a:t>
            </a:r>
            <a:r>
              <a:rPr lang="en-IN" sz="2400" b="1" dirty="0" smtClean="0">
                <a:solidFill>
                  <a:srgbClr val="0070C0"/>
                </a:solidFill>
              </a:rPr>
              <a:t>in </a:t>
            </a:r>
            <a:r>
              <a:rPr lang="en-IN" sz="2400" b="1" dirty="0" smtClean="0">
                <a:solidFill>
                  <a:srgbClr val="0070C0"/>
                </a:solidFill>
              </a:rPr>
              <a:t>Chloroplast of </a:t>
            </a:r>
            <a:r>
              <a:rPr lang="en-IN" sz="2400" b="1" dirty="0">
                <a:solidFill>
                  <a:srgbClr val="0070C0"/>
                </a:solidFill>
              </a:rPr>
              <a:t>green </a:t>
            </a:r>
            <a:r>
              <a:rPr lang="en-IN" sz="2400" b="1" dirty="0" smtClean="0">
                <a:solidFill>
                  <a:srgbClr val="0070C0"/>
                </a:solidFill>
              </a:rPr>
              <a:t>leaves. 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                            </a:t>
            </a:r>
            <a:r>
              <a:rPr lang="en-IN" sz="1600" dirty="0" smtClean="0"/>
              <a:t>Upper       </a:t>
            </a:r>
            <a:endParaRPr lang="en-IN" sz="1600" dirty="0" smtClean="0"/>
          </a:p>
          <a:p>
            <a:pPr marL="0" indent="0">
              <a:buNone/>
            </a:pPr>
            <a:r>
              <a:rPr lang="en-IN" sz="1600" dirty="0"/>
              <a:t> </a:t>
            </a:r>
            <a:r>
              <a:rPr lang="en-IN" sz="1600" dirty="0" smtClean="0"/>
              <a:t>                                                                                                                                                          epidermis</a:t>
            </a:r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endParaRPr lang="en-IN" sz="1600" dirty="0" smtClean="0"/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endParaRPr lang="en-IN" sz="1600" dirty="0" smtClean="0"/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endParaRPr lang="en-IN" sz="1600" dirty="0" smtClean="0"/>
          </a:p>
          <a:p>
            <a:pPr marL="0" indent="0">
              <a:buNone/>
            </a:pPr>
            <a:r>
              <a:rPr lang="en-IN" sz="1600" dirty="0" smtClean="0"/>
              <a:t>                                                                                                                                                           Lower       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                                                                                                                                                        </a:t>
            </a:r>
            <a:r>
              <a:rPr lang="en-IN" sz="1600" dirty="0" smtClean="0"/>
              <a:t>epidermis</a:t>
            </a:r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							               Stomata</a:t>
            </a:r>
            <a:endParaRPr lang="en-IN" sz="16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 r="6113" b="8995"/>
          <a:stretch/>
        </p:blipFill>
        <p:spPr bwMode="auto">
          <a:xfrm>
            <a:off x="1073727" y="2552700"/>
            <a:ext cx="5949373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71800" y="6019800"/>
            <a:ext cx="40513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Cross Section of a leaf</a:t>
            </a:r>
            <a:endParaRPr lang="en-IN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1800" y="2667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64482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5181600"/>
            <a:ext cx="135428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38200" y="304800"/>
            <a:ext cx="6877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IN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ite </a:t>
            </a:r>
            <a:r>
              <a:rPr lang="en-IN" sz="54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IN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photosynthesis </a:t>
            </a:r>
            <a:endParaRPr lang="en-IN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7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</a:t>
            </a:r>
          </a:p>
          <a:p>
            <a:pPr marL="0" indent="0" algn="ctr">
              <a:buNone/>
            </a:pPr>
            <a:endParaRPr lang="en-IN" sz="2400" b="1" dirty="0" smtClean="0"/>
          </a:p>
          <a:p>
            <a:pPr marL="0" indent="0" algn="ctr">
              <a:buNone/>
            </a:pPr>
            <a:endParaRPr lang="en-IN" sz="2400" b="1" dirty="0"/>
          </a:p>
          <a:p>
            <a:pPr marL="0" indent="0" algn="ctr">
              <a:buNone/>
            </a:pPr>
            <a:r>
              <a:rPr lang="en-IN" sz="2400" b="1" dirty="0" smtClean="0">
                <a:solidFill>
                  <a:schemeClr val="bg1"/>
                </a:solidFill>
              </a:rPr>
              <a:t>Structure of chloroplast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"/>
          <a:stretch/>
        </p:blipFill>
        <p:spPr bwMode="auto">
          <a:xfrm>
            <a:off x="630382" y="609600"/>
            <a:ext cx="7772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Stages of photosynthesis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The following events occur during this process </a:t>
            </a:r>
            <a:r>
              <a:rPr lang="en-IN" dirty="0" smtClean="0">
                <a:solidFill>
                  <a:srgbClr val="002060"/>
                </a:solidFill>
              </a:rPr>
              <a:t>–</a:t>
            </a: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</a:endParaRPr>
          </a:p>
          <a:p>
            <a:pPr marL="514350" indent="-514350">
              <a:buAutoNum type="alphaLcParenBoth"/>
            </a:pPr>
            <a:r>
              <a:rPr lang="en-IN" b="1" dirty="0" smtClean="0">
                <a:solidFill>
                  <a:srgbClr val="002060"/>
                </a:solidFill>
              </a:rPr>
              <a:t>Light </a:t>
            </a:r>
            <a:r>
              <a:rPr lang="en-IN" b="1" dirty="0">
                <a:solidFill>
                  <a:srgbClr val="002060"/>
                </a:solidFill>
              </a:rPr>
              <a:t>Reaction : Occurs in thylakoid </a:t>
            </a:r>
            <a:r>
              <a:rPr lang="en-IN" b="1" dirty="0" smtClean="0">
                <a:solidFill>
                  <a:srgbClr val="002060"/>
                </a:solidFill>
              </a:rPr>
              <a:t>membrane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     (also called Hill Reaction, light dependent reaction)</a:t>
            </a:r>
            <a:endParaRPr lang="en-IN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IN" sz="2200" dirty="0" smtClean="0">
                <a:solidFill>
                  <a:srgbClr val="0070C0"/>
                </a:solidFill>
              </a:rPr>
              <a:t>       </a:t>
            </a:r>
          </a:p>
          <a:p>
            <a:pPr marL="0" lvl="0" indent="0">
              <a:buNone/>
            </a:pPr>
            <a:r>
              <a:rPr lang="en-IN" sz="2200" dirty="0">
                <a:solidFill>
                  <a:srgbClr val="0070C0"/>
                </a:solidFill>
              </a:rPr>
              <a:t> </a:t>
            </a:r>
            <a:r>
              <a:rPr lang="en-IN" sz="2200" dirty="0" smtClean="0">
                <a:solidFill>
                  <a:srgbClr val="0070C0"/>
                </a:solidFill>
              </a:rPr>
              <a:t>       </a:t>
            </a:r>
            <a:r>
              <a:rPr lang="en-IN" sz="2200" dirty="0" smtClean="0"/>
              <a:t>1. Absorption </a:t>
            </a:r>
            <a:r>
              <a:rPr lang="en-IN" sz="2200" dirty="0"/>
              <a:t>of light energy by chlorophyll</a:t>
            </a:r>
            <a:r>
              <a:rPr lang="en-IN" sz="2200" dirty="0" smtClean="0"/>
              <a:t>.</a:t>
            </a:r>
          </a:p>
          <a:p>
            <a:pPr marL="0" lvl="0" indent="0">
              <a:buNone/>
            </a:pPr>
            <a:endParaRPr lang="en-IN" sz="2200" dirty="0"/>
          </a:p>
          <a:p>
            <a:pPr marL="0" lvl="0" indent="0">
              <a:buNone/>
            </a:pPr>
            <a:r>
              <a:rPr lang="en-IN" sz="2200" dirty="0" smtClean="0"/>
              <a:t>       2. Conversion </a:t>
            </a:r>
            <a:r>
              <a:rPr lang="en-IN" sz="2200" dirty="0"/>
              <a:t>of light energy to chemical energy </a:t>
            </a:r>
            <a:r>
              <a:rPr lang="en-IN" sz="2200" dirty="0" smtClean="0"/>
              <a:t>(</a:t>
            </a:r>
            <a:r>
              <a:rPr lang="en-IN" sz="2200" dirty="0" smtClean="0">
                <a:solidFill>
                  <a:srgbClr val="FF0000"/>
                </a:solidFill>
              </a:rPr>
              <a:t>ATP and NADPH</a:t>
            </a:r>
            <a:r>
              <a:rPr lang="en-IN" sz="2200" dirty="0" smtClean="0"/>
              <a:t>) and </a:t>
            </a:r>
          </a:p>
          <a:p>
            <a:pPr marL="0" lvl="0" indent="0">
              <a:buNone/>
            </a:pPr>
            <a:r>
              <a:rPr lang="en-IN" sz="2200" dirty="0"/>
              <a:t> </a:t>
            </a:r>
            <a:r>
              <a:rPr lang="en-IN" sz="2200" dirty="0" smtClean="0"/>
              <a:t>          splitting </a:t>
            </a:r>
            <a:r>
              <a:rPr lang="en-IN" sz="2200" dirty="0"/>
              <a:t>of </a:t>
            </a:r>
            <a:r>
              <a:rPr lang="en-IN" sz="2200" dirty="0" smtClean="0"/>
              <a:t>water </a:t>
            </a:r>
            <a:r>
              <a:rPr lang="en-IN" sz="2200" dirty="0"/>
              <a:t>molecules into hydrogen and </a:t>
            </a:r>
            <a:r>
              <a:rPr lang="en-IN" sz="2200" dirty="0" smtClean="0"/>
              <a:t>oxygen in presence of light </a:t>
            </a:r>
          </a:p>
          <a:p>
            <a:pPr marL="0" lvl="0" indent="0">
              <a:buNone/>
            </a:pPr>
            <a:r>
              <a:rPr lang="en-IN" sz="2200" dirty="0"/>
              <a:t> </a:t>
            </a:r>
            <a:r>
              <a:rPr lang="en-IN" sz="2200" dirty="0" smtClean="0"/>
              <a:t>         (</a:t>
            </a:r>
            <a:r>
              <a:rPr lang="en-IN" sz="2200" dirty="0" smtClean="0">
                <a:solidFill>
                  <a:srgbClr val="FF0000"/>
                </a:solidFill>
              </a:rPr>
              <a:t>Photolysis of water</a:t>
            </a:r>
            <a:r>
              <a:rPr lang="en-IN" sz="2200" dirty="0" smtClean="0"/>
              <a:t>).</a:t>
            </a:r>
          </a:p>
          <a:p>
            <a:pPr marL="0" lv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</a:rPr>
              <a:t>(b)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b="1" dirty="0">
                <a:solidFill>
                  <a:srgbClr val="002060"/>
                </a:solidFill>
              </a:rPr>
              <a:t>Dark Reaction: Occurs in </a:t>
            </a:r>
            <a:r>
              <a:rPr lang="en-IN" b="1" dirty="0" err="1" smtClean="0">
                <a:solidFill>
                  <a:srgbClr val="002060"/>
                </a:solidFill>
              </a:rPr>
              <a:t>Stroma</a:t>
            </a:r>
            <a:endParaRPr lang="en-IN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    (also called Calvin Cycle, Carbon fixation reaction)</a:t>
            </a:r>
            <a:endParaRPr lang="en-IN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IN" sz="2200" dirty="0" smtClean="0"/>
              <a:t>       </a:t>
            </a:r>
          </a:p>
          <a:p>
            <a:pPr marL="0" lvl="0" indent="0">
              <a:buNone/>
            </a:pPr>
            <a:r>
              <a:rPr lang="en-IN" sz="2200" dirty="0"/>
              <a:t> </a:t>
            </a:r>
            <a:r>
              <a:rPr lang="en-IN" sz="2200" dirty="0" smtClean="0"/>
              <a:t>      3. Reduction </a:t>
            </a:r>
            <a:r>
              <a:rPr lang="en-IN" sz="2200" dirty="0"/>
              <a:t>of carbon dioxide to carbohydrates</a:t>
            </a:r>
            <a:r>
              <a:rPr lang="en-IN" sz="2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13855"/>
            <a:ext cx="533400" cy="6324600"/>
          </a:xfrm>
        </p:spPr>
        <p:txBody>
          <a:bodyPr>
            <a:noAutofit/>
          </a:bodyPr>
          <a:lstStyle/>
          <a:p>
            <a:r>
              <a:rPr lang="en-IN" sz="3000" b="1" dirty="0" smtClean="0">
                <a:solidFill>
                  <a:srgbClr val="0070C0"/>
                </a:solidFill>
              </a:rPr>
              <a:t>PHOTOSYNTHES</a:t>
            </a:r>
            <a:br>
              <a:rPr lang="en-IN" sz="3000" b="1" dirty="0" smtClean="0">
                <a:solidFill>
                  <a:srgbClr val="0070C0"/>
                </a:solidFill>
              </a:rPr>
            </a:br>
            <a:r>
              <a:rPr lang="en-IN" sz="3000" b="1" dirty="0" smtClean="0">
                <a:solidFill>
                  <a:srgbClr val="0070C0"/>
                </a:solidFill>
              </a:rPr>
              <a:t>I</a:t>
            </a:r>
            <a:br>
              <a:rPr lang="en-IN" sz="3000" b="1" dirty="0" smtClean="0">
                <a:solidFill>
                  <a:srgbClr val="0070C0"/>
                </a:solidFill>
              </a:rPr>
            </a:br>
            <a:r>
              <a:rPr lang="en-IN" sz="3000" b="1" dirty="0" smtClean="0">
                <a:solidFill>
                  <a:srgbClr val="0070C0"/>
                </a:solidFill>
              </a:rPr>
              <a:t>S</a:t>
            </a:r>
            <a:endParaRPr lang="en-IN" sz="3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"/>
          <a:stretch/>
        </p:blipFill>
        <p:spPr bwMode="auto">
          <a:xfrm>
            <a:off x="838200" y="0"/>
            <a:ext cx="7315200" cy="586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60987"/>
            <a:ext cx="53340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NADP</a:t>
            </a:r>
            <a:r>
              <a:rPr lang="en-IN" sz="1400" baseline="30000" dirty="0" smtClean="0"/>
              <a:t>+  </a:t>
            </a:r>
            <a:r>
              <a:rPr lang="en-IN" sz="1400" dirty="0" smtClean="0"/>
              <a:t>= </a:t>
            </a:r>
            <a:r>
              <a:rPr lang="en-IN" sz="1400" dirty="0" err="1" smtClean="0"/>
              <a:t>Nicotinamide</a:t>
            </a:r>
            <a:r>
              <a:rPr lang="en-IN" sz="1400" dirty="0" smtClean="0"/>
              <a:t> </a:t>
            </a:r>
            <a:r>
              <a:rPr lang="en-IN" sz="1400" dirty="0"/>
              <a:t>adenine dinucleotide phosphate (a </a:t>
            </a:r>
            <a:r>
              <a:rPr lang="en-IN" sz="1400" dirty="0" smtClean="0"/>
              <a:t>coenzyme)</a:t>
            </a:r>
          </a:p>
          <a:p>
            <a:r>
              <a:rPr lang="en-IN" sz="1400" dirty="0" smtClean="0"/>
              <a:t>NADPH= Reduced form of </a:t>
            </a:r>
            <a:r>
              <a:rPr lang="en-IN" sz="1400" dirty="0"/>
              <a:t>NADP</a:t>
            </a:r>
            <a:r>
              <a:rPr lang="en-IN" sz="1400" baseline="30000" dirty="0"/>
              <a:t>+ </a:t>
            </a:r>
            <a:endParaRPr lang="en-IN" sz="1400" baseline="30000" dirty="0" smtClean="0"/>
          </a:p>
          <a:p>
            <a:r>
              <a:rPr lang="en-IN" sz="1400" dirty="0" smtClean="0"/>
              <a:t>ATP= Adenosine tri phosphate</a:t>
            </a:r>
          </a:p>
          <a:p>
            <a:endParaRPr lang="en-IN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9625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dirty="0" smtClean="0">
                <a:solidFill>
                  <a:srgbClr val="FFFF66"/>
                </a:solidFill>
              </a:rPr>
              <a:t>Photosynthesis </a:t>
            </a:r>
            <a:r>
              <a:rPr lang="en-IN" dirty="0">
                <a:solidFill>
                  <a:srgbClr val="FFFF66"/>
                </a:solidFill>
              </a:rPr>
              <a:t>continues day and night. </a:t>
            </a:r>
            <a:endParaRPr lang="en-IN" dirty="0" smtClean="0">
              <a:solidFill>
                <a:srgbClr val="FFFF66"/>
              </a:solidFill>
            </a:endParaRPr>
          </a:p>
          <a:p>
            <a:pPr lvl="0"/>
            <a:endParaRPr lang="en-IN" dirty="0">
              <a:solidFill>
                <a:srgbClr val="FFFF66"/>
              </a:solidFill>
            </a:endParaRPr>
          </a:p>
          <a:p>
            <a:pPr lvl="0"/>
            <a:r>
              <a:rPr lang="en-IN" dirty="0">
                <a:solidFill>
                  <a:srgbClr val="FFFF66"/>
                </a:solidFill>
              </a:rPr>
              <a:t>Light reaction requires sunlight but dark reaction does not require light. It depends on the energy produced during light reaction to run the Calvin cycle</a:t>
            </a:r>
            <a:r>
              <a:rPr lang="en-IN" dirty="0" smtClean="0">
                <a:solidFill>
                  <a:srgbClr val="FFFF66"/>
                </a:solidFill>
              </a:rPr>
              <a:t>.</a:t>
            </a:r>
          </a:p>
          <a:p>
            <a:pPr lvl="0"/>
            <a:endParaRPr lang="en-IN" dirty="0">
              <a:solidFill>
                <a:srgbClr val="FFFF66"/>
              </a:solidFill>
            </a:endParaRPr>
          </a:p>
          <a:p>
            <a:pPr lvl="0"/>
            <a:r>
              <a:rPr lang="en-IN" dirty="0">
                <a:solidFill>
                  <a:srgbClr val="FFFF66"/>
                </a:solidFill>
              </a:rPr>
              <a:t>18 ATP and 12 NADPH required to produce one glucose molecule</a:t>
            </a:r>
            <a:r>
              <a:rPr lang="en-IN" dirty="0" smtClean="0">
                <a:solidFill>
                  <a:srgbClr val="FFFF66"/>
                </a:solidFill>
              </a:rPr>
              <a:t>.</a:t>
            </a:r>
          </a:p>
          <a:p>
            <a:pPr lvl="0"/>
            <a:endParaRPr lang="en-IN" dirty="0">
              <a:solidFill>
                <a:srgbClr val="FFFF66"/>
              </a:solidFill>
            </a:endParaRPr>
          </a:p>
          <a:p>
            <a:r>
              <a:rPr lang="en-IN" dirty="0">
                <a:solidFill>
                  <a:srgbClr val="FFFF66"/>
                </a:solidFill>
              </a:rPr>
              <a:t>6 turn of CO</a:t>
            </a:r>
            <a:r>
              <a:rPr lang="en-IN" baseline="-25000" dirty="0">
                <a:solidFill>
                  <a:srgbClr val="FFFF66"/>
                </a:solidFill>
              </a:rPr>
              <a:t>2 </a:t>
            </a:r>
            <a:r>
              <a:rPr lang="en-IN" dirty="0" smtClean="0">
                <a:solidFill>
                  <a:srgbClr val="FFFF66"/>
                </a:solidFill>
              </a:rPr>
              <a:t>in Calvin Cycle produces </a:t>
            </a:r>
            <a:r>
              <a:rPr lang="en-IN" dirty="0">
                <a:solidFill>
                  <a:srgbClr val="FFFF66"/>
                </a:solidFill>
              </a:rPr>
              <a:t>one glucose molecule.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7894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points to be remembered</a:t>
            </a:r>
          </a:p>
        </p:txBody>
      </p:sp>
    </p:spTree>
    <p:extLst>
      <p:ext uri="{BB962C8B-B14F-4D97-AF65-F5344CB8AC3E}">
        <p14:creationId xmlns:p14="http://schemas.microsoft.com/office/powerpoint/2010/main" val="17606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Write the chemical equation of photosynthesis.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What is the site of light reaction and dark reaction?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Draw and label the parts of chloroplast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What is photolysis of water?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During which phase of photosynthesis O</a:t>
            </a:r>
            <a:r>
              <a:rPr lang="en-IN" sz="2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 is liberated?</a:t>
            </a:r>
            <a:endParaRPr lang="en-IN" sz="2400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Explain light reaction and dark reaction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Draw the cross section of leaf and label its important parts.</a:t>
            </a: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153" y="533400"/>
            <a:ext cx="371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? 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09"/>
            <a:ext cx="8996054" cy="67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0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368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Horizon</vt:lpstr>
      <vt:lpstr>Photosynthesis</vt:lpstr>
      <vt:lpstr>Photosynthesis </vt:lpstr>
      <vt:lpstr>PowerPoint Presentation</vt:lpstr>
      <vt:lpstr>PowerPoint Presentation</vt:lpstr>
      <vt:lpstr>Stages of photosynthesis </vt:lpstr>
      <vt:lpstr>PHOTOSYNTHES I 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Deka</dc:creator>
  <cp:lastModifiedBy>USER</cp:lastModifiedBy>
  <cp:revision>17</cp:revision>
  <dcterms:created xsi:type="dcterms:W3CDTF">2006-08-16T00:00:00Z</dcterms:created>
  <dcterms:modified xsi:type="dcterms:W3CDTF">2020-05-27T10:11:53Z</dcterms:modified>
</cp:coreProperties>
</file>