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406251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191305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15699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3105300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5031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993393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4234647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375944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363163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0C81C-603C-4AFB-B2CF-FC375FFB92BA}" type="datetimeFigureOut">
              <a:rPr lang="en-IN" smtClean="0"/>
              <a:t>16-05-2020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343666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F0C81C-603C-4AFB-B2CF-FC375FFB92BA}" type="datetimeFigureOut">
              <a:rPr lang="en-IN" smtClean="0"/>
              <a:t>16-05-2020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179857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F0C81C-603C-4AFB-B2CF-FC375FFB92BA}" type="datetimeFigureOut">
              <a:rPr lang="en-IN" smtClean="0"/>
              <a:t>16-05-2020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3265513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F0C81C-603C-4AFB-B2CF-FC375FFB92BA}" type="datetimeFigureOut">
              <a:rPr lang="en-IN" smtClean="0"/>
              <a:t>16-05-2020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387126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0C81C-603C-4AFB-B2CF-FC375FFB92BA}" type="datetimeFigureOut">
              <a:rPr lang="en-IN" smtClean="0"/>
              <a:t>16-05-2020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192602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0C81C-603C-4AFB-B2CF-FC375FFB92BA}" type="datetimeFigureOut">
              <a:rPr lang="en-IN" smtClean="0"/>
              <a:t>16-05-2020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415884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0C81C-603C-4AFB-B2CF-FC375FFB92BA}" type="datetimeFigureOut">
              <a:rPr lang="en-IN" smtClean="0"/>
              <a:t>16-05-2020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5A54D8-C33E-4FFF-AFF9-6D0CF06AF687}" type="slidenum">
              <a:rPr lang="en-IN" smtClean="0"/>
              <a:t>‹#›</a:t>
            </a:fld>
            <a:endParaRPr lang="en-IN"/>
          </a:p>
        </p:txBody>
      </p:sp>
    </p:spTree>
    <p:extLst>
      <p:ext uri="{BB962C8B-B14F-4D97-AF65-F5344CB8AC3E}">
        <p14:creationId xmlns:p14="http://schemas.microsoft.com/office/powerpoint/2010/main" val="152023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F0C81C-603C-4AFB-B2CF-FC375FFB92BA}" type="datetimeFigureOut">
              <a:rPr lang="en-IN" smtClean="0"/>
              <a:t>16-05-2020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5A54D8-C33E-4FFF-AFF9-6D0CF06AF687}" type="slidenum">
              <a:rPr lang="en-IN" smtClean="0"/>
              <a:t>‹#›</a:t>
            </a:fld>
            <a:endParaRPr lang="en-IN"/>
          </a:p>
        </p:txBody>
      </p:sp>
    </p:spTree>
    <p:extLst>
      <p:ext uri="{BB962C8B-B14F-4D97-AF65-F5344CB8AC3E}">
        <p14:creationId xmlns:p14="http://schemas.microsoft.com/office/powerpoint/2010/main" val="3113970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7606" y="484058"/>
            <a:ext cx="7547212" cy="5556201"/>
          </a:xfrm>
          <a:prstGeom prst="rect">
            <a:avLst/>
          </a:prstGeom>
        </p:spPr>
        <p:txBody>
          <a:bodyPr wrap="square">
            <a:spAutoFit/>
          </a:bodyPr>
          <a:lstStyle/>
          <a:p>
            <a:pPr>
              <a:lnSpc>
                <a:spcPct val="107000"/>
              </a:lnSpc>
              <a:spcAft>
                <a:spcPts val="2250"/>
              </a:spcAft>
            </a:pPr>
            <a:r>
              <a:rPr lang="en-US"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Poem – Mystery of the Talking Fan</a:t>
            </a:r>
            <a:endPar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2250"/>
              </a:spcAft>
            </a:pP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Once there was a talking fan —</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Electrical his chatter.</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 couldn’t quite hear what he said</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And I hope it doesn’t matter</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Because one day somebody oiled</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His little whirling motor</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And all the mystery was spoiled —</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He ran as still as water.</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(Page 97)</a:t>
            </a:r>
            <a:b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endParaRPr lang="en-IN"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pPr>
            <a:r>
              <a:rPr lang="en-IN" sz="2000"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Word-Notes</a:t>
            </a: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 </a:t>
            </a:r>
            <a:r>
              <a:rPr lang="en-IN" sz="2000"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Electrical</a:t>
            </a: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-concerning electricity, </a:t>
            </a:r>
            <a:r>
              <a:rPr lang="en-IN" sz="2000"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Chatter</a:t>
            </a: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-babble,  </a:t>
            </a:r>
            <a:r>
              <a:rPr lang="en-IN" sz="2000"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Quite</a:t>
            </a: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-well,  </a:t>
            </a:r>
            <a:r>
              <a:rPr lang="en-IN" sz="2000"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It doesn’t matter</a:t>
            </a: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-It isn’t important, </a:t>
            </a:r>
            <a:r>
              <a:rPr lang="en-IN" sz="2000"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Oiled</a:t>
            </a:r>
            <a:r>
              <a:rPr lang="en-IN" sz="20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-put in the oil,  Whirling-rotating, Mystery-enigma, Spoiled-destroyed,  Still-quietly,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385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1002" y="1105560"/>
            <a:ext cx="8297839" cy="3528787"/>
          </a:xfrm>
          <a:prstGeom prst="rect">
            <a:avLst/>
          </a:prstGeom>
        </p:spPr>
        <p:txBody>
          <a:bodyPr wrap="square">
            <a:spAutoFit/>
          </a:bodyPr>
          <a:lstStyle/>
          <a:p>
            <a:pPr>
              <a:lnSpc>
                <a:spcPct val="107000"/>
              </a:lnSpc>
              <a:spcAft>
                <a:spcPts val="2250"/>
              </a:spcAft>
            </a:pPr>
            <a:r>
              <a:rPr lang="en-IN" sz="2400"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Summary</a:t>
            </a:r>
            <a:r>
              <a:rPr lang="en-IN"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spcAft>
                <a:spcPts val="2250"/>
              </a:spcAft>
            </a:pPr>
            <a:r>
              <a:rPr lang="en-IN" sz="2400"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Once an electric fan began making queer sounds. The poet thought that it was trying to convey some message ; but he could not quite understand what the fan tried to communicate. This mysterious chatting did not matter to him as the disturbing sound could not be heard anymore. This was due to the fact that the fan’s motor was oiled. Now the working of the fan was smooth and quiet.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871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842" y="0"/>
            <a:ext cx="10972800" cy="6608091"/>
          </a:xfrm>
          <a:prstGeom prst="rect">
            <a:avLst/>
          </a:prstGeom>
        </p:spPr>
        <p:txBody>
          <a:bodyPr wrap="square">
            <a:spAutoFit/>
          </a:bodyPr>
          <a:lstStyle/>
          <a:p>
            <a:pPr>
              <a:lnSpc>
                <a:spcPct val="107000"/>
              </a:lnSpc>
              <a:spcAft>
                <a:spcPts val="2250"/>
              </a:spcAft>
            </a:pPr>
            <a:r>
              <a:rPr lang="en-IN" b="1" dirty="0" smtClean="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TEXTUAL QUESTIONS</a:t>
            </a:r>
            <a:r>
              <a:rPr lang="en-IN"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(Page 97)</a:t>
            </a:r>
            <a:r>
              <a:rPr lang="en-IN" sz="1400" dirty="0">
                <a:latin typeface="Calibri" panose="020F0502020204030204" pitchFamily="34" charset="0"/>
                <a:ea typeface="Times New Roman" panose="02020603050405020304" pitchFamily="18" charset="0"/>
                <a:cs typeface="Times New Roman" panose="02020603050405020304" pitchFamily="18" charset="0"/>
              </a:rPr>
              <a:t> </a:t>
            </a:r>
            <a:r>
              <a:rPr lang="en-IN" b="1" dirty="0" smtClean="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Working with the Poem</a:t>
            </a:r>
            <a:endParaRPr lang="en-IN"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tabLst>
                <a:tab pos="2865755" algn="ctr"/>
              </a:tabLst>
            </a:pPr>
            <a:r>
              <a:rPr lang="en-IN" b="1" dirty="0" smtClean="0">
                <a:solidFill>
                  <a:srgbClr val="EB4924"/>
                </a:solidFill>
                <a:effectLst/>
                <a:latin typeface="Arial" panose="020B0604020202020204" pitchFamily="34" charset="0"/>
                <a:ea typeface="Times New Roman" panose="02020603050405020304" pitchFamily="18" charset="0"/>
                <a:cs typeface="Times New Roman" panose="02020603050405020304" pitchFamily="18" charset="0"/>
              </a:rPr>
              <a:t>Question 1.	</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Fans don’t talk, but it is possible to imagine that they do. What is it, then, that sounds like the fan’s chatter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b="1" dirty="0" smtClean="0">
                <a:solidFill>
                  <a:srgbClr val="008000"/>
                </a:solidFill>
                <a:effectLst/>
                <a:latin typeface="Arial" panose="020B0604020202020204" pitchFamily="34" charset="0"/>
                <a:ea typeface="Times New Roman" panose="02020603050405020304" pitchFamily="18" charset="0"/>
                <a:cs typeface="Times New Roman" panose="02020603050405020304" pitchFamily="18" charset="0"/>
              </a:rPr>
              <a:t>Answer.</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idle boring talk sounds like the ‘fan’s chatter’. Both these sounds can be called ‘clatter’.</a:t>
            </a:r>
            <a:endParaRPr lang="en-IN"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tabLst>
                <a:tab pos="2865755" algn="ctr"/>
              </a:tabLst>
            </a:pPr>
            <a:r>
              <a:rPr lang="en-IN" b="1" dirty="0" smtClean="0">
                <a:solidFill>
                  <a:srgbClr val="EB4924"/>
                </a:solidFill>
                <a:effectLst/>
                <a:latin typeface="Arial" panose="020B0604020202020204" pitchFamily="34" charset="0"/>
                <a:ea typeface="Times New Roman" panose="02020603050405020304" pitchFamily="18" charset="0"/>
                <a:cs typeface="Times New Roman" panose="02020603050405020304" pitchFamily="18" charset="0"/>
              </a:rPr>
              <a:t>Question 2.	</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Complete the following sentences.</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r>
              <a:rPr lang="en-IN" b="1" dirty="0" err="1"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a:t>
            </a:r>
            <a:r>
              <a:rPr lang="en-IN"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The chatter is electrical because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(ii)</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It is mysterious because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b="1" dirty="0" smtClean="0">
                <a:solidFill>
                  <a:srgbClr val="008000"/>
                </a:solidFill>
                <a:effectLst/>
                <a:latin typeface="Arial" panose="020B0604020202020204" pitchFamily="34" charset="0"/>
                <a:ea typeface="Times New Roman" panose="02020603050405020304" pitchFamily="18" charset="0"/>
                <a:cs typeface="Times New Roman" panose="02020603050405020304" pitchFamily="18" charset="0"/>
              </a:rPr>
              <a:t>Answer.</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r>
              <a:rPr lang="en-IN" b="1" dirty="0" err="1"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a:t>
            </a:r>
            <a:r>
              <a:rPr lang="en-IN"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The chatter is electrical because the fan runs on electricity. Stop the flow of electric current and everything stops.</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(ii)</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It is mysterious because the poet feels that the fan is trying to say something. But what it is, he doesn’t know.</a:t>
            </a:r>
            <a:endParaRPr lang="en-IN"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pPr>
            <a:r>
              <a:rPr lang="en-IN" b="1" dirty="0" smtClean="0">
                <a:solidFill>
                  <a:srgbClr val="EB4924"/>
                </a:solidFill>
                <a:effectLst/>
                <a:latin typeface="Arial" panose="020B0604020202020204" pitchFamily="34" charset="0"/>
                <a:ea typeface="Times New Roman" panose="02020603050405020304" pitchFamily="18" charset="0"/>
                <a:cs typeface="Times New Roman" panose="02020603050405020304" pitchFamily="18" charset="0"/>
              </a:rPr>
              <a:t>Question 3.</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What do you think the talking fan was demanding ?   </a:t>
            </a:r>
            <a:r>
              <a:rPr lang="en-IN" b="1"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(Imp.)</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b="1" dirty="0" smtClean="0">
                <a:solidFill>
                  <a:srgbClr val="008000"/>
                </a:solidFill>
                <a:effectLst/>
                <a:latin typeface="Arial" panose="020B0604020202020204" pitchFamily="34" charset="0"/>
                <a:ea typeface="Times New Roman" panose="02020603050405020304" pitchFamily="18" charset="0"/>
                <a:cs typeface="Times New Roman" panose="02020603050405020304" pitchFamily="18" charset="0"/>
              </a:rPr>
              <a:t>Answer.</a:t>
            </a: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r>
            <a:b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br>
            <a:r>
              <a:rPr lang="en-IN" dirty="0" smtClea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talking fan was demanding oil.</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769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59" y="147958"/>
            <a:ext cx="11109278" cy="6710042"/>
          </a:xfrm>
          <a:prstGeom prst="rect">
            <a:avLst/>
          </a:prstGeom>
        </p:spPr>
        <p:txBody>
          <a:bodyPr wrap="square">
            <a:spAutoFit/>
          </a:bodyPr>
          <a:lstStyle/>
          <a:p>
            <a:pPr>
              <a:lnSpc>
                <a:spcPct val="107000"/>
              </a:lnSpc>
              <a:spcAft>
                <a:spcPts val="2250"/>
              </a:spcAft>
            </a:pPr>
            <a:r>
              <a:rPr lang="en-IN" sz="2400" b="1" dirty="0">
                <a:latin typeface="Arial" panose="020B0604020202020204" pitchFamily="34" charset="0"/>
                <a:ea typeface="Times New Roman" panose="02020603050405020304" pitchFamily="18" charset="0"/>
                <a:cs typeface="Times New Roman" panose="02020603050405020304" pitchFamily="18" charset="0"/>
              </a:rPr>
              <a:t>Question 4.</a:t>
            </a:r>
            <a:r>
              <a:rPr lang="en-IN" sz="2400" dirty="0">
                <a:latin typeface="Arial" panose="020B0604020202020204" pitchFamily="34" charset="0"/>
                <a:ea typeface="Times New Roman" panose="02020603050405020304" pitchFamily="18" charset="0"/>
                <a:cs typeface="Times New Roman" panose="02020603050405020304" pitchFamily="18" charset="0"/>
              </a:rPr>
              <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dirty="0">
                <a:latin typeface="Arial" panose="020B0604020202020204" pitchFamily="34" charset="0"/>
                <a:ea typeface="Times New Roman" panose="02020603050405020304" pitchFamily="18" charset="0"/>
                <a:cs typeface="Times New Roman" panose="02020603050405020304" pitchFamily="18" charset="0"/>
              </a:rPr>
              <a:t>How does an electric fan manage to throw so much air when it is switched on ?</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b="1" dirty="0">
                <a:latin typeface="Arial" panose="020B0604020202020204" pitchFamily="34" charset="0"/>
                <a:ea typeface="Times New Roman" panose="02020603050405020304" pitchFamily="18" charset="0"/>
                <a:cs typeface="Times New Roman" panose="02020603050405020304" pitchFamily="18" charset="0"/>
              </a:rPr>
              <a:t>Answer.</a:t>
            </a:r>
            <a:r>
              <a:rPr lang="en-IN" sz="2400" dirty="0">
                <a:latin typeface="Arial" panose="020B0604020202020204" pitchFamily="34" charset="0"/>
                <a:ea typeface="Times New Roman" panose="02020603050405020304" pitchFamily="18" charset="0"/>
                <a:cs typeface="Times New Roman" panose="02020603050405020304" pitchFamily="18" charset="0"/>
              </a:rPr>
              <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dirty="0">
                <a:latin typeface="Arial" panose="020B0604020202020204" pitchFamily="34" charset="0"/>
                <a:ea typeface="Times New Roman" panose="02020603050405020304" pitchFamily="18" charset="0"/>
                <a:cs typeface="Times New Roman" panose="02020603050405020304" pitchFamily="18" charset="0"/>
              </a:rPr>
              <a:t>Every moving object disturbs the air around it. It is just like a ship in the water which throws waves of water all around. The fan moves very quickly. The disturbance in the air around is much. So it manages to throw so much </a:t>
            </a:r>
            <a:r>
              <a:rPr lang="en-IN" sz="2400" dirty="0" smtClean="0">
                <a:latin typeface="Arial" panose="020B0604020202020204" pitchFamily="34" charset="0"/>
                <a:ea typeface="Times New Roman" panose="02020603050405020304" pitchFamily="18" charset="0"/>
                <a:cs typeface="Times New Roman" panose="02020603050405020304" pitchFamily="18" charset="0"/>
              </a:rPr>
              <a:t>air when </a:t>
            </a:r>
            <a:r>
              <a:rPr lang="en-IN" sz="2400" dirty="0">
                <a:latin typeface="Arial" panose="020B0604020202020204" pitchFamily="34" charset="0"/>
                <a:ea typeface="Times New Roman" panose="02020603050405020304" pitchFamily="18" charset="0"/>
                <a:cs typeface="Times New Roman" panose="02020603050405020304" pitchFamily="18" charset="0"/>
              </a:rPr>
              <a:t>it is switched on.</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pPr>
            <a:r>
              <a:rPr lang="en-IN" sz="2400" b="1" dirty="0">
                <a:latin typeface="Arial" panose="020B0604020202020204" pitchFamily="34" charset="0"/>
                <a:ea typeface="Times New Roman" panose="02020603050405020304" pitchFamily="18" charset="0"/>
                <a:cs typeface="Times New Roman" panose="02020603050405020304" pitchFamily="18" charset="0"/>
              </a:rPr>
              <a:t>Question 5.</a:t>
            </a:r>
            <a:r>
              <a:rPr lang="en-IN" sz="2400" dirty="0">
                <a:latin typeface="Arial" panose="020B0604020202020204" pitchFamily="34" charset="0"/>
                <a:ea typeface="Times New Roman" panose="02020603050405020304" pitchFamily="18" charset="0"/>
                <a:cs typeface="Times New Roman" panose="02020603050405020304" pitchFamily="18" charset="0"/>
              </a:rPr>
              <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dirty="0">
                <a:latin typeface="Arial" panose="020B0604020202020204" pitchFamily="34" charset="0"/>
                <a:ea typeface="Times New Roman" panose="02020603050405020304" pitchFamily="18" charset="0"/>
                <a:cs typeface="Times New Roman" panose="02020603050405020304" pitchFamily="18" charset="0"/>
              </a:rPr>
              <a:t>Is there a ‘talking fan’ in your house ? Create a dialogue between the fan and a mechanic.</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b="1" dirty="0">
                <a:latin typeface="Arial" panose="020B0604020202020204" pitchFamily="34" charset="0"/>
                <a:ea typeface="Times New Roman" panose="02020603050405020304" pitchFamily="18" charset="0"/>
                <a:cs typeface="Times New Roman" panose="02020603050405020304" pitchFamily="18" charset="0"/>
              </a:rPr>
              <a:t>Answer.</a:t>
            </a:r>
            <a:r>
              <a:rPr lang="en-IN" sz="2400" dirty="0">
                <a:latin typeface="Arial" panose="020B0604020202020204" pitchFamily="34" charset="0"/>
                <a:ea typeface="Times New Roman" panose="02020603050405020304" pitchFamily="18" charset="0"/>
                <a:cs typeface="Times New Roman" panose="02020603050405020304" pitchFamily="18" charset="0"/>
              </a:rPr>
              <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dirty="0">
                <a:latin typeface="Arial" panose="020B0604020202020204" pitchFamily="34" charset="0"/>
                <a:ea typeface="Times New Roman" panose="02020603050405020304" pitchFamily="18" charset="0"/>
                <a:cs typeface="Times New Roman" panose="02020603050405020304" pitchFamily="18" charset="0"/>
              </a:rPr>
              <a:t>Fan : Hello, Mr. Mechanic ! Can you hear me ?</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dirty="0">
                <a:latin typeface="Arial" panose="020B0604020202020204" pitchFamily="34" charset="0"/>
                <a:ea typeface="Times New Roman" panose="02020603050405020304" pitchFamily="18" charset="0"/>
                <a:cs typeface="Times New Roman" panose="02020603050405020304" pitchFamily="18" charset="0"/>
              </a:rPr>
              <a:t>Mechanic : Of course, I do. What is it that you want ?</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dirty="0">
                <a:latin typeface="Arial" panose="020B0604020202020204" pitchFamily="34" charset="0"/>
                <a:ea typeface="Times New Roman" panose="02020603050405020304" pitchFamily="18" charset="0"/>
                <a:cs typeface="Times New Roman" panose="02020603050405020304" pitchFamily="18" charset="0"/>
              </a:rPr>
              <a:t>Fan : That’s for you to find out. I only know that I am feeling restless.</a:t>
            </a:r>
            <a:br>
              <a:rPr lang="en-IN" sz="2400" dirty="0">
                <a:latin typeface="Arial" panose="020B0604020202020204" pitchFamily="34" charset="0"/>
                <a:ea typeface="Times New Roman" panose="02020603050405020304" pitchFamily="18" charset="0"/>
                <a:cs typeface="Times New Roman" panose="02020603050405020304" pitchFamily="18" charset="0"/>
              </a:rPr>
            </a:br>
            <a:r>
              <a:rPr lang="en-IN" sz="2400" dirty="0">
                <a:latin typeface="Arial" panose="020B0604020202020204" pitchFamily="34" charset="0"/>
                <a:ea typeface="Times New Roman" panose="02020603050405020304" pitchFamily="18" charset="0"/>
                <a:cs typeface="Times New Roman" panose="02020603050405020304" pitchFamily="18" charset="0"/>
              </a:rPr>
              <a:t>Mechanic : Don’t worry. I’ll put in some oil in your motor and then you will be quite comfortable once again.</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979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261" y="0"/>
            <a:ext cx="11081983" cy="7268656"/>
          </a:xfrm>
          <a:prstGeom prst="rect">
            <a:avLst/>
          </a:prstGeom>
        </p:spPr>
        <p:txBody>
          <a:bodyPr wrap="square">
            <a:spAutoFit/>
          </a:bodyPr>
          <a:lstStyle/>
          <a:p>
            <a:pPr>
              <a:lnSpc>
                <a:spcPct val="107000"/>
              </a:lnSpc>
              <a:spcAft>
                <a:spcPts val="2250"/>
              </a:spcAft>
            </a:pPr>
            <a:r>
              <a:rPr lang="en-IN" sz="1600" b="1" dirty="0" smtClean="0"/>
              <a:t>Multiple Choice Question </a:t>
            </a:r>
            <a:r>
              <a:rPr lang="en-IN" sz="1600" b="1" dirty="0"/>
              <a:t>1.</a:t>
            </a:r>
            <a:r>
              <a:rPr lang="en-IN" sz="1600" dirty="0"/>
              <a:t/>
            </a:r>
            <a:br>
              <a:rPr lang="en-IN" sz="1600" dirty="0"/>
            </a:br>
            <a:r>
              <a:rPr lang="en-IN" sz="1600" dirty="0"/>
              <a:t>The fan spoke in</a:t>
            </a:r>
            <a:br>
              <a:rPr lang="en-IN" sz="1600" dirty="0"/>
            </a:br>
            <a:r>
              <a:rPr lang="en-IN" sz="1600" b="1" dirty="0"/>
              <a:t>(a)</a:t>
            </a:r>
            <a:r>
              <a:rPr lang="en-IN" sz="1600" dirty="0"/>
              <a:t> a non-mysterious way</a:t>
            </a:r>
            <a:br>
              <a:rPr lang="en-IN" sz="1600" dirty="0"/>
            </a:br>
            <a:r>
              <a:rPr lang="en-IN" sz="1600" b="1" dirty="0"/>
              <a:t>(b)</a:t>
            </a:r>
            <a:r>
              <a:rPr lang="en-IN" sz="1600" dirty="0"/>
              <a:t> an electric language</a:t>
            </a:r>
            <a:br>
              <a:rPr lang="en-IN" sz="1600" dirty="0"/>
            </a:br>
            <a:r>
              <a:rPr lang="en-IN" sz="1600" b="1" dirty="0"/>
              <a:t>(c)</a:t>
            </a:r>
            <a:r>
              <a:rPr lang="en-IN" sz="1600" dirty="0"/>
              <a:t> whispers</a:t>
            </a:r>
            <a:br>
              <a:rPr lang="en-IN" sz="1600" dirty="0"/>
            </a:br>
            <a:r>
              <a:rPr lang="en-IN" sz="1600" b="1" dirty="0"/>
              <a:t>(d)</a:t>
            </a:r>
            <a:r>
              <a:rPr lang="en-IN" sz="1600" dirty="0"/>
              <a:t> a hasty manner</a:t>
            </a:r>
            <a:br>
              <a:rPr lang="en-IN" sz="1600" dirty="0"/>
            </a:br>
            <a:r>
              <a:rPr lang="en-IN" sz="1600" b="1" dirty="0"/>
              <a:t>Answer.</a:t>
            </a:r>
            <a:r>
              <a:rPr lang="en-IN" sz="1600" dirty="0"/>
              <a:t/>
            </a:r>
            <a:br>
              <a:rPr lang="en-IN" sz="1600" dirty="0"/>
            </a:br>
            <a:r>
              <a:rPr lang="en-IN" sz="1600" b="1" dirty="0"/>
              <a:t>(b)</a:t>
            </a:r>
            <a:r>
              <a:rPr lang="en-IN" sz="1600" dirty="0"/>
              <a:t> an electric language</a:t>
            </a:r>
            <a:endPar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2250"/>
              </a:spcAft>
            </a:pP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Question 2.</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The language of the fan was</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(a)</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simple</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(b)</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understood by electric current</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(c)</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not understood by the poet</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(d)</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simple chatter</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Answer.</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(c)</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not understood by the poet</a:t>
            </a:r>
            <a:endParaRPr lang="en-IN"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pP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Question 3.</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The ‘</a:t>
            </a:r>
            <a:r>
              <a:rPr lang="en-IN" sz="1600" dirty="0" err="1" smtClean="0">
                <a:effectLst/>
                <a:latin typeface="Arial" panose="020B0604020202020204" pitchFamily="34" charset="0"/>
                <a:ea typeface="Times New Roman" panose="02020603050405020304" pitchFamily="18" charset="0"/>
                <a:cs typeface="Times New Roman" panose="02020603050405020304" pitchFamily="18" charset="0"/>
              </a:rPr>
              <a:t>mystem</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was spoiled when somebody</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(a)</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shook it hard</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(b)</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poured water on it</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(c)</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oiled the motor of the fan</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(d)</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cleaned the fan</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Answer.</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IN" sz="1600" b="1" dirty="0" smtClean="0">
                <a:effectLst/>
                <a:latin typeface="Arial" panose="020B0604020202020204" pitchFamily="34" charset="0"/>
                <a:ea typeface="Times New Roman" panose="02020603050405020304" pitchFamily="18" charset="0"/>
                <a:cs typeface="Times New Roman" panose="02020603050405020304" pitchFamily="18" charset="0"/>
              </a:rPr>
              <a:t>(c)</a:t>
            </a:r>
            <a:r>
              <a:rPr lang="en-IN" sz="1600" dirty="0" smtClean="0">
                <a:effectLst/>
                <a:latin typeface="Arial" panose="020B0604020202020204" pitchFamily="34" charset="0"/>
                <a:ea typeface="Times New Roman" panose="02020603050405020304" pitchFamily="18" charset="0"/>
                <a:cs typeface="Times New Roman" panose="02020603050405020304" pitchFamily="18" charset="0"/>
              </a:rPr>
              <a:t> oiled the motor of the fan</a:t>
            </a:r>
            <a:endParaRPr lang="en-IN"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2065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114</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wc</dc:creator>
  <cp:lastModifiedBy>wc</cp:lastModifiedBy>
  <cp:revision>6</cp:revision>
  <dcterms:created xsi:type="dcterms:W3CDTF">2020-05-16T13:03:36Z</dcterms:created>
  <dcterms:modified xsi:type="dcterms:W3CDTF">2020-05-16T13:23:35Z</dcterms:modified>
</cp:coreProperties>
</file>