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7" r:id="rId3"/>
    <p:sldId id="271" r:id="rId4"/>
    <p:sldId id="278" r:id="rId5"/>
    <p:sldId id="272"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5" r:id="rId21"/>
    <p:sldId id="276"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1597660"/>
            <a:ext cx="9144000" cy="511429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14400" y="796290"/>
            <a:ext cx="7315200" cy="574040"/>
          </a:xfrm>
          <a:prstGeom prst="rect">
            <a:avLst/>
          </a:prstGeom>
        </p:spPr>
        <p:txBody>
          <a:bodyPr wrap="square" lIns="0" tIns="0" rIns="0" bIns="0">
            <a:spAutoFit/>
          </a:bodyPr>
          <a:lstStyle>
            <a:lvl1pPr>
              <a:defRPr sz="18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84450" y="6541406"/>
            <a:ext cx="4199255" cy="187959"/>
          </a:xfrm>
          <a:prstGeom prst="rect">
            <a:avLst/>
          </a:prstGeom>
        </p:spPr>
        <p:txBody>
          <a:bodyPr wrap="square" lIns="0" tIns="0" rIns="0" bIns="0">
            <a:spAutoFit/>
          </a:bodyPr>
          <a:lstStyle>
            <a:lvl1pPr>
              <a:defRPr sz="1100" b="1" i="0" u="sng">
                <a:solidFill>
                  <a:schemeClr val="tx1"/>
                </a:solidFill>
                <a:latin typeface="Trebuchet MS"/>
                <a:cs typeface="Trebuchet MS"/>
              </a:defRPr>
            </a:lvl1pPr>
          </a:lstStyle>
          <a:p>
            <a:pPr marL="12700">
              <a:lnSpc>
                <a:spcPct val="100000"/>
              </a:lnSpc>
              <a:spcBef>
                <a:spcPts val="30"/>
              </a:spcBef>
            </a:pPr>
            <a:r>
              <a:rPr spc="-5" dirty="0"/>
              <a:t>Ramprasad Maharana(TGT English) </a:t>
            </a:r>
            <a:r>
              <a:rPr dirty="0"/>
              <a:t>, </a:t>
            </a:r>
            <a:r>
              <a:rPr spc="-5" dirty="0"/>
              <a:t>JNV Koraput </a:t>
            </a:r>
            <a:r>
              <a:rPr dirty="0"/>
              <a:t>Bhopal</a:t>
            </a:r>
            <a:r>
              <a:rPr spc="75" dirty="0"/>
              <a:t> </a:t>
            </a:r>
            <a:r>
              <a:rPr spc="-5" dirty="0"/>
              <a:t>Region</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0" y="1219200"/>
            <a:ext cx="9144000" cy="5365750"/>
            <a:chOff x="0" y="1219200"/>
            <a:chExt cx="9144000" cy="5365750"/>
          </a:xfrm>
        </p:grpSpPr>
        <p:sp>
          <p:nvSpPr>
            <p:cNvPr id="6" name="object 6"/>
            <p:cNvSpPr/>
            <p:nvPr/>
          </p:nvSpPr>
          <p:spPr>
            <a:xfrm>
              <a:off x="0" y="1219200"/>
              <a:ext cx="9144000" cy="173608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12339" y="2791460"/>
              <a:ext cx="6827519" cy="18224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810" y="3384550"/>
              <a:ext cx="2667000" cy="320040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685800" y="720090"/>
            <a:ext cx="31235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a:t>
            </a:r>
            <a:r>
              <a:rPr sz="1800" spc="-10" dirty="0">
                <a:latin typeface="Trebuchet MS"/>
                <a:cs typeface="Trebuchet MS"/>
              </a:rPr>
              <a:t>ARE </a:t>
            </a:r>
            <a:r>
              <a:rPr sz="1800" spc="-5" dirty="0">
                <a:latin typeface="Trebuchet MS"/>
                <a:cs typeface="Trebuchet MS"/>
              </a:rPr>
              <a:t>TO SWING</a:t>
            </a:r>
            <a:r>
              <a:rPr sz="1800" spc="-65" dirty="0">
                <a:latin typeface="Trebuchet MS"/>
                <a:cs typeface="Trebuchet MS"/>
              </a:rPr>
              <a:t> </a:t>
            </a:r>
            <a:r>
              <a:rPr sz="1800" spc="-5" dirty="0">
                <a:latin typeface="Trebuchet MS"/>
                <a:cs typeface="Trebuchet MS"/>
              </a:rPr>
              <a:t>SWINGS.</a:t>
            </a:r>
            <a:endParaRPr sz="1800">
              <a:latin typeface="Trebuchet MS"/>
              <a:cs typeface="Trebuchet MS"/>
            </a:endParaRPr>
          </a:p>
        </p:txBody>
      </p:sp>
      <p:sp>
        <p:nvSpPr>
          <p:cNvPr id="6" name="object 6"/>
          <p:cNvSpPr/>
          <p:nvPr/>
        </p:nvSpPr>
        <p:spPr>
          <a:xfrm>
            <a:off x="4343400" y="1371600"/>
            <a:ext cx="4014470" cy="27432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996950" y="2320290"/>
            <a:ext cx="1812925" cy="299720"/>
          </a:xfrm>
          <a:prstGeom prst="rect">
            <a:avLst/>
          </a:prstGeom>
        </p:spPr>
        <p:txBody>
          <a:bodyPr vert="horz" wrap="square" lIns="0" tIns="12700" rIns="0" bIns="0" rtlCol="0">
            <a:spAutoFit/>
          </a:bodyPr>
          <a:lstStyle/>
          <a:p>
            <a:pPr marL="12700">
              <a:lnSpc>
                <a:spcPct val="100000"/>
              </a:lnSpc>
              <a:spcBef>
                <a:spcPts val="100"/>
              </a:spcBef>
            </a:pPr>
            <a:r>
              <a:rPr sz="1800" u="sng" dirty="0">
                <a:uFill>
                  <a:solidFill>
                    <a:srgbClr val="000000"/>
                  </a:solidFill>
                </a:uFill>
                <a:latin typeface="Trebuchet MS"/>
                <a:cs typeface="Trebuchet MS"/>
              </a:rPr>
              <a:t>t</a:t>
            </a:r>
            <a:endParaRPr sz="1800" dirty="0">
              <a:latin typeface="Trebuchet MS"/>
              <a:cs typeface="Trebuchet MS"/>
            </a:endParaRPr>
          </a:p>
        </p:txBody>
      </p:sp>
      <p:sp>
        <p:nvSpPr>
          <p:cNvPr id="8" name="object 8"/>
          <p:cNvSpPr txBox="1">
            <a:spLocks noGrp="1"/>
          </p:cNvSpPr>
          <p:nvPr>
            <p:ph type="ftr" sz="quarter" idx="5"/>
          </p:nvPr>
        </p:nvSpPr>
        <p:spPr>
          <a:xfrm>
            <a:off x="2584450" y="6541406"/>
            <a:ext cx="4199255" cy="173124"/>
          </a:xfrm>
          <a:prstGeom prst="rect">
            <a:avLst/>
          </a:prstGeom>
        </p:spPr>
        <p:txBody>
          <a:bodyPr vert="horz" wrap="square" lIns="0" tIns="3810" rIns="0" bIns="0" rtlCol="0">
            <a:spAutoFit/>
          </a:bodyPr>
          <a:lstStyle/>
          <a:p>
            <a:pPr marL="12700">
              <a:lnSpc>
                <a:spcPct val="100000"/>
              </a:lnSpc>
              <a:spcBef>
                <a:spcPts val="30"/>
              </a:spcBef>
            </a:pPr>
            <a:endParaRPr spc="-5"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457200" y="642620"/>
            <a:ext cx="496125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a:t>
            </a:r>
            <a:r>
              <a:rPr sz="1800" spc="-10" dirty="0">
                <a:latin typeface="Trebuchet MS"/>
                <a:cs typeface="Trebuchet MS"/>
              </a:rPr>
              <a:t>ARE </a:t>
            </a:r>
            <a:r>
              <a:rPr sz="1800" spc="-5" dirty="0">
                <a:latin typeface="Trebuchet MS"/>
                <a:cs typeface="Trebuchet MS"/>
              </a:rPr>
              <a:t>FOR THE WINDS </a:t>
            </a:r>
            <a:r>
              <a:rPr sz="1800" dirty="0">
                <a:latin typeface="Trebuchet MS"/>
                <a:cs typeface="Trebuchet MS"/>
              </a:rPr>
              <a:t>TO </a:t>
            </a:r>
            <a:r>
              <a:rPr sz="1800" spc="-5" dirty="0">
                <a:latin typeface="Trebuchet MS"/>
                <a:cs typeface="Trebuchet MS"/>
              </a:rPr>
              <a:t>BLOW</a:t>
            </a:r>
            <a:r>
              <a:rPr sz="1800" spc="-60" dirty="0">
                <a:latin typeface="Trebuchet MS"/>
                <a:cs typeface="Trebuchet MS"/>
              </a:rPr>
              <a:t> </a:t>
            </a:r>
            <a:r>
              <a:rPr sz="1800" spc="-5" dirty="0">
                <a:latin typeface="Trebuchet MS"/>
                <a:cs typeface="Trebuchet MS"/>
              </a:rPr>
              <a:t>THROUGH.</a:t>
            </a:r>
            <a:endParaRPr sz="1800">
              <a:latin typeface="Trebuchet MS"/>
              <a:cs typeface="Trebuchet MS"/>
            </a:endParaRPr>
          </a:p>
        </p:txBody>
      </p:sp>
      <p:sp>
        <p:nvSpPr>
          <p:cNvPr id="6" name="object 6"/>
          <p:cNvSpPr/>
          <p:nvPr/>
        </p:nvSpPr>
        <p:spPr>
          <a:xfrm>
            <a:off x="4191000" y="1676400"/>
            <a:ext cx="3900170" cy="29210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996950" y="2320290"/>
            <a:ext cx="1812925" cy="299720"/>
          </a:xfrm>
          <a:prstGeom prst="rect">
            <a:avLst/>
          </a:prstGeom>
        </p:spPr>
        <p:txBody>
          <a:bodyPr vert="horz" wrap="square" lIns="0" tIns="12700" rIns="0" bIns="0" rtlCol="0">
            <a:spAutoFit/>
          </a:bodyPr>
          <a:lstStyle/>
          <a:p>
            <a:pPr marL="12700">
              <a:lnSpc>
                <a:spcPct val="100000"/>
              </a:lnSpc>
              <a:spcBef>
                <a:spcPts val="100"/>
              </a:spcBef>
            </a:pPr>
            <a:r>
              <a:rPr sz="1800" u="sng" dirty="0">
                <a:uFill>
                  <a:solidFill>
                    <a:srgbClr val="000000"/>
                  </a:solidFill>
                </a:uFill>
                <a:latin typeface="Trebuchet MS"/>
                <a:cs typeface="Trebuchet MS"/>
              </a:rPr>
              <a:t>it</a:t>
            </a:r>
            <a:endParaRPr sz="1800" dirty="0">
              <a:latin typeface="Trebuchet MS"/>
              <a:cs typeface="Trebuchet MS"/>
            </a:endParaRPr>
          </a:p>
        </p:txBody>
      </p:sp>
      <p:sp>
        <p:nvSpPr>
          <p:cNvPr id="8" name="object 8"/>
          <p:cNvSpPr txBox="1">
            <a:spLocks noGrp="1"/>
          </p:cNvSpPr>
          <p:nvPr>
            <p:ph type="ftr" sz="quarter" idx="5"/>
          </p:nvPr>
        </p:nvSpPr>
        <p:spPr>
          <a:xfrm>
            <a:off x="2584450" y="6541406"/>
            <a:ext cx="4199255" cy="173124"/>
          </a:xfrm>
          <a:prstGeom prst="rect">
            <a:avLst/>
          </a:prstGeom>
        </p:spPr>
        <p:txBody>
          <a:bodyPr vert="horz" wrap="square" lIns="0" tIns="3810" rIns="0" bIns="0" rtlCol="0">
            <a:spAutoFit/>
          </a:bodyPr>
          <a:lstStyle/>
          <a:p>
            <a:pPr marL="12700">
              <a:lnSpc>
                <a:spcPct val="100000"/>
              </a:lnSpc>
              <a:spcBef>
                <a:spcPts val="30"/>
              </a:spcBef>
            </a:pPr>
            <a:endParaRPr lang="en-US" spc="-5" dirty="0"/>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4669" y="871220"/>
            <a:ext cx="37014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a:t>
            </a:r>
            <a:r>
              <a:rPr sz="1800" spc="-10" dirty="0">
                <a:latin typeface="Trebuchet MS"/>
                <a:cs typeface="Trebuchet MS"/>
              </a:rPr>
              <a:t>ARE </a:t>
            </a:r>
            <a:r>
              <a:rPr sz="1800" spc="-5" dirty="0">
                <a:latin typeface="Trebuchet MS"/>
                <a:cs typeface="Trebuchet MS"/>
              </a:rPr>
              <a:t>TO PLAY HIDE AND</a:t>
            </a:r>
            <a:r>
              <a:rPr sz="1800" spc="-55" dirty="0">
                <a:latin typeface="Trebuchet MS"/>
                <a:cs typeface="Trebuchet MS"/>
              </a:rPr>
              <a:t> </a:t>
            </a:r>
            <a:r>
              <a:rPr sz="1800" spc="-10" dirty="0">
                <a:latin typeface="Trebuchet MS"/>
                <a:cs typeface="Trebuchet MS"/>
              </a:rPr>
              <a:t>SEEK.</a:t>
            </a:r>
            <a:endParaRPr sz="1800">
              <a:latin typeface="Trebuchet MS"/>
              <a:cs typeface="Trebuchet MS"/>
            </a:endParaRPr>
          </a:p>
        </p:txBody>
      </p:sp>
      <p:sp>
        <p:nvSpPr>
          <p:cNvPr id="6" name="object 6"/>
          <p:cNvSpPr/>
          <p:nvPr/>
        </p:nvSpPr>
        <p:spPr>
          <a:xfrm>
            <a:off x="4343400" y="1981200"/>
            <a:ext cx="3352800" cy="2514600"/>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xfrm flipV="1">
            <a:off x="11387773" y="3983124"/>
            <a:ext cx="1261428" cy="55476"/>
          </a:xfrm>
          <a:prstGeom prst="rect">
            <a:avLst/>
          </a:prstGeom>
        </p:spPr>
        <p:txBody>
          <a:bodyPr vert="horz" wrap="square" lIns="0" tIns="3810" rIns="0" bIns="0" rtlCol="0">
            <a:spAutoFit/>
          </a:bodyPr>
          <a:lstStyle/>
          <a:p>
            <a:pPr marL="12700">
              <a:lnSpc>
                <a:spcPct val="100000"/>
              </a:lnSpc>
              <a:spcBef>
                <a:spcPts val="30"/>
              </a:spcBef>
            </a:pPr>
            <a:endParaRPr spc="-5"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763269" y="720090"/>
            <a:ext cx="349440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a:t>
            </a:r>
            <a:r>
              <a:rPr sz="1800" spc="-10" dirty="0">
                <a:latin typeface="Trebuchet MS"/>
                <a:cs typeface="Trebuchet MS"/>
              </a:rPr>
              <a:t>ARE </a:t>
            </a:r>
            <a:r>
              <a:rPr sz="1800" spc="-5" dirty="0">
                <a:latin typeface="Trebuchet MS"/>
                <a:cs typeface="Trebuchet MS"/>
              </a:rPr>
              <a:t>TO HAVE TEA</a:t>
            </a:r>
            <a:r>
              <a:rPr sz="1800" spc="-85" dirty="0">
                <a:latin typeface="Trebuchet MS"/>
                <a:cs typeface="Trebuchet MS"/>
              </a:rPr>
              <a:t> </a:t>
            </a:r>
            <a:r>
              <a:rPr sz="1800" spc="-5" dirty="0">
                <a:latin typeface="Trebuchet MS"/>
                <a:cs typeface="Trebuchet MS"/>
              </a:rPr>
              <a:t>PARTIES.</a:t>
            </a:r>
            <a:endParaRPr sz="1800">
              <a:latin typeface="Trebuchet MS"/>
              <a:cs typeface="Trebuchet MS"/>
            </a:endParaRPr>
          </a:p>
        </p:txBody>
      </p:sp>
      <p:sp>
        <p:nvSpPr>
          <p:cNvPr id="6" name="object 6"/>
          <p:cNvSpPr/>
          <p:nvPr/>
        </p:nvSpPr>
        <p:spPr>
          <a:xfrm>
            <a:off x="4267200" y="1600200"/>
            <a:ext cx="3581400" cy="2514600"/>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xfrm flipH="1" flipV="1">
            <a:off x="11506200" y="6857999"/>
            <a:ext cx="762000" cy="45719"/>
          </a:xfrm>
          <a:prstGeom prst="rect">
            <a:avLst/>
          </a:prstGeom>
        </p:spPr>
        <p:txBody>
          <a:bodyPr vert="horz" wrap="square" lIns="0" tIns="3810" rIns="0" bIns="0" rtlCol="0">
            <a:spAutoFit/>
          </a:bodyPr>
          <a:lstStyle/>
          <a:p>
            <a:pPr marL="12700">
              <a:lnSpc>
                <a:spcPct val="100000"/>
              </a:lnSpc>
              <a:spcBef>
                <a:spcPts val="30"/>
              </a:spcBef>
            </a:pPr>
            <a:endParaRPr spc="-5"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839469" y="796290"/>
            <a:ext cx="42100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rebuchet MS"/>
                <a:cs typeface="Trebuchet MS"/>
              </a:rPr>
              <a:t>TREE </a:t>
            </a:r>
            <a:r>
              <a:rPr sz="1800" spc="-5" dirty="0">
                <a:latin typeface="Trebuchet MS"/>
                <a:cs typeface="Trebuchet MS"/>
              </a:rPr>
              <a:t>ARE FOR KITES </a:t>
            </a:r>
            <a:r>
              <a:rPr sz="1800" dirty="0">
                <a:latin typeface="Trebuchet MS"/>
                <a:cs typeface="Trebuchet MS"/>
              </a:rPr>
              <a:t>TO </a:t>
            </a:r>
            <a:r>
              <a:rPr sz="1800" spc="-5" dirty="0">
                <a:latin typeface="Trebuchet MS"/>
                <a:cs typeface="Trebuchet MS"/>
              </a:rPr>
              <a:t>GET </a:t>
            </a:r>
            <a:r>
              <a:rPr sz="1800" spc="-10" dirty="0">
                <a:latin typeface="Trebuchet MS"/>
                <a:cs typeface="Trebuchet MS"/>
              </a:rPr>
              <a:t>CAUGHT</a:t>
            </a:r>
            <a:r>
              <a:rPr sz="1800" spc="-60" dirty="0">
                <a:latin typeface="Trebuchet MS"/>
                <a:cs typeface="Trebuchet MS"/>
              </a:rPr>
              <a:t> </a:t>
            </a:r>
            <a:r>
              <a:rPr sz="1800" spc="-5" dirty="0">
                <a:latin typeface="Trebuchet MS"/>
                <a:cs typeface="Trebuchet MS"/>
              </a:rPr>
              <a:t>IN.</a:t>
            </a:r>
            <a:endParaRPr sz="1800">
              <a:latin typeface="Trebuchet MS"/>
              <a:cs typeface="Trebuchet MS"/>
            </a:endParaRPr>
          </a:p>
        </p:txBody>
      </p:sp>
      <p:sp>
        <p:nvSpPr>
          <p:cNvPr id="6" name="object 6"/>
          <p:cNvSpPr/>
          <p:nvPr/>
        </p:nvSpPr>
        <p:spPr>
          <a:xfrm>
            <a:off x="5610859" y="4648200"/>
            <a:ext cx="3153410" cy="1981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030220" y="1600200"/>
            <a:ext cx="2590800" cy="2133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096000" y="471169"/>
            <a:ext cx="2438400" cy="27051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4669" y="796290"/>
            <a:ext cx="41300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GIVE US COOL SHADE </a:t>
            </a:r>
            <a:r>
              <a:rPr sz="1800" dirty="0">
                <a:latin typeface="Trebuchet MS"/>
                <a:cs typeface="Trebuchet MS"/>
              </a:rPr>
              <a:t>IN</a:t>
            </a:r>
            <a:r>
              <a:rPr sz="1800" spc="-70" dirty="0">
                <a:latin typeface="Trebuchet MS"/>
                <a:cs typeface="Trebuchet MS"/>
              </a:rPr>
              <a:t> </a:t>
            </a:r>
            <a:r>
              <a:rPr sz="1800" spc="-10" dirty="0">
                <a:latin typeface="Trebuchet MS"/>
                <a:cs typeface="Trebuchet MS"/>
              </a:rPr>
              <a:t>SUMMER.</a:t>
            </a:r>
            <a:endParaRPr sz="1800">
              <a:latin typeface="Trebuchet MS"/>
              <a:cs typeface="Trebuchet MS"/>
            </a:endParaRPr>
          </a:p>
        </p:txBody>
      </p:sp>
      <p:sp>
        <p:nvSpPr>
          <p:cNvPr id="6" name="object 6"/>
          <p:cNvSpPr/>
          <p:nvPr/>
        </p:nvSpPr>
        <p:spPr>
          <a:xfrm>
            <a:off x="3895090" y="1828800"/>
            <a:ext cx="4258310" cy="2895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763269" y="567690"/>
            <a:ext cx="23710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GIVE </a:t>
            </a:r>
            <a:r>
              <a:rPr sz="1800" dirty="0">
                <a:latin typeface="Trebuchet MS"/>
                <a:cs typeface="Trebuchet MS"/>
              </a:rPr>
              <a:t>US</a:t>
            </a:r>
            <a:r>
              <a:rPr sz="1800" spc="-95" dirty="0">
                <a:latin typeface="Trebuchet MS"/>
                <a:cs typeface="Trebuchet MS"/>
              </a:rPr>
              <a:t> </a:t>
            </a:r>
            <a:r>
              <a:rPr sz="1800" spc="-5" dirty="0">
                <a:latin typeface="Trebuchet MS"/>
                <a:cs typeface="Trebuchet MS"/>
              </a:rPr>
              <a:t>FRUITS.</a:t>
            </a:r>
            <a:endParaRPr sz="1800">
              <a:latin typeface="Trebuchet MS"/>
              <a:cs typeface="Trebuchet MS"/>
            </a:endParaRPr>
          </a:p>
        </p:txBody>
      </p:sp>
      <p:sp>
        <p:nvSpPr>
          <p:cNvPr id="6" name="object 6"/>
          <p:cNvSpPr/>
          <p:nvPr/>
        </p:nvSpPr>
        <p:spPr>
          <a:xfrm>
            <a:off x="5295900" y="3657600"/>
            <a:ext cx="3352800" cy="25146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105400" y="554990"/>
            <a:ext cx="3733800" cy="254635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563870" y="3385820"/>
            <a:ext cx="76263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rebuchet MS"/>
                <a:cs typeface="Trebuchet MS"/>
              </a:rPr>
              <a:t>A</a:t>
            </a:r>
            <a:r>
              <a:rPr sz="1800" dirty="0">
                <a:latin typeface="Trebuchet MS"/>
                <a:cs typeface="Trebuchet MS"/>
              </a:rPr>
              <a:t>PP</a:t>
            </a:r>
            <a:r>
              <a:rPr sz="1800" spc="-5" dirty="0">
                <a:latin typeface="Trebuchet MS"/>
                <a:cs typeface="Trebuchet MS"/>
              </a:rPr>
              <a:t>LE</a:t>
            </a:r>
            <a:r>
              <a:rPr sz="1800" dirty="0">
                <a:latin typeface="Trebuchet MS"/>
                <a:cs typeface="Trebuchet MS"/>
              </a:rPr>
              <a:t>S</a:t>
            </a:r>
            <a:endParaRPr sz="1800">
              <a:latin typeface="Trebuchet MS"/>
              <a:cs typeface="Trebuchet MS"/>
            </a:endParaRPr>
          </a:p>
        </p:txBody>
      </p:sp>
      <p:sp>
        <p:nvSpPr>
          <p:cNvPr id="10" name="object 10"/>
          <p:cNvSpPr txBox="1"/>
          <p:nvPr/>
        </p:nvSpPr>
        <p:spPr>
          <a:xfrm>
            <a:off x="5487670" y="339090"/>
            <a:ext cx="6515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P</a:t>
            </a:r>
            <a:r>
              <a:rPr sz="1800" spc="-15" dirty="0">
                <a:latin typeface="Trebuchet MS"/>
                <a:cs typeface="Trebuchet MS"/>
              </a:rPr>
              <a:t>E</a:t>
            </a:r>
            <a:r>
              <a:rPr sz="1800" spc="-5" dirty="0">
                <a:latin typeface="Trebuchet MS"/>
                <a:cs typeface="Trebuchet MS"/>
              </a:rPr>
              <a:t>ARS</a:t>
            </a:r>
            <a:endParaRPr sz="1800">
              <a:latin typeface="Trebuchet MS"/>
              <a:cs typeface="Trebuchet MS"/>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610869" y="948690"/>
            <a:ext cx="4693920" cy="299720"/>
          </a:xfrm>
          <a:prstGeom prst="rect">
            <a:avLst/>
          </a:prstGeom>
        </p:spPr>
        <p:txBody>
          <a:bodyPr vert="horz" wrap="square" lIns="0" tIns="12700" rIns="0" bIns="0" rtlCol="0">
            <a:spAutoFit/>
          </a:bodyPr>
          <a:lstStyle/>
          <a:p>
            <a:pPr marL="12700">
              <a:lnSpc>
                <a:spcPct val="100000"/>
              </a:lnSpc>
              <a:spcBef>
                <a:spcPts val="100"/>
              </a:spcBef>
              <a:tabLst>
                <a:tab pos="1224915" algn="l"/>
                <a:tab pos="3023235" algn="l"/>
              </a:tabLst>
            </a:pPr>
            <a:r>
              <a:rPr sz="1800" spc="-5" dirty="0">
                <a:latin typeface="Trebuchet MS"/>
                <a:cs typeface="Trebuchet MS"/>
              </a:rPr>
              <a:t>TREES</a:t>
            </a:r>
            <a:r>
              <a:rPr sz="1800" spc="-10" dirty="0">
                <a:latin typeface="Trebuchet MS"/>
                <a:cs typeface="Trebuchet MS"/>
              </a:rPr>
              <a:t> </a:t>
            </a:r>
            <a:r>
              <a:rPr sz="1800" spc="-5" dirty="0">
                <a:latin typeface="Trebuchet MS"/>
                <a:cs typeface="Trebuchet MS"/>
              </a:rPr>
              <a:t>ARE	CHOPPED</a:t>
            </a:r>
            <a:r>
              <a:rPr sz="1800" spc="5" dirty="0">
                <a:latin typeface="Trebuchet MS"/>
                <a:cs typeface="Trebuchet MS"/>
              </a:rPr>
              <a:t> </a:t>
            </a:r>
            <a:r>
              <a:rPr sz="1800" spc="-5" dirty="0">
                <a:latin typeface="Trebuchet MS"/>
                <a:cs typeface="Trebuchet MS"/>
              </a:rPr>
              <a:t>DOWN	</a:t>
            </a:r>
            <a:r>
              <a:rPr sz="1800" dirty="0">
                <a:latin typeface="Trebuchet MS"/>
                <a:cs typeface="Trebuchet MS"/>
              </a:rPr>
              <a:t>TO </a:t>
            </a:r>
            <a:r>
              <a:rPr sz="1800" spc="-5" dirty="0">
                <a:latin typeface="Trebuchet MS"/>
                <a:cs typeface="Trebuchet MS"/>
              </a:rPr>
              <a:t>GET</a:t>
            </a:r>
            <a:r>
              <a:rPr sz="1800" spc="-95" dirty="0">
                <a:latin typeface="Trebuchet MS"/>
                <a:cs typeface="Trebuchet MS"/>
              </a:rPr>
              <a:t> </a:t>
            </a:r>
            <a:r>
              <a:rPr sz="1800" spc="-5" dirty="0">
                <a:latin typeface="Trebuchet MS"/>
                <a:cs typeface="Trebuchet MS"/>
              </a:rPr>
              <a:t>TIMBER.</a:t>
            </a:r>
            <a:endParaRPr sz="1800">
              <a:latin typeface="Trebuchet MS"/>
              <a:cs typeface="Trebuchet MS"/>
            </a:endParaRPr>
          </a:p>
        </p:txBody>
      </p:sp>
      <p:sp>
        <p:nvSpPr>
          <p:cNvPr id="6" name="object 6"/>
          <p:cNvSpPr/>
          <p:nvPr/>
        </p:nvSpPr>
        <p:spPr>
          <a:xfrm>
            <a:off x="3505200" y="1657350"/>
            <a:ext cx="5289550" cy="35433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914400" y="796290"/>
            <a:ext cx="55022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rebuchet MS"/>
                <a:cs typeface="Trebuchet MS"/>
              </a:rPr>
              <a:t>TREES INSPIRE MOTHERS TO PAINT LOVELY</a:t>
            </a:r>
            <a:r>
              <a:rPr sz="1800" spc="-45" dirty="0">
                <a:latin typeface="Trebuchet MS"/>
                <a:cs typeface="Trebuchet MS"/>
              </a:rPr>
              <a:t> </a:t>
            </a:r>
            <a:r>
              <a:rPr sz="1800" spc="-5" dirty="0">
                <a:latin typeface="Trebuchet MS"/>
                <a:cs typeface="Trebuchet MS"/>
              </a:rPr>
              <a:t>PICTURES.</a:t>
            </a:r>
            <a:endParaRPr sz="1800">
              <a:latin typeface="Trebuchet MS"/>
              <a:cs typeface="Trebuchet MS"/>
            </a:endParaRPr>
          </a:p>
        </p:txBody>
      </p:sp>
      <p:sp>
        <p:nvSpPr>
          <p:cNvPr id="6" name="object 6"/>
          <p:cNvSpPr/>
          <p:nvPr/>
        </p:nvSpPr>
        <p:spPr>
          <a:xfrm>
            <a:off x="3550920" y="1524000"/>
            <a:ext cx="5181600" cy="3886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TREES </a:t>
            </a:r>
            <a:r>
              <a:rPr spc="-10" dirty="0"/>
              <a:t>MAKE </a:t>
            </a:r>
            <a:r>
              <a:rPr spc="-5" dirty="0"/>
              <a:t>FATHERS SAY “WHAT </a:t>
            </a:r>
            <a:r>
              <a:rPr dirty="0"/>
              <a:t>A </a:t>
            </a:r>
            <a:r>
              <a:rPr spc="-5" dirty="0"/>
              <a:t>LOT OF LEAVES </a:t>
            </a:r>
            <a:r>
              <a:rPr dirty="0"/>
              <a:t>TO </a:t>
            </a:r>
            <a:r>
              <a:rPr spc="-10" dirty="0"/>
              <a:t>RAKE </a:t>
            </a:r>
            <a:r>
              <a:rPr spc="-5" dirty="0"/>
              <a:t>THIS  FALL!”</a:t>
            </a:r>
          </a:p>
        </p:txBody>
      </p:sp>
      <p:sp>
        <p:nvSpPr>
          <p:cNvPr id="3" name="object 3"/>
          <p:cNvSpPr/>
          <p:nvPr/>
        </p:nvSpPr>
        <p:spPr>
          <a:xfrm>
            <a:off x="4381500" y="1447800"/>
            <a:ext cx="4267200" cy="40195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66800"/>
            <a:ext cx="6477000" cy="3539430"/>
          </a:xfrm>
          <a:prstGeom prst="rect">
            <a:avLst/>
          </a:prstGeom>
        </p:spPr>
        <p:txBody>
          <a:bodyPr wrap="square">
            <a:spAutoFit/>
          </a:bodyPr>
          <a:lstStyle/>
          <a:p>
            <a:pPr algn="ctr"/>
            <a:r>
              <a:rPr lang="en-US" sz="2800" dirty="0"/>
              <a:t>Objectives</a:t>
            </a:r>
          </a:p>
          <a:p>
            <a:pPr marL="457200" indent="-457200">
              <a:buFont typeface="Wingdings" panose="05000000000000000000" pitchFamily="2" charset="2"/>
              <a:buChar char="v"/>
            </a:pPr>
            <a:r>
              <a:rPr lang="en-US" sz="2800" dirty="0"/>
              <a:t>To make students learn the importance of trees.</a:t>
            </a:r>
          </a:p>
          <a:p>
            <a:pPr marL="457200" indent="-457200">
              <a:buFont typeface="Wingdings" panose="05000000000000000000" pitchFamily="2" charset="2"/>
              <a:buChar char="v"/>
            </a:pPr>
            <a:r>
              <a:rPr lang="en-US" sz="2800" dirty="0"/>
              <a:t>To sensitize the students towards environment.</a:t>
            </a:r>
          </a:p>
          <a:p>
            <a:pPr marL="457200" indent="-457200">
              <a:buFont typeface="Wingdings" panose="05000000000000000000" pitchFamily="2" charset="2"/>
              <a:buChar char="v"/>
            </a:pPr>
            <a:r>
              <a:rPr lang="en-US" sz="2800" dirty="0"/>
              <a:t>To make students learn  the value of trees.</a:t>
            </a:r>
          </a:p>
          <a:p>
            <a:pPr marL="457200" indent="-457200">
              <a:buFont typeface="Wingdings" panose="05000000000000000000" pitchFamily="2" charset="2"/>
              <a:buChar char="v"/>
            </a:pPr>
            <a:r>
              <a:rPr lang="en-US" sz="2800" dirty="0"/>
              <a:t>To introduce new vocabulary.</a:t>
            </a:r>
            <a:endParaRPr lang="en-IN" sz="2800" dirty="0"/>
          </a:p>
        </p:txBody>
      </p:sp>
    </p:spTree>
    <p:extLst>
      <p:ext uri="{BB962C8B-B14F-4D97-AF65-F5344CB8AC3E}">
        <p14:creationId xmlns:p14="http://schemas.microsoft.com/office/powerpoint/2010/main" val="194930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0878967-D407-405F-8549-55D4CFAB548A}"/>
              </a:ext>
            </a:extLst>
          </p:cNvPr>
          <p:cNvSpPr/>
          <p:nvPr/>
        </p:nvSpPr>
        <p:spPr>
          <a:xfrm>
            <a:off x="381000" y="609600"/>
            <a:ext cx="8001000" cy="5693866"/>
          </a:xfrm>
          <a:prstGeom prst="rect">
            <a:avLst/>
          </a:prstGeom>
        </p:spPr>
        <p:txBody>
          <a:bodyPr wrap="square">
            <a:spAutoFit/>
          </a:bodyPr>
          <a:lstStyle/>
          <a:p>
            <a:r>
              <a:rPr lang="en-US" sz="2800" dirty="0"/>
              <a:t>Short Questions</a:t>
            </a:r>
          </a:p>
          <a:p>
            <a:r>
              <a:rPr lang="en-US" sz="2800" dirty="0"/>
              <a:t>Q1. How do birds and children use tree?</a:t>
            </a:r>
          </a:p>
          <a:p>
            <a:r>
              <a:rPr lang="en-US" sz="2800" dirty="0"/>
              <a:t>Ans: Birds nest on tree and children play under </a:t>
            </a:r>
            <a:r>
              <a:rPr lang="en-US" sz="2800" dirty="0" err="1"/>
              <a:t>thetree</a:t>
            </a:r>
            <a:r>
              <a:rPr lang="en-US" sz="2800" dirty="0"/>
              <a:t>.</a:t>
            </a:r>
          </a:p>
          <a:p>
            <a:endParaRPr lang="en-US" sz="2800" dirty="0"/>
          </a:p>
          <a:p>
            <a:r>
              <a:rPr lang="en-US" sz="2800" dirty="0"/>
              <a:t>Q2. What games do children enjoy with trees?</a:t>
            </a:r>
          </a:p>
          <a:p>
            <a:r>
              <a:rPr lang="en-US" sz="2800" dirty="0"/>
              <a:t>Ans: Hide and seek or swing on its branches.</a:t>
            </a:r>
          </a:p>
          <a:p>
            <a:endParaRPr lang="en-US" sz="2800" dirty="0"/>
          </a:p>
          <a:p>
            <a:r>
              <a:rPr lang="en-US" sz="2800" dirty="0"/>
              <a:t>Q3. How do trees protect us from season?</a:t>
            </a:r>
          </a:p>
          <a:p>
            <a:r>
              <a:rPr lang="en-US" sz="2800" dirty="0"/>
              <a:t>Ans: By giving shelter or shade.</a:t>
            </a:r>
          </a:p>
          <a:p>
            <a:endParaRPr lang="en-US" sz="2800" dirty="0"/>
          </a:p>
          <a:p>
            <a:r>
              <a:rPr lang="en-US" sz="2800" dirty="0"/>
              <a:t>Q4. Name two fruits mentioned in the poem?</a:t>
            </a:r>
          </a:p>
          <a:p>
            <a:r>
              <a:rPr lang="en-US" sz="2800" dirty="0"/>
              <a:t>Ans: Apples and Pears.</a:t>
            </a:r>
            <a:endParaRPr lang="en-IN" sz="2800" dirty="0"/>
          </a:p>
        </p:txBody>
      </p:sp>
    </p:spTree>
    <p:extLst>
      <p:ext uri="{BB962C8B-B14F-4D97-AF65-F5344CB8AC3E}">
        <p14:creationId xmlns:p14="http://schemas.microsoft.com/office/powerpoint/2010/main" val="8075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B88DCBE-13E4-4548-A9FF-F42E8FACDF79}"/>
              </a:ext>
            </a:extLst>
          </p:cNvPr>
          <p:cNvSpPr/>
          <p:nvPr/>
        </p:nvSpPr>
        <p:spPr>
          <a:xfrm>
            <a:off x="304800" y="228600"/>
            <a:ext cx="8382000" cy="6370975"/>
          </a:xfrm>
          <a:prstGeom prst="rect">
            <a:avLst/>
          </a:prstGeom>
        </p:spPr>
        <p:txBody>
          <a:bodyPr wrap="square">
            <a:spAutoFit/>
          </a:bodyPr>
          <a:lstStyle/>
          <a:p>
            <a:r>
              <a:rPr lang="en-US" sz="2400" dirty="0"/>
              <a:t>Answers of the Textbook Questions</a:t>
            </a:r>
          </a:p>
          <a:p>
            <a:r>
              <a:rPr lang="en-US" sz="2400" dirty="0"/>
              <a:t>Q1. What are the games or human activities which use trees, or in which trees also ‘</a:t>
            </a:r>
            <a:r>
              <a:rPr lang="en-US" sz="2400" dirty="0" err="1"/>
              <a:t>partcipate</a:t>
            </a:r>
            <a:r>
              <a:rPr lang="en-US" sz="2400" dirty="0"/>
              <a:t>’?</a:t>
            </a:r>
          </a:p>
          <a:p>
            <a:r>
              <a:rPr lang="en-US" sz="2400" dirty="0"/>
              <a:t>Ans: We play hide and seek or swing on its branch. Make tree-house or have a tea party under it. During summer we relax under its cool shade.</a:t>
            </a:r>
          </a:p>
          <a:p>
            <a:endParaRPr lang="en-US" sz="2400" dirty="0"/>
          </a:p>
          <a:p>
            <a:r>
              <a:rPr lang="en-US" sz="2400" dirty="0"/>
              <a:t>Q2. “Trees are to make no shade in winter.” What does it mean?</a:t>
            </a:r>
          </a:p>
          <a:p>
            <a:r>
              <a:rPr lang="en-US" sz="2400" dirty="0"/>
              <a:t>Ans: During winter we play in sunny places with trees around like parks.</a:t>
            </a:r>
          </a:p>
          <a:p>
            <a:endParaRPr lang="en-US" sz="2400" dirty="0"/>
          </a:p>
          <a:p>
            <a:r>
              <a:rPr lang="en-US" sz="2400" dirty="0"/>
              <a:t>Q3. "Trees are for apples to grow on, or </a:t>
            </a:r>
            <a:r>
              <a:rPr lang="en-US" sz="2400" dirty="0" err="1"/>
              <a:t>pears.”Do</a:t>
            </a:r>
            <a:r>
              <a:rPr lang="en-US" sz="2400" dirty="0"/>
              <a:t> you agree that one purpose of a tree is to have fruit on it? Or do you think this line is humorous?</a:t>
            </a:r>
          </a:p>
          <a:p>
            <a:r>
              <a:rPr lang="en-US" sz="2400" dirty="0"/>
              <a:t>Ans: Yes, one purpose of  trees is to have  fruits and poet humorously says apples and pears , which are most common fruits.</a:t>
            </a:r>
            <a:endParaRPr lang="en-IN" sz="2400" dirty="0"/>
          </a:p>
        </p:txBody>
      </p:sp>
    </p:spTree>
    <p:extLst>
      <p:ext uri="{BB962C8B-B14F-4D97-AF65-F5344CB8AC3E}">
        <p14:creationId xmlns:p14="http://schemas.microsoft.com/office/powerpoint/2010/main" val="307273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194B6977-E42C-4A23-9BF3-DDF7C63E3CF7}"/>
              </a:ext>
            </a:extLst>
          </p:cNvPr>
          <p:cNvGraphicFramePr>
            <a:graphicFrameLocks noGrp="1"/>
          </p:cNvGraphicFramePr>
          <p:nvPr>
            <p:extLst>
              <p:ext uri="{D42A27DB-BD31-4B8C-83A1-F6EECF244321}">
                <p14:modId xmlns:p14="http://schemas.microsoft.com/office/powerpoint/2010/main" val="2697875371"/>
              </p:ext>
            </p:extLst>
          </p:nvPr>
        </p:nvGraphicFramePr>
        <p:xfrm>
          <a:off x="2526920" y="3894100"/>
          <a:ext cx="254000" cy="365760"/>
        </p:xfrm>
        <a:graphic>
          <a:graphicData uri="http://schemas.openxmlformats.org/drawingml/2006/table">
            <a:tbl>
              <a:tblPr/>
              <a:tblGrid>
                <a:gridCol w="254000">
                  <a:extLst>
                    <a:ext uri="{9D8B030D-6E8A-4147-A177-3AD203B41FA5}">
                      <a16:colId xmlns="" xmlns:a16="http://schemas.microsoft.com/office/drawing/2014/main" val="692958097"/>
                    </a:ext>
                  </a:extLst>
                </a:gridCol>
              </a:tblGrid>
              <a:tr h="145692">
                <a:tc>
                  <a:txBody>
                    <a:bodyPr/>
                    <a:lstStyle/>
                    <a:p>
                      <a:pPr algn="ctr" fontAlgn="t"/>
                      <a:endParaRPr lang="en-IN" dirty="0">
                        <a:effectLst/>
                      </a:endParaRPr>
                    </a:p>
                  </a:txBody>
                  <a:tcPr marL="114300" marR="114300">
                    <a:lnL>
                      <a:noFill/>
                    </a:lnL>
                    <a:lnR>
                      <a:noFill/>
                    </a:lnR>
                    <a:lnT>
                      <a:noFill/>
                    </a:lnT>
                    <a:lnB>
                      <a:noFill/>
                    </a:lnB>
                  </a:tcPr>
                </a:tc>
                <a:extLst>
                  <a:ext uri="{0D108BD9-81ED-4DB2-BD59-A6C34878D82A}">
                    <a16:rowId xmlns="" xmlns:a16="http://schemas.microsoft.com/office/drawing/2014/main" val="3403604238"/>
                  </a:ext>
                </a:extLst>
              </a:tr>
            </a:tbl>
          </a:graphicData>
        </a:graphic>
      </p:graphicFrame>
      <p:sp>
        <p:nvSpPr>
          <p:cNvPr id="9" name="Rectangle 10">
            <a:extLst>
              <a:ext uri="{FF2B5EF4-FFF2-40B4-BE49-F238E27FC236}">
                <a16:creationId xmlns="" xmlns:a16="http://schemas.microsoft.com/office/drawing/2014/main" id="{9A8653CB-01CB-43EB-A789-332A57C60955}"/>
              </a:ext>
            </a:extLst>
          </p:cNvPr>
          <p:cNvSpPr>
            <a:spLocks noChangeArrowheads="1"/>
          </p:cNvSpPr>
          <p:nvPr/>
        </p:nvSpPr>
        <p:spPr bwMode="auto">
          <a:xfrm flipH="1">
            <a:off x="-4330700" y="3358430"/>
            <a:ext cx="2882900" cy="1015663"/>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0" i="0" u="none" strike="noStrike" cap="none" normalizeH="0" baseline="0" dirty="0">
                <a:ln>
                  <a:noFill/>
                </a:ln>
                <a:solidFill>
                  <a:schemeClr val="tx1"/>
                </a:solidFill>
                <a:effectLst/>
                <a:latin typeface="Arial" panose="020B0604020202020204" pitchFamily="34" charset="0"/>
              </a:rPr>
              <a:t>         </a:t>
            </a:r>
            <a:r>
              <a:rPr kumimoji="0" lang="en-US" altLang="en-US" sz="3200" b="0" i="0" u="none" strike="noStrike" cap="none" normalizeH="0" baseline="0" dirty="0">
                <a:ln>
                  <a:noFill/>
                </a:ln>
                <a:solidFill>
                  <a:schemeClr val="tx1"/>
                </a:solidFill>
                <a:effectLst/>
                <a:latin typeface="Arial" panose="020B0604020202020204" pitchFamily="34" charset="0"/>
              </a:rPr>
              <a:t>         </a:t>
            </a:r>
            <a:r>
              <a:rPr kumimoji="0" lang="en-US" altLang="en-US" sz="3100" b="0" i="0" u="none" strike="noStrike" cap="none" normalizeH="0" baseline="0" dirty="0">
                <a:ln>
                  <a:noFill/>
                </a:ln>
                <a:solidFill>
                  <a:schemeClr val="tx1"/>
                </a:solidFill>
                <a:effectLst/>
                <a:latin typeface="Arial" panose="020B0604020202020204" pitchFamily="34" charset="0"/>
              </a:rPr>
              <a:t>         </a:t>
            </a:r>
            <a:r>
              <a:rPr kumimoji="0" lang="en-US" altLang="en-US" sz="33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5" name="Picture 11" descr="Picture">
            <a:extLst>
              <a:ext uri="{FF2B5EF4-FFF2-40B4-BE49-F238E27FC236}">
                <a16:creationId xmlns="" xmlns:a16="http://schemas.microsoft.com/office/drawing/2014/main" id="{F0484503-C7F3-48DF-8BD4-3302D328C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27320" y="1068484"/>
            <a:ext cx="1066801" cy="8854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icture">
            <a:extLst>
              <a:ext uri="{FF2B5EF4-FFF2-40B4-BE49-F238E27FC236}">
                <a16:creationId xmlns="" xmlns:a16="http://schemas.microsoft.com/office/drawing/2014/main" id="{462BCBA8-91ED-4F36-B783-EE6F4FE43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86598" y="2187382"/>
            <a:ext cx="1006523" cy="84495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icture">
            <a:extLst>
              <a:ext uri="{FF2B5EF4-FFF2-40B4-BE49-F238E27FC236}">
                <a16:creationId xmlns="" xmlns:a16="http://schemas.microsoft.com/office/drawing/2014/main" id="{EBD8EB62-FFC7-4C7D-8926-48D8CCA08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19203" y="3260189"/>
            <a:ext cx="1085304" cy="8854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cture">
            <a:extLst>
              <a:ext uri="{FF2B5EF4-FFF2-40B4-BE49-F238E27FC236}">
                <a16:creationId xmlns="" xmlns:a16="http://schemas.microsoft.com/office/drawing/2014/main" id="{0DCC6340-2BC3-474F-BA13-C932052AE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062285" y="4212442"/>
            <a:ext cx="1142384" cy="93927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icture">
            <a:extLst>
              <a:ext uri="{FF2B5EF4-FFF2-40B4-BE49-F238E27FC236}">
                <a16:creationId xmlns="" xmlns:a16="http://schemas.microsoft.com/office/drawing/2014/main" id="{D695169A-5315-4851-82B1-0ECFAF3F5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113819" y="5218481"/>
            <a:ext cx="1080614" cy="9385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 xmlns:a16="http://schemas.microsoft.com/office/drawing/2014/main" id="{5A5B05A2-6F1D-47B3-84FF-362E09E6CE1B}"/>
              </a:ext>
            </a:extLst>
          </p:cNvPr>
          <p:cNvSpPr/>
          <p:nvPr/>
        </p:nvSpPr>
        <p:spPr>
          <a:xfrm>
            <a:off x="3048000" y="1068484"/>
            <a:ext cx="3129972" cy="4801314"/>
          </a:xfrm>
          <a:prstGeom prst="rect">
            <a:avLst/>
          </a:prstGeom>
        </p:spPr>
        <p:txBody>
          <a:bodyPr wrap="square">
            <a:spAutoFit/>
          </a:bodyPr>
          <a:lstStyle/>
          <a:p>
            <a:r>
              <a:rPr lang="en-US" dirty="0" smtClean="0"/>
              <a:t>New Words:</a:t>
            </a:r>
          </a:p>
          <a:p>
            <a:r>
              <a:rPr lang="en-US" dirty="0" smtClean="0"/>
              <a:t>Tree </a:t>
            </a:r>
            <a:r>
              <a:rPr lang="en-US" dirty="0"/>
              <a:t>house : A house built on the tree.       </a:t>
            </a:r>
          </a:p>
          <a:p>
            <a:endParaRPr lang="en-US" dirty="0"/>
          </a:p>
          <a:p>
            <a:r>
              <a:rPr lang="en-US" dirty="0" smtClean="0"/>
              <a:t>Swing </a:t>
            </a:r>
            <a:r>
              <a:rPr lang="en-US" dirty="0"/>
              <a:t>: To move or cause to move rhythmically</a:t>
            </a:r>
          </a:p>
          <a:p>
            <a:endParaRPr lang="en-US" dirty="0"/>
          </a:p>
          <a:p>
            <a:endParaRPr lang="en-US" dirty="0" smtClean="0"/>
          </a:p>
          <a:p>
            <a:r>
              <a:rPr lang="en-US" dirty="0" smtClean="0"/>
              <a:t>Pears </a:t>
            </a:r>
            <a:r>
              <a:rPr lang="en-US" dirty="0"/>
              <a:t>: Sweet juicy fruit</a:t>
            </a:r>
          </a:p>
          <a:p>
            <a:endParaRPr lang="en-US" dirty="0"/>
          </a:p>
          <a:p>
            <a:endParaRPr lang="en-US" dirty="0"/>
          </a:p>
          <a:p>
            <a:r>
              <a:rPr lang="en-US" dirty="0"/>
              <a:t>Chop : To cut something with axe</a:t>
            </a:r>
          </a:p>
          <a:p>
            <a:endParaRPr lang="en-US" dirty="0"/>
          </a:p>
          <a:p>
            <a:endParaRPr lang="en-US" dirty="0"/>
          </a:p>
          <a:p>
            <a:r>
              <a:rPr lang="en-US" dirty="0" smtClean="0"/>
              <a:t>Timber </a:t>
            </a:r>
            <a:r>
              <a:rPr lang="en-US" dirty="0"/>
              <a:t>: piece of wood for construction</a:t>
            </a:r>
            <a:endParaRPr lang="en-IN" dirty="0"/>
          </a:p>
        </p:txBody>
      </p:sp>
    </p:spTree>
    <p:extLst>
      <p:ext uri="{BB962C8B-B14F-4D97-AF65-F5344CB8AC3E}">
        <p14:creationId xmlns:p14="http://schemas.microsoft.com/office/powerpoint/2010/main" val="83141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85800"/>
            <a:ext cx="6096000" cy="5509200"/>
          </a:xfrm>
          <a:prstGeom prst="rect">
            <a:avLst/>
          </a:prstGeom>
        </p:spPr>
        <p:txBody>
          <a:bodyPr wrap="square">
            <a:spAutoFit/>
          </a:bodyPr>
          <a:lstStyle/>
          <a:p>
            <a:pPr algn="ctr"/>
            <a:r>
              <a:rPr lang="en-US" sz="3200" dirty="0" smtClean="0"/>
              <a:t>Key </a:t>
            </a:r>
            <a:r>
              <a:rPr lang="en-US" sz="3200" dirty="0"/>
              <a:t>Points</a:t>
            </a:r>
          </a:p>
          <a:p>
            <a:pPr marL="285750" indent="-285750">
              <a:buFont typeface="Wingdings" panose="05000000000000000000" pitchFamily="2" charset="2"/>
              <a:buChar char="v"/>
            </a:pPr>
            <a:r>
              <a:rPr lang="en-US" sz="3200" dirty="0"/>
              <a:t>The Poet says...</a:t>
            </a:r>
          </a:p>
          <a:p>
            <a:pPr marL="285750" indent="-285750">
              <a:buFont typeface="Wingdings" panose="05000000000000000000" pitchFamily="2" charset="2"/>
              <a:buChar char="v"/>
            </a:pPr>
            <a:r>
              <a:rPr lang="en-US" sz="3200" dirty="0"/>
              <a:t>Trees give Shelter to Birds and Human  too during all Weather.</a:t>
            </a:r>
          </a:p>
          <a:p>
            <a:pPr marL="285750" indent="-285750">
              <a:buFont typeface="Wingdings" panose="05000000000000000000" pitchFamily="2" charset="2"/>
              <a:buChar char="v"/>
            </a:pPr>
            <a:r>
              <a:rPr lang="en-US" sz="3200" dirty="0"/>
              <a:t>Trees provide fruits and food.</a:t>
            </a:r>
          </a:p>
          <a:p>
            <a:pPr marL="285750" indent="-285750">
              <a:buFont typeface="Wingdings" panose="05000000000000000000" pitchFamily="2" charset="2"/>
              <a:buChar char="v"/>
            </a:pPr>
            <a:r>
              <a:rPr lang="en-US" sz="3200" dirty="0"/>
              <a:t>People use trees  in different ways  : to build </a:t>
            </a:r>
            <a:r>
              <a:rPr lang="en-US" sz="3200" dirty="0" err="1"/>
              <a:t>houses,furniture</a:t>
            </a:r>
            <a:r>
              <a:rPr lang="en-US" sz="3200" dirty="0"/>
              <a:t> and to  get timber.</a:t>
            </a:r>
          </a:p>
          <a:p>
            <a:pPr marL="285750" indent="-285750">
              <a:buFont typeface="Wingdings" panose="05000000000000000000" pitchFamily="2" charset="2"/>
              <a:buChar char="v"/>
            </a:pPr>
            <a:r>
              <a:rPr lang="en-US" sz="3200" dirty="0"/>
              <a:t>Children use trees for playing games like swing and hide and seek.</a:t>
            </a:r>
            <a:endParaRPr lang="en-IN" sz="3200" dirty="0"/>
          </a:p>
        </p:txBody>
      </p:sp>
    </p:spTree>
    <p:extLst>
      <p:ext uri="{BB962C8B-B14F-4D97-AF65-F5344CB8AC3E}">
        <p14:creationId xmlns:p14="http://schemas.microsoft.com/office/powerpoint/2010/main" val="258016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3642EC9-3CD1-4253-AA38-1D247197394B}"/>
              </a:ext>
            </a:extLst>
          </p:cNvPr>
          <p:cNvSpPr/>
          <p:nvPr/>
        </p:nvSpPr>
        <p:spPr>
          <a:xfrm>
            <a:off x="381000" y="838200"/>
            <a:ext cx="8382000" cy="4832092"/>
          </a:xfrm>
          <a:prstGeom prst="rect">
            <a:avLst/>
          </a:prstGeom>
        </p:spPr>
        <p:txBody>
          <a:bodyPr wrap="square">
            <a:spAutoFit/>
          </a:bodyPr>
          <a:lstStyle/>
          <a:p>
            <a:r>
              <a:rPr lang="en-US" sz="2800" dirty="0"/>
              <a:t>Summary</a:t>
            </a:r>
          </a:p>
          <a:p>
            <a:r>
              <a:rPr lang="en-US" sz="2800" dirty="0"/>
              <a:t>SHIRLEY BAUER explains in the </a:t>
            </a:r>
            <a:r>
              <a:rPr lang="en-US" sz="2800" dirty="0" err="1"/>
              <a:t>poemthe</a:t>
            </a:r>
            <a:r>
              <a:rPr lang="en-US" sz="2800" dirty="0"/>
              <a:t> benefits of trees in our Life. Trees give shelter to all living creatures specially birds. Children love to play under the tree, games like ‘</a:t>
            </a:r>
            <a:r>
              <a:rPr lang="en-US" sz="2800" dirty="0" err="1"/>
              <a:t>hide&amp;seek</a:t>
            </a:r>
            <a:r>
              <a:rPr lang="en-US" sz="2800" dirty="0"/>
              <a:t>’ or Swing on its branches. Adults have tea parties under its shade.  Trees also make kites caught in their </a:t>
            </a:r>
            <a:r>
              <a:rPr lang="en-US" sz="2800" dirty="0" err="1"/>
              <a:t>branches.Trees</a:t>
            </a:r>
            <a:r>
              <a:rPr lang="en-US" sz="2800" dirty="0"/>
              <a:t> provide tasty fruits like apples and pears. They give us timber and inspire mothers to paint lovely pictures but make fathers complain that in autumn, they have lots of leaves to rake.</a:t>
            </a:r>
            <a:endParaRPr lang="en-IN" sz="2800" dirty="0"/>
          </a:p>
        </p:txBody>
      </p:sp>
    </p:spTree>
    <p:extLst>
      <p:ext uri="{BB962C8B-B14F-4D97-AF65-F5344CB8AC3E}">
        <p14:creationId xmlns:p14="http://schemas.microsoft.com/office/powerpoint/2010/main" val="25470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2409" y="208279"/>
            <a:ext cx="8839200" cy="61798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97" y="-15240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718819" y="840739"/>
            <a:ext cx="8025130" cy="4321810"/>
            <a:chOff x="718819" y="840739"/>
            <a:chExt cx="8025130" cy="4321810"/>
          </a:xfrm>
        </p:grpSpPr>
        <p:sp>
          <p:nvSpPr>
            <p:cNvPr id="6" name="object 6"/>
            <p:cNvSpPr/>
            <p:nvPr/>
          </p:nvSpPr>
          <p:spPr>
            <a:xfrm>
              <a:off x="718819" y="840739"/>
              <a:ext cx="7443470" cy="920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76649" y="1752600"/>
              <a:ext cx="5067300" cy="3409950"/>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996950" y="2320290"/>
            <a:ext cx="1812925" cy="299720"/>
          </a:xfrm>
          <a:prstGeom prst="rect">
            <a:avLst/>
          </a:prstGeom>
        </p:spPr>
        <p:txBody>
          <a:bodyPr vert="horz" wrap="square" lIns="0" tIns="12700" rIns="0" bIns="0" rtlCol="0">
            <a:spAutoFit/>
          </a:bodyPr>
          <a:lstStyle/>
          <a:p>
            <a:pPr marL="12700">
              <a:lnSpc>
                <a:spcPct val="100000"/>
              </a:lnSpc>
              <a:spcBef>
                <a:spcPts val="100"/>
              </a:spcBef>
            </a:pPr>
            <a:endParaRPr sz="1800">
              <a:latin typeface="Trebuchet MS"/>
              <a:cs typeface="Trebuchet MS"/>
            </a:endParaRPr>
          </a:p>
        </p:txBody>
      </p:sp>
      <p:sp>
        <p:nvSpPr>
          <p:cNvPr id="9" name="object 9"/>
          <p:cNvSpPr txBox="1"/>
          <p:nvPr/>
        </p:nvSpPr>
        <p:spPr>
          <a:xfrm>
            <a:off x="2660650" y="6334396"/>
            <a:ext cx="4199255" cy="173124"/>
          </a:xfrm>
          <a:prstGeom prst="rect">
            <a:avLst/>
          </a:prstGeom>
        </p:spPr>
        <p:txBody>
          <a:bodyPr vert="horz" wrap="square" lIns="0" tIns="3810" rIns="0" bIns="0" rtlCol="0">
            <a:spAutoFit/>
          </a:bodyPr>
          <a:lstStyle/>
          <a:p>
            <a:pPr marL="12700">
              <a:lnSpc>
                <a:spcPct val="100000"/>
              </a:lnSpc>
              <a:spcBef>
                <a:spcPts val="30"/>
              </a:spcBef>
            </a:pPr>
            <a:r>
              <a:rPr sz="1100" b="1" u="sng" spc="-5" dirty="0">
                <a:uFill>
                  <a:solidFill>
                    <a:srgbClr val="000000"/>
                  </a:solidFill>
                </a:uFill>
                <a:latin typeface="Trebuchet MS"/>
                <a:cs typeface="Trebuchet MS"/>
              </a:rPr>
              <a:t>n</a:t>
            </a:r>
            <a:endParaRPr sz="1100" dirty="0">
              <a:latin typeface="Trebuchet MS"/>
              <a:cs typeface="Trebuchet MS"/>
            </a:endParaRPr>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670559" y="864869"/>
            <a:ext cx="7493000" cy="7188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91000" y="2056129"/>
            <a:ext cx="4624070" cy="3413760"/>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ftr" sz="quarter" idx="5"/>
          </p:nvPr>
        </p:nvSpPr>
        <p:spPr>
          <a:xfrm>
            <a:off x="2584450" y="6541406"/>
            <a:ext cx="4199255" cy="173124"/>
          </a:xfrm>
          <a:prstGeom prst="rect">
            <a:avLst/>
          </a:prstGeom>
        </p:spPr>
        <p:txBody>
          <a:bodyPr vert="horz" wrap="square" lIns="0" tIns="3810" rIns="0" bIns="0" rtlCol="0">
            <a:spAutoFit/>
          </a:bodyPr>
          <a:lstStyle/>
          <a:p>
            <a:pPr marL="12700">
              <a:lnSpc>
                <a:spcPct val="100000"/>
              </a:lnSpc>
              <a:spcBef>
                <a:spcPts val="30"/>
              </a:spcBef>
            </a:pPr>
            <a:r>
              <a:rPr spc="-5" dirty="0"/>
              <a:t>n</a:t>
            </a:r>
          </a:p>
        </p:txBody>
      </p:sp>
    </p:spTree>
  </p:cSld>
  <p:clrMapOvr>
    <a:masterClrMapping/>
  </p:clrMapOvr>
  <p:transition>
    <p:split orient="ver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597660"/>
              <a:ext cx="9144000" cy="5114290"/>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518159" y="317500"/>
            <a:ext cx="8255000" cy="3035300"/>
            <a:chOff x="518159" y="317500"/>
            <a:chExt cx="8255000" cy="3035300"/>
          </a:xfrm>
        </p:grpSpPr>
        <p:sp>
          <p:nvSpPr>
            <p:cNvPr id="6" name="object 6"/>
            <p:cNvSpPr/>
            <p:nvPr/>
          </p:nvSpPr>
          <p:spPr>
            <a:xfrm>
              <a:off x="518159" y="317500"/>
              <a:ext cx="8255000" cy="762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53000" y="838200"/>
              <a:ext cx="3550920" cy="251460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transition>
    <p:blinds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535</Words>
  <Application>Microsoft Office PowerPoint</Application>
  <PresentationFormat>On-screen Show (4:3)</PresentationFormat>
  <Paragraphs>64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TREES MAKE FATHERS SAY “WHAT A LOT OF LEAVES TO RAKE THIS  FALL!”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wc</cp:lastModifiedBy>
  <cp:revision>7</cp:revision>
  <dcterms:created xsi:type="dcterms:W3CDTF">2020-05-16T06:36:33Z</dcterms:created>
  <dcterms:modified xsi:type="dcterms:W3CDTF">2020-05-16T11:49:05Z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2014-01-28T00:00:00Z</vt:filetime>
  </property>
  <property fmtid="{D5CDD505-2E9C-101B-9397-08002B2CF9AE}" pid="3" name="Creator">
    <vt:lpwstr>pdftk 1.44 - www.pdftk.com</vt:lpwstr>
  </property>
  <property fmtid="{D5CDD505-2E9C-101B-9397-08002B2CF9AE}" pid="4" name="LastSaved">
    <vt:filetime>2020-05-16T00:00:00Z</vt:filetime>
  </property>
</Properties>
</file>