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Power Sharing</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u="sng" dirty="0" smtClean="0"/>
              <a:t>Impact of Civil War</a:t>
            </a:r>
            <a:endParaRPr lang="en-US" b="1" u="sng" dirty="0"/>
          </a:p>
        </p:txBody>
      </p:sp>
      <p:sp>
        <p:nvSpPr>
          <p:cNvPr id="3" name="Content Placeholder 2"/>
          <p:cNvSpPr>
            <a:spLocks noGrp="1"/>
          </p:cNvSpPr>
          <p:nvPr>
            <p:ph idx="1"/>
          </p:nvPr>
        </p:nvSpPr>
        <p:spPr>
          <a:xfrm>
            <a:off x="304800" y="1066800"/>
            <a:ext cx="8534400" cy="5410200"/>
          </a:xfrm>
        </p:spPr>
        <p:txBody>
          <a:bodyPr/>
          <a:lstStyle/>
          <a:p>
            <a:r>
              <a:rPr lang="en-US" dirty="0" smtClean="0"/>
              <a:t>The distrust between the two communities turned into widespread conflict. It soon turned into a civil war. As a result thousands of people of both the communities have been killed. Many families were forced to leave the country as  refugees and many more lost their livelihood.</a:t>
            </a:r>
          </a:p>
          <a:p>
            <a:r>
              <a:rPr lang="en-US" dirty="0" smtClean="0"/>
              <a:t>The civil war has caused a terrible setback to the social, cultural and economic life of the country.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a:bodyPr>
          <a:lstStyle/>
          <a:p>
            <a:r>
              <a:rPr lang="en-US" dirty="0" smtClean="0"/>
              <a:t>In Belgium the leaders have realized that the unity of the country is possible only by respecting the feelings and interests of different communities and regions. Such </a:t>
            </a:r>
            <a:r>
              <a:rPr lang="en-US" smtClean="0"/>
              <a:t>a </a:t>
            </a:r>
            <a:r>
              <a:rPr lang="en-US" smtClean="0"/>
              <a:t>realization </a:t>
            </a:r>
            <a:r>
              <a:rPr lang="en-US" dirty="0" smtClean="0"/>
              <a:t>resulted in mutually acceptable arrangement for power sharing.</a:t>
            </a:r>
          </a:p>
          <a:p>
            <a:r>
              <a:rPr lang="en-US" dirty="0" smtClean="0"/>
              <a:t>But Sri Lankan example shows us that if a majority community wants to force its dominance over others and refuses to share power, it can undermine the unity of the country.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Why power sharing is desirable?</a:t>
            </a:r>
            <a:endParaRPr lang="en-US" dirty="0"/>
          </a:p>
        </p:txBody>
      </p:sp>
      <p:sp>
        <p:nvSpPr>
          <p:cNvPr id="3" name="Content Placeholder 2"/>
          <p:cNvSpPr>
            <a:spLocks noGrp="1"/>
          </p:cNvSpPr>
          <p:nvPr>
            <p:ph idx="1"/>
          </p:nvPr>
        </p:nvSpPr>
        <p:spPr>
          <a:xfrm>
            <a:off x="381000" y="914400"/>
            <a:ext cx="8458200" cy="5562600"/>
          </a:xfrm>
        </p:spPr>
        <p:txBody>
          <a:bodyPr>
            <a:normAutofit fontScale="92500" lnSpcReduction="10000"/>
          </a:bodyPr>
          <a:lstStyle/>
          <a:p>
            <a:r>
              <a:rPr lang="en-US" dirty="0" smtClean="0"/>
              <a:t>Two different sets of reasons can be given in favour of power sharing.</a:t>
            </a:r>
          </a:p>
          <a:p>
            <a:r>
              <a:rPr lang="en-US" b="1" u="sng" dirty="0" smtClean="0"/>
              <a:t>Prudential reason</a:t>
            </a:r>
            <a:r>
              <a:rPr lang="en-US" dirty="0" smtClean="0"/>
              <a:t>: Power sharing is good because it reduce the possibility of conflicts between social groups. </a:t>
            </a:r>
          </a:p>
          <a:p>
            <a:r>
              <a:rPr lang="en-US" dirty="0" smtClean="0"/>
              <a:t>Since social conflicts often leads to violence and political instability, power sharing is a good way to ensure the stability of political order.</a:t>
            </a:r>
          </a:p>
          <a:p>
            <a:r>
              <a:rPr lang="en-US" dirty="0" smtClean="0"/>
              <a:t>Tyranny of majority undermines the unity of the country as well as often brings ruin to the majority as well. It stress that power sharing will bring out better outcomes.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Why power sharing is desirable?</a:t>
            </a:r>
            <a:endParaRPr lang="en-US" dirty="0"/>
          </a:p>
        </p:txBody>
      </p:sp>
      <p:sp>
        <p:nvSpPr>
          <p:cNvPr id="3" name="Content Placeholder 2"/>
          <p:cNvSpPr>
            <a:spLocks noGrp="1"/>
          </p:cNvSpPr>
          <p:nvPr>
            <p:ph idx="1"/>
          </p:nvPr>
        </p:nvSpPr>
        <p:spPr>
          <a:xfrm>
            <a:off x="457200" y="1066800"/>
            <a:ext cx="8229600" cy="5486400"/>
          </a:xfrm>
        </p:spPr>
        <p:txBody>
          <a:bodyPr/>
          <a:lstStyle/>
          <a:p>
            <a:r>
              <a:rPr lang="en-US" b="1" u="sng" dirty="0" smtClean="0"/>
              <a:t>Moral reason</a:t>
            </a:r>
            <a:r>
              <a:rPr lang="en-US" dirty="0" smtClean="0"/>
              <a:t>: Power sharing is the very spirit of democracy. A democratic rule involves sharing power with those affected by its exercise, and who have to live with its effects. People have a right to be consulted on how they are to be governed.</a:t>
            </a:r>
          </a:p>
          <a:p>
            <a:r>
              <a:rPr lang="en-US" dirty="0" smtClean="0"/>
              <a:t>It emphasize the very act of power sharing as valuable.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600" b="1" u="sng" dirty="0" smtClean="0"/>
              <a:t>Forms of Power Sharing</a:t>
            </a:r>
            <a:endParaRPr lang="en-US" sz="3600" b="1" u="sng" dirty="0"/>
          </a:p>
        </p:txBody>
      </p:sp>
      <p:sp>
        <p:nvSpPr>
          <p:cNvPr id="3" name="Content Placeholder 2"/>
          <p:cNvSpPr>
            <a:spLocks noGrp="1"/>
          </p:cNvSpPr>
          <p:nvPr>
            <p:ph idx="1"/>
          </p:nvPr>
        </p:nvSpPr>
        <p:spPr>
          <a:xfrm>
            <a:off x="304800" y="838200"/>
            <a:ext cx="8534400" cy="5715000"/>
          </a:xfrm>
        </p:spPr>
        <p:txBody>
          <a:bodyPr>
            <a:normAutofit lnSpcReduction="10000"/>
          </a:bodyPr>
          <a:lstStyle/>
          <a:p>
            <a:r>
              <a:rPr lang="en-US" sz="2800" dirty="0" smtClean="0"/>
              <a:t>Democracy believed that political power should be distributed among as many citizens as possible.</a:t>
            </a:r>
          </a:p>
          <a:p>
            <a:r>
              <a:rPr lang="en-US" sz="2800" dirty="0" smtClean="0"/>
              <a:t>In modern democracies power sharing  arrangements  are  as follows: </a:t>
            </a:r>
          </a:p>
          <a:p>
            <a:r>
              <a:rPr lang="en-US" sz="2800" dirty="0" smtClean="0"/>
              <a:t>Power sharing among different organs of governments. It is also called horizontal distribution of power . It is also called a system of checks and balances.</a:t>
            </a:r>
          </a:p>
          <a:p>
            <a:r>
              <a:rPr lang="en-US" sz="2800" dirty="0" smtClean="0"/>
              <a:t>Power sharing among governments at different levels. It is also called as federal divisions of power and vertical division of power.</a:t>
            </a:r>
          </a:p>
          <a:p>
            <a:r>
              <a:rPr lang="en-US" sz="2800" dirty="0" smtClean="0"/>
              <a:t>Power may also be shared among different social groups such as the religious and linguistic groups. It give them space in government and administration. </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u="sng" dirty="0" smtClean="0"/>
              <a:t>Forms of Power Sharing</a:t>
            </a:r>
            <a:endParaRPr lang="en-US" dirty="0"/>
          </a:p>
        </p:txBody>
      </p:sp>
      <p:sp>
        <p:nvSpPr>
          <p:cNvPr id="3" name="Content Placeholder 2"/>
          <p:cNvSpPr>
            <a:spLocks noGrp="1"/>
          </p:cNvSpPr>
          <p:nvPr>
            <p:ph idx="1"/>
          </p:nvPr>
        </p:nvSpPr>
        <p:spPr>
          <a:xfrm>
            <a:off x="457200" y="1143000"/>
            <a:ext cx="8229600" cy="5181600"/>
          </a:xfrm>
        </p:spPr>
        <p:txBody>
          <a:bodyPr>
            <a:normAutofit/>
          </a:bodyPr>
          <a:lstStyle/>
          <a:p>
            <a:r>
              <a:rPr lang="en-US" dirty="0" smtClean="0"/>
              <a:t>Power sharing among political parties, pressure groups and movements. It is a way to control or influence those in power. Power is shared among political parties that represents different ideologies and social groups.</a:t>
            </a:r>
          </a:p>
          <a:p>
            <a:r>
              <a:rPr lang="en-US" dirty="0" smtClean="0"/>
              <a:t>In a democracy interests groups such as those of traders, businessmen, industrialists, farmers and industrial workers have a share in governmental power through direct and indirect ways.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r>
              <a:rPr lang="en-US" sz="3600" dirty="0" smtClean="0"/>
              <a:t>An intelligent sharing of power among legislature, executive and judiciary is very important to the design of democracy. Two stories from Belgium and Sri Lanka reflects about how democracies handle demands for power sharing . We are also going to discuss about needs and various forms of power – sharing in a democracy. </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Belgium</a:t>
            </a:r>
            <a:endParaRPr lang="en-US" dirty="0"/>
          </a:p>
        </p:txBody>
      </p:sp>
      <p:sp>
        <p:nvSpPr>
          <p:cNvPr id="3" name="Content Placeholder 2"/>
          <p:cNvSpPr>
            <a:spLocks noGrp="1"/>
          </p:cNvSpPr>
          <p:nvPr>
            <p:ph idx="1"/>
          </p:nvPr>
        </p:nvSpPr>
        <p:spPr>
          <a:xfrm>
            <a:off x="457200" y="990600"/>
            <a:ext cx="8458200" cy="5562600"/>
          </a:xfrm>
        </p:spPr>
        <p:txBody>
          <a:bodyPr/>
          <a:lstStyle/>
          <a:p>
            <a:r>
              <a:rPr lang="en-US" dirty="0" smtClean="0"/>
              <a:t>Belgium : It is a small European country borders  with France, the Netherlands, Germany and Luxembourg.</a:t>
            </a:r>
          </a:p>
          <a:p>
            <a:r>
              <a:rPr lang="en-US" b="1" u="sng" dirty="0" smtClean="0"/>
              <a:t>Ethnic composition </a:t>
            </a:r>
            <a:r>
              <a:rPr lang="en-US" dirty="0" smtClean="0"/>
              <a:t>:</a:t>
            </a:r>
          </a:p>
          <a:p>
            <a:r>
              <a:rPr lang="en-US" dirty="0" smtClean="0"/>
              <a:t> 59% lives in Flemish region and speaks Dutch language.</a:t>
            </a:r>
          </a:p>
          <a:p>
            <a:r>
              <a:rPr lang="en-US" dirty="0" smtClean="0"/>
              <a:t>40% lives in Wallonia region and speaks French </a:t>
            </a:r>
          </a:p>
          <a:p>
            <a:r>
              <a:rPr lang="en-US" dirty="0" smtClean="0"/>
              <a:t>01% speaks German.</a:t>
            </a:r>
          </a:p>
          <a:p>
            <a:r>
              <a:rPr lang="en-US" dirty="0" smtClean="0"/>
              <a:t>In the capital city Brussels 80% people speak French and 20 % are Dutch speaking.</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10000"/>
          </a:bodyPr>
          <a:lstStyle/>
          <a:p>
            <a:r>
              <a:rPr lang="en-US" dirty="0" smtClean="0"/>
              <a:t>The minority French speaking community was relatively rich and powerful.</a:t>
            </a:r>
          </a:p>
          <a:p>
            <a:r>
              <a:rPr lang="en-US" dirty="0" smtClean="0"/>
              <a:t>It was resented by Dutch speaking community </a:t>
            </a:r>
          </a:p>
          <a:p>
            <a:r>
              <a:rPr lang="en-US" dirty="0" smtClean="0"/>
              <a:t>This led to tensions between the two communities during the 1950s and 1060s.</a:t>
            </a:r>
          </a:p>
          <a:p>
            <a:r>
              <a:rPr lang="en-US" dirty="0" smtClean="0"/>
              <a:t>Belgian leaders recognized the existence of regional differences and cultural diversities and amended the constitution four times so as to work out an arrangement that would enable everyone to live together within the same country.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u="sng" dirty="0" smtClean="0"/>
              <a:t>Belgian Model</a:t>
            </a:r>
            <a:endParaRPr lang="en-US" b="1" u="sng" dirty="0"/>
          </a:p>
        </p:txBody>
      </p:sp>
      <p:sp>
        <p:nvSpPr>
          <p:cNvPr id="3" name="Content Placeholder 2"/>
          <p:cNvSpPr>
            <a:spLocks noGrp="1"/>
          </p:cNvSpPr>
          <p:nvPr>
            <p:ph idx="1"/>
          </p:nvPr>
        </p:nvSpPr>
        <p:spPr>
          <a:xfrm>
            <a:off x="304800" y="990600"/>
            <a:ext cx="8382000" cy="5486400"/>
          </a:xfrm>
        </p:spPr>
        <p:txBody>
          <a:bodyPr/>
          <a:lstStyle/>
          <a:p>
            <a:r>
              <a:rPr lang="en-US" dirty="0" smtClean="0"/>
              <a:t> Constitution prescribes equal number of ministers in the central government. No single community can make decisions unilaterally.</a:t>
            </a:r>
          </a:p>
          <a:p>
            <a:r>
              <a:rPr lang="en-US" dirty="0" smtClean="0"/>
              <a:t>More power to the state government. State governments are not subordinate to the Central government.</a:t>
            </a:r>
          </a:p>
          <a:p>
            <a:r>
              <a:rPr lang="en-US" dirty="0" smtClean="0"/>
              <a:t>Brussels has a separate government with equal representation from both the communities.</a:t>
            </a:r>
          </a:p>
          <a:p>
            <a:r>
              <a:rPr lang="en-US" dirty="0" smtClean="0"/>
              <a:t>Community government.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u="sng" dirty="0" smtClean="0"/>
              <a:t>Sri Lanka</a:t>
            </a:r>
            <a:endParaRPr lang="en-US" b="1" u="sng" dirty="0"/>
          </a:p>
        </p:txBody>
      </p:sp>
      <p:sp>
        <p:nvSpPr>
          <p:cNvPr id="3" name="Content Placeholder 2"/>
          <p:cNvSpPr>
            <a:spLocks noGrp="1"/>
          </p:cNvSpPr>
          <p:nvPr>
            <p:ph idx="1"/>
          </p:nvPr>
        </p:nvSpPr>
        <p:spPr>
          <a:xfrm>
            <a:off x="457200" y="914400"/>
            <a:ext cx="8229600" cy="5715000"/>
          </a:xfrm>
        </p:spPr>
        <p:txBody>
          <a:bodyPr>
            <a:normAutofit fontScale="92500"/>
          </a:bodyPr>
          <a:lstStyle/>
          <a:p>
            <a:r>
              <a:rPr lang="en-US" dirty="0" smtClean="0"/>
              <a:t>Sri Lanka is an Island country, just a few kilometers off the southern coast of Tamil Nadu.</a:t>
            </a:r>
          </a:p>
          <a:p>
            <a:r>
              <a:rPr lang="en-US" b="1" u="sng" dirty="0" smtClean="0"/>
              <a:t>Ethnic composition</a:t>
            </a:r>
            <a:r>
              <a:rPr lang="en-US" dirty="0" smtClean="0"/>
              <a:t>:  </a:t>
            </a:r>
          </a:p>
          <a:p>
            <a:r>
              <a:rPr lang="en-US" dirty="0" smtClean="0"/>
              <a:t>Sinhala speakers 74% </a:t>
            </a:r>
          </a:p>
          <a:p>
            <a:r>
              <a:rPr lang="en-US" dirty="0" smtClean="0"/>
              <a:t>Tamil speakers 18% (Tamil natives or Sri Lankan Tamils 13% and Indian Tamils 5%)</a:t>
            </a:r>
          </a:p>
          <a:p>
            <a:r>
              <a:rPr lang="en-US" dirty="0" smtClean="0"/>
              <a:t>Most of the Sinhala speaking people are Buddhists while most of the Tamils are Hindus or Muslims.</a:t>
            </a:r>
          </a:p>
          <a:p>
            <a:r>
              <a:rPr lang="en-US" dirty="0" smtClean="0"/>
              <a:t>7% are Christians who are both Tamil and Sinhala.</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u="sng" dirty="0" smtClean="0"/>
              <a:t>Majoritarianism in Sri Lanka</a:t>
            </a:r>
            <a:endParaRPr lang="en-US" b="1" u="sng" dirty="0"/>
          </a:p>
        </p:txBody>
      </p:sp>
      <p:sp>
        <p:nvSpPr>
          <p:cNvPr id="3" name="Content Placeholder 2"/>
          <p:cNvSpPr>
            <a:spLocks noGrp="1"/>
          </p:cNvSpPr>
          <p:nvPr>
            <p:ph idx="1"/>
          </p:nvPr>
        </p:nvSpPr>
        <p:spPr>
          <a:xfrm>
            <a:off x="457200" y="1066800"/>
            <a:ext cx="8382000" cy="5410200"/>
          </a:xfrm>
        </p:spPr>
        <p:txBody>
          <a:bodyPr/>
          <a:lstStyle/>
          <a:p>
            <a:r>
              <a:rPr lang="en-US" dirty="0" smtClean="0"/>
              <a:t>Sri Lanka emerged as an independent country in 1948. The democratically elected government adopted a series of </a:t>
            </a:r>
            <a:r>
              <a:rPr lang="en-US" dirty="0" err="1" smtClean="0"/>
              <a:t>Majoritarian</a:t>
            </a:r>
            <a:r>
              <a:rPr lang="en-US" dirty="0" smtClean="0"/>
              <a:t> measures to establish Sinhala supremacy.</a:t>
            </a:r>
          </a:p>
          <a:p>
            <a:r>
              <a:rPr lang="en-US" dirty="0" smtClean="0"/>
              <a:t>The Act of 1956 recognized – (a) Sinhala as the only official language.</a:t>
            </a:r>
          </a:p>
          <a:p>
            <a:r>
              <a:rPr lang="en-US" dirty="0" smtClean="0"/>
              <a:t>(b)  Preferential policies that </a:t>
            </a:r>
            <a:r>
              <a:rPr lang="en-US" dirty="0" err="1" smtClean="0"/>
              <a:t>favoured</a:t>
            </a:r>
            <a:r>
              <a:rPr lang="en-US" dirty="0" smtClean="0"/>
              <a:t> </a:t>
            </a:r>
            <a:r>
              <a:rPr lang="en-US" dirty="0" err="1" smtClean="0"/>
              <a:t>Sinhalas</a:t>
            </a:r>
            <a:r>
              <a:rPr lang="en-US" dirty="0" smtClean="0"/>
              <a:t>.</a:t>
            </a:r>
          </a:p>
          <a:p>
            <a:r>
              <a:rPr lang="en-US" dirty="0" smtClean="0"/>
              <a:t>State shall protect and foster Buddhism.</a:t>
            </a:r>
          </a:p>
          <a:p>
            <a:r>
              <a:rPr lang="en-US" dirty="0" smtClean="0"/>
              <a:t>This </a:t>
            </a:r>
            <a:r>
              <a:rPr lang="en-US" dirty="0" err="1" smtClean="0"/>
              <a:t>gradully</a:t>
            </a:r>
            <a:r>
              <a:rPr lang="en-US" dirty="0" smtClean="0"/>
              <a:t> </a:t>
            </a:r>
            <a:r>
              <a:rPr lang="en-US" dirty="0" err="1" smtClean="0"/>
              <a:t>inccreased</a:t>
            </a:r>
            <a:r>
              <a:rPr lang="en-US" dirty="0" smtClean="0"/>
              <a:t> the feeling of alienation among the Sri Lankan Tamils.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u="sng" dirty="0" smtClean="0"/>
              <a:t>Reaction from Tamils</a:t>
            </a:r>
            <a:endParaRPr lang="en-US" b="1" u="sng" dirty="0"/>
          </a:p>
        </p:txBody>
      </p:sp>
      <p:sp>
        <p:nvSpPr>
          <p:cNvPr id="3" name="Content Placeholder 2"/>
          <p:cNvSpPr>
            <a:spLocks noGrp="1"/>
          </p:cNvSpPr>
          <p:nvPr>
            <p:ph idx="1"/>
          </p:nvPr>
        </p:nvSpPr>
        <p:spPr>
          <a:xfrm>
            <a:off x="457200" y="838200"/>
            <a:ext cx="8229600" cy="5638800"/>
          </a:xfrm>
        </p:spPr>
        <p:txBody>
          <a:bodyPr/>
          <a:lstStyle/>
          <a:p>
            <a:r>
              <a:rPr lang="en-US" dirty="0" smtClean="0"/>
              <a:t>Tamils felt that the major political parties led by the Buddhist Sinhala leaders were not sensitive to their language and culture.</a:t>
            </a:r>
          </a:p>
          <a:p>
            <a:r>
              <a:rPr lang="en-US" dirty="0" smtClean="0"/>
              <a:t>Government policies denied them equal political rights, discriminated against them in getting jobs and other opportunities and ignored their interests.</a:t>
            </a:r>
          </a:p>
          <a:p>
            <a:r>
              <a:rPr lang="en-US" dirty="0" smtClean="0"/>
              <a:t>As a result the relation between the Sinhala and Tamil communities strained over time.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lstStyle/>
          <a:p>
            <a:r>
              <a:rPr lang="en-US" dirty="0" smtClean="0"/>
              <a:t>The Sri Lankan Tamils launched parties and struggles for the recognition of Tamil as an official language, regional autonomy and equality of opportunities in securing education and jobs. But their demands were repeatedly denied.</a:t>
            </a:r>
          </a:p>
          <a:p>
            <a:r>
              <a:rPr lang="en-US" dirty="0" smtClean="0"/>
              <a:t>By 1980s several political organizations were formed demanding an independent Tamil </a:t>
            </a:r>
            <a:r>
              <a:rPr lang="en-US" dirty="0" smtClean="0"/>
              <a:t>Eelam (</a:t>
            </a:r>
            <a:r>
              <a:rPr lang="en-US" dirty="0" smtClean="0"/>
              <a:t>State) in northern and eastern parts of Sri Lanka.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1004</Words>
  <Application>Microsoft Office PowerPoint</Application>
  <PresentationFormat>On-screen Show (4:3)</PresentationFormat>
  <Paragraphs>59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 Sharing</vt:lpstr>
      <vt:lpstr>Slide 2</vt:lpstr>
      <vt:lpstr>Belgium</vt:lpstr>
      <vt:lpstr>Slide 4</vt:lpstr>
      <vt:lpstr>Belgian Model</vt:lpstr>
      <vt:lpstr>Sri Lanka</vt:lpstr>
      <vt:lpstr>Majoritarianism in Sri Lanka</vt:lpstr>
      <vt:lpstr>Reaction from Tamils</vt:lpstr>
      <vt:lpstr>Slide 9</vt:lpstr>
      <vt:lpstr>Impact of Civil War</vt:lpstr>
      <vt:lpstr>Slide 11</vt:lpstr>
      <vt:lpstr>Why power sharing is desirable?</vt:lpstr>
      <vt:lpstr>Why power sharing is desirable?</vt:lpstr>
      <vt:lpstr>Forms of Power Sharing</vt:lpstr>
      <vt:lpstr>Forms of Power Sharing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Sharing</dc:title>
  <dc:creator>ai</dc:creator>
  <cp:lastModifiedBy>Arshia</cp:lastModifiedBy>
  <cp:revision>16</cp:revision>
  <dcterms:created xsi:type="dcterms:W3CDTF">2006-08-16T00:00:00Z</dcterms:created>
  <dcterms:modified xsi:type="dcterms:W3CDTF">2020-08-06T10:39:12Z</dcterms:modified>
</cp:coreProperties>
</file>