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56" r:id="rId12"/>
    <p:sldId id="257" r:id="rId13"/>
    <p:sldId id="258" r:id="rId14"/>
    <p:sldId id="268" r:id="rId15"/>
    <p:sldId id="267" r:id="rId16"/>
    <p:sldId id="264" r:id="rId17"/>
    <p:sldId id="262" r:id="rId18"/>
    <p:sldId id="265" r:id="rId19"/>
    <p:sldId id="263" r:id="rId20"/>
    <p:sldId id="261" r:id="rId21"/>
    <p:sldId id="259" r:id="rId22"/>
    <p:sldId id="270" r:id="rId23"/>
    <p:sldId id="271" r:id="rId24"/>
    <p:sldId id="269" r:id="rId25"/>
    <p:sldId id="260" r:id="rId26"/>
    <p:sldId id="266" r:id="rId27"/>
    <p:sldId id="272" r:id="rId28"/>
    <p:sldId id="273" r:id="rId29"/>
    <p:sldId id="281" r:id="rId30"/>
    <p:sldId id="275" r:id="rId31"/>
    <p:sldId id="277" r:id="rId32"/>
    <p:sldId id="278" r:id="rId33"/>
    <p:sldId id="276" r:id="rId34"/>
    <p:sldId id="288" r:id="rId35"/>
    <p:sldId id="287" r:id="rId36"/>
    <p:sldId id="289" r:id="rId37"/>
    <p:sldId id="283" r:id="rId38"/>
    <p:sldId id="279" r:id="rId39"/>
    <p:sldId id="286" r:id="rId40"/>
    <p:sldId id="284" r:id="rId41"/>
    <p:sldId id="282" r:id="rId42"/>
    <p:sldId id="292" r:id="rId43"/>
    <p:sldId id="291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CC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2EC9D-D7FD-4EAE-B2D2-D310D23E6F08}" type="datetimeFigureOut">
              <a:rPr lang="en-US" smtClean="0"/>
              <a:pPr/>
              <a:t>5/29/2020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77C28-9E45-4F62-91F9-3A421591C8E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7C28-9E45-4F62-91F9-3A421591C8E7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en-IN" sz="8800" dirty="0" smtClean="0">
                <a:latin typeface="Algerian" pitchFamily="82" charset="0"/>
              </a:rPr>
              <a:t/>
            </a:r>
            <a:br>
              <a:rPr lang="en-IN" sz="8800" dirty="0" smtClean="0">
                <a:latin typeface="Algerian" pitchFamily="82" charset="0"/>
              </a:rPr>
            </a:br>
            <a:r>
              <a:rPr lang="en-IN" sz="8800" dirty="0" smtClean="0">
                <a:latin typeface="Algerian" pitchFamily="82" charset="0"/>
              </a:rPr>
              <a:t/>
            </a:r>
            <a:br>
              <a:rPr lang="en-IN" sz="8800" dirty="0" smtClean="0">
                <a:latin typeface="Algerian" pitchFamily="82" charset="0"/>
              </a:rPr>
            </a:br>
            <a:r>
              <a:rPr lang="en-IN" sz="8800" dirty="0" smtClean="0">
                <a:latin typeface="Algerian" pitchFamily="82" charset="0"/>
              </a:rPr>
              <a:t>Polynomials</a:t>
            </a:r>
            <a:r>
              <a:rPr lang="en-IN" sz="8800" dirty="0" smtClean="0">
                <a:latin typeface="Algerian" pitchFamily="82" charset="0"/>
              </a:rPr>
              <a:t/>
            </a:r>
            <a:br>
              <a:rPr lang="en-IN" sz="8800" dirty="0" smtClean="0">
                <a:latin typeface="Algerian" pitchFamily="82" charset="0"/>
              </a:rPr>
            </a:br>
            <a:r>
              <a:rPr lang="en-IN" sz="8800" dirty="0" smtClean="0">
                <a:latin typeface="Algerian" pitchFamily="82" charset="0"/>
              </a:rPr>
              <a:t>	</a:t>
            </a:r>
            <a:r>
              <a:rPr lang="en-IN" sz="8800" dirty="0" smtClean="0">
                <a:latin typeface="Algerian" pitchFamily="82" charset="0"/>
              </a:rPr>
              <a:t>		</a:t>
            </a:r>
            <a:br>
              <a:rPr lang="en-IN" sz="8800" dirty="0" smtClean="0">
                <a:latin typeface="Algerian" pitchFamily="82" charset="0"/>
              </a:rPr>
            </a:br>
            <a:endParaRPr lang="en-IN" sz="88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8768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0066"/>
                </a:solidFill>
              </a:rPr>
              <a:t>By  Mr S Gouda (TGT Maths)</a:t>
            </a:r>
          </a:p>
          <a:p>
            <a:r>
              <a:rPr lang="en-IN" sz="2800" b="1" dirty="0" smtClean="0">
                <a:solidFill>
                  <a:srgbClr val="000066"/>
                </a:solidFill>
              </a:rPr>
              <a:t>Sainik School, Goalpara</a:t>
            </a:r>
            <a:endParaRPr lang="en-IN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07720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Relationship between </a:t>
            </a:r>
            <a:r>
              <a:rPr lang="en-IN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zeros</a:t>
            </a:r>
          </a:p>
          <a:p>
            <a:pPr algn="ctr"/>
            <a:r>
              <a:rPr lang="en-IN" sz="5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and </a:t>
            </a:r>
          </a:p>
          <a:p>
            <a:pPr algn="ctr"/>
            <a:r>
              <a:rPr lang="en-IN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coefficients</a:t>
            </a:r>
            <a:r>
              <a:rPr lang="en-IN" sz="5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</a:t>
            </a:r>
          </a:p>
          <a:p>
            <a:pPr algn="ctr"/>
            <a:r>
              <a:rPr lang="en-IN" sz="5400" b="1" cap="all" spc="0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of a polynomial.</a:t>
            </a:r>
          </a:p>
          <a:p>
            <a:pPr algn="ctr"/>
            <a:endParaRPr lang="en-IN" sz="2400" b="1" cap="all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  <a:p>
            <a:pPr algn="ctr"/>
            <a:endParaRPr lang="en-IN" sz="2400" b="1" cap="all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  <a:p>
            <a:pPr algn="ctr"/>
            <a:r>
              <a:rPr lang="en-IN" sz="24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			</a:t>
            </a:r>
            <a:endParaRPr lang="en-IN" sz="2400" b="1" dirty="0" smtClean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Relationship between zeros and coefficients of a polynomial.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	</a:t>
            </a:r>
            <a:r>
              <a:rPr lang="en-IN" sz="3600" b="1" u="sng" dirty="0" smtClean="0">
                <a:solidFill>
                  <a:srgbClr val="002060"/>
                </a:solidFill>
              </a:rPr>
              <a:t>Relationship between zeros and coefficients of:</a:t>
            </a:r>
          </a:p>
          <a:p>
            <a:r>
              <a:rPr lang="en-IN" sz="3600" b="1" dirty="0" smtClean="0"/>
              <a:t>A Linear Polynomial</a:t>
            </a:r>
          </a:p>
          <a:p>
            <a:r>
              <a:rPr lang="en-IN" sz="3600" b="1" dirty="0" smtClean="0"/>
              <a:t>A Quadratic Polynomial</a:t>
            </a:r>
          </a:p>
          <a:p>
            <a:r>
              <a:rPr lang="en-IN" sz="3600" b="1" dirty="0" smtClean="0"/>
              <a:t>A Cubic Polynomial ( Optional from Examination point of View)</a:t>
            </a:r>
            <a:endParaRPr lang="en-IN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Relationship between zeros and coefficients of a polynomial.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SAINIK SCHOOL GLP\ACADEMIC\Class X Materials\class-x-maths-polynomials-11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837" y="1371600"/>
            <a:ext cx="730756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Relationship between zeros and coefficients of a polynomial.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/>
              <a:t>Example-1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5458" r="34855" b="42757"/>
          <a:stretch>
            <a:fillRect/>
          </a:stretch>
        </p:blipFill>
        <p:spPr bwMode="auto">
          <a:xfrm>
            <a:off x="1219200" y="23622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0717" t="27083" r="18961" b="43750"/>
          <a:stretch>
            <a:fillRect/>
          </a:stretch>
        </p:blipFill>
        <p:spPr bwMode="auto">
          <a:xfrm>
            <a:off x="0" y="3352800"/>
            <a:ext cx="9144000" cy="24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Relationship between zeros and coefficients of a polynomial.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/>
              <a:t>Example-2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381000"/>
          <a:ext cx="123825" cy="152400"/>
        </p:xfrm>
        <a:graphic>
          <a:graphicData uri="http://schemas.openxmlformats.org/presentationml/2006/ole">
            <p:oleObj spid="_x0000_s8194" name="Equation" r:id="rId3" imgW="123480" imgH="152280" progId="Equation.Lambda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381000"/>
          <a:ext cx="123825" cy="152400"/>
        </p:xfrm>
        <a:graphic>
          <a:graphicData uri="http://schemas.openxmlformats.org/presentationml/2006/ole">
            <p:oleObj spid="_x0000_s8195" name="Equation" r:id="rId4" imgW="123480" imgH="152280" progId="Equation.Lambda">
              <p:embed/>
            </p:oleObj>
          </a:graphicData>
        </a:graphic>
      </p:graphicFrame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9710" t="25254" r="18763" b="20870"/>
          <a:stretch>
            <a:fillRect/>
          </a:stretch>
        </p:blipFill>
        <p:spPr bwMode="auto">
          <a:xfrm>
            <a:off x="152400" y="1905000"/>
            <a:ext cx="882253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Remainder Theorem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Theorem:</a:t>
            </a:r>
          </a:p>
          <a:p>
            <a:pPr algn="just">
              <a:buNone/>
            </a:pPr>
            <a:r>
              <a:rPr lang="en-IN" dirty="0" smtClean="0"/>
              <a:t>	Let p(x) be any polynomial of degree greater than or equal to one and let a be any real number. If p(x) is divided by the linear polynomial x – a, then the remainder is p(a).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Remainder Theorem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:\SAINIK SCHOOL GLP\ACADEMIC\Class X Materials\3734289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48" t="4286"/>
          <a:stretch>
            <a:fillRect/>
          </a:stretch>
        </p:blipFill>
        <p:spPr bwMode="auto">
          <a:xfrm>
            <a:off x="304800" y="1219200"/>
            <a:ext cx="8645997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Demonstration of Remainder Theorem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I:\SAINIK SCHOOL GLP\ACADEMIC\Class X Materials\main-qimg-559a839ad22a96265d63607950ca063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20" t="9122" r="3030" b="4010"/>
          <a:stretch>
            <a:fillRect/>
          </a:stretch>
        </p:blipFill>
        <p:spPr bwMode="auto">
          <a:xfrm>
            <a:off x="608428" y="1219200"/>
            <a:ext cx="815457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Factor Theorem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Theorem:</a:t>
            </a:r>
          </a:p>
          <a:p>
            <a:pPr>
              <a:buNone/>
            </a:pPr>
            <a:r>
              <a:rPr lang="en-IN" dirty="0" smtClean="0"/>
              <a:t>	If p(x) is a polynomial of degree n &gt; 1 and a is any real number, then </a:t>
            </a:r>
          </a:p>
          <a:p>
            <a:r>
              <a:rPr lang="en-IN" dirty="0" smtClean="0"/>
              <a:t> x – a is a factor of p(x), if p(a) = 0, and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p(a) = 0, if x – a is a factor of p(x).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Definition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u="sng" dirty="0" smtClean="0"/>
              <a:t>Polynomial: </a:t>
            </a:r>
          </a:p>
          <a:p>
            <a:pPr algn="just">
              <a:buNone/>
            </a:pPr>
            <a:r>
              <a:rPr lang="en-IN" dirty="0" smtClean="0"/>
              <a:t>	A polynomial is an algebraic expression in which the variables have non negative integral powers only.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Factor Theorem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I:\SAINIK SCHOOL GLP\ACADEMIC\Class X Materials\Polynomial+Factor+Theor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278"/>
          <a:stretch>
            <a:fillRect/>
          </a:stretch>
        </p:blipFill>
        <p:spPr bwMode="auto">
          <a:xfrm>
            <a:off x="152400" y="1066799"/>
            <a:ext cx="8839200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Relationship between zeros and coefficients of a polynomial</a:t>
            </a:r>
            <a:endParaRPr lang="en-IN" sz="3600" dirty="0"/>
          </a:p>
        </p:txBody>
      </p:sp>
      <p:pic>
        <p:nvPicPr>
          <p:cNvPr id="2050" name="Picture 2" descr="I:\SAINIK SCHOOL GLP\ACADEMIC\Class X Materials\polynomial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5302" y="1143001"/>
            <a:ext cx="761204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Example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13469" r="18763" b="34339"/>
          <a:stretch>
            <a:fillRect/>
          </a:stretch>
        </p:blipFill>
        <p:spPr bwMode="auto">
          <a:xfrm>
            <a:off x="76200" y="1600199"/>
            <a:ext cx="8947358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Example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25" t="23571" r="18595" b="10768"/>
          <a:stretch>
            <a:fillRect/>
          </a:stretch>
        </p:blipFill>
        <p:spPr bwMode="auto">
          <a:xfrm>
            <a:off x="304800" y="1447800"/>
            <a:ext cx="8686800" cy="52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Formulation of Quadratic Polynomials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The general for of a quadratic polynomial is given by:</a:t>
            </a:r>
          </a:p>
          <a:p>
            <a:pPr>
              <a:buNone/>
            </a:pPr>
            <a:r>
              <a:rPr lang="en-IN" dirty="0" smtClean="0"/>
              <a:t>		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3366004"/>
          <a:ext cx="8556625" cy="520196"/>
        </p:xfrm>
        <a:graphic>
          <a:graphicData uri="http://schemas.openxmlformats.org/presentationml/2006/ole">
            <p:oleObj spid="_x0000_s12290" name="Equation" r:id="rId3" imgW="3792240" imgH="229680" progId="Equation.Lambda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3886828"/>
          <a:ext cx="3733800" cy="761372"/>
        </p:xfrm>
        <a:graphic>
          <a:graphicData uri="http://schemas.openxmlformats.org/presentationml/2006/ole">
            <p:oleObj spid="_x0000_s12291" name="Equation" r:id="rId4" imgW="1541160" imgH="314280" progId="Equation.Lambda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SAINIK SCHOOL GLP\ACADEMIC\Class X Materials\shubhanshu-math-project-work-polynomial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Summary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I:\SAINIK SCHOOL GLP\ACADEMIC\Class X Materials\2018925-173637857-7880-relationship-between-zeroes-and-coefficients-of-a-polynomi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167" b="5357"/>
          <a:stretch>
            <a:fillRect/>
          </a:stretch>
        </p:blipFill>
        <p:spPr bwMode="auto">
          <a:xfrm>
            <a:off x="0" y="1828799"/>
            <a:ext cx="9144000" cy="421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Home Assignment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20203" r="18763" b="32655"/>
          <a:stretch>
            <a:fillRect/>
          </a:stretch>
        </p:blipFill>
        <p:spPr bwMode="auto">
          <a:xfrm>
            <a:off x="0" y="1600200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Division Algorithm</a:t>
            </a:r>
            <a:b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for </a:t>
            </a:r>
            <a:b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</a:br>
            <a:r>
              <a:rPr lang="en-IN" sz="6700" dirty="0" smtClean="0">
                <a:solidFill>
                  <a:srgbClr val="FF0000"/>
                </a:solidFill>
                <a:latin typeface="Algerian" pitchFamily="82" charset="0"/>
              </a:rPr>
              <a:t>Polynomials</a:t>
            </a:r>
            <a:endParaRPr lang="en-IN" sz="67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31989" r="20656" b="31770"/>
          <a:stretch>
            <a:fillRect/>
          </a:stretch>
        </p:blipFill>
        <p:spPr bwMode="auto">
          <a:xfrm>
            <a:off x="0" y="1676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Heading" pitchFamily="2" charset="0"/>
                <a:ea typeface="+mj-ea"/>
                <a:cs typeface="+mj-cs"/>
              </a:rPr>
              <a:t>Division of Polynomials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Heading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11785" r="18763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dirty="0" smtClean="0">
                <a:latin typeface="Sitka Heading" pitchFamily="2" charset="0"/>
              </a:rPr>
              <a:t>Division of Polynomials</a:t>
            </a:r>
            <a:endParaRPr lang="en-IN" b="1" dirty="0">
              <a:latin typeface="Sitka Heading" pitchFamily="2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58" t="33672" r="61359" b="20870"/>
          <a:stretch>
            <a:fillRect/>
          </a:stretch>
        </p:blipFill>
        <p:spPr bwMode="auto">
          <a:xfrm>
            <a:off x="990600" y="914400"/>
            <a:ext cx="7010400" cy="556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:\SAINIK SCHOOL GLP\ACADEMIC\Class X Materials\PPTs\Polynomials\the-division-algorithm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IN" u="sng" dirty="0" smtClean="0">
                <a:solidFill>
                  <a:srgbClr val="FF0000"/>
                </a:solidFill>
                <a:latin typeface="AR CENA" pitchFamily="2" charset="0"/>
              </a:rPr>
              <a:t>Points to Remember</a:t>
            </a:r>
            <a:endParaRPr lang="en-IN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38914" name="Picture 2" descr="I:\SAINIK SCHOOL GLP\ACADEMIC\Class X Materials\PPTs\Polynomials\divisionalgorith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732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581400"/>
            <a:ext cx="86106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2"/>
                </a:solidFill>
                <a:latin typeface="AR CENA" pitchFamily="2" charset="0"/>
                <a:cs typeface="Aharoni" pitchFamily="2" charset="-79"/>
              </a:rPr>
              <a:t>If  r(x) =0, then g(x) and q(x)are the factors of f(x)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 CENA" pitchFamily="2" charset="0"/>
                <a:cs typeface="Aharoni" pitchFamily="2" charset="-79"/>
              </a:rPr>
              <a:t>If r(x) &gt;0, then degree of r(x)&lt; degree of g(x)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srgbClr val="3366CC"/>
                </a:solidFill>
                <a:latin typeface="AR CENA" pitchFamily="2" charset="0"/>
                <a:cs typeface="Aharoni" pitchFamily="2" charset="-79"/>
              </a:rPr>
              <a:t>Degree of dividend is equal to sum of degrees of divisor and quotient.</a:t>
            </a:r>
          </a:p>
          <a:p>
            <a:r>
              <a:rPr lang="en-IN" sz="2800" dirty="0" smtClean="0">
                <a:solidFill>
                  <a:srgbClr val="3366CC"/>
                </a:solidFill>
                <a:latin typeface="AR CENA" pitchFamily="2" charset="0"/>
                <a:cs typeface="Aharoni" pitchFamily="2" charset="-79"/>
              </a:rPr>
              <a:t> i.e. Degree of f(x)= degree of g(x)+ degree of q(x)</a:t>
            </a:r>
            <a:endParaRPr lang="en-IN" sz="2800" dirty="0">
              <a:solidFill>
                <a:srgbClr val="3366CC"/>
              </a:solidFill>
              <a:latin typeface="AR CENA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0454" t="45833" r="19180" b="47917"/>
          <a:stretch>
            <a:fillRect/>
          </a:stretch>
        </p:blipFill>
        <p:spPr bwMode="auto">
          <a:xfrm>
            <a:off x="533400" y="685800"/>
            <a:ext cx="764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656" t="16836" r="18763" b="9085"/>
          <a:stretch>
            <a:fillRect/>
          </a:stretch>
        </p:blipFill>
        <p:spPr bwMode="auto">
          <a:xfrm>
            <a:off x="457200" y="1142999"/>
            <a:ext cx="8312729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SAINIK SCHOOL GLP\ACADEMIC\Class X Materials\PPTs\Polynomials\New Doc 2020-05-29 11.25.25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462356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:\SAINIK SCHOOL GLP\ACADEMIC\Class X Materials\PPTs\Polynomials\New Doc 2020-05-29 11.29.0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704"/>
          <a:stretch>
            <a:fillRect/>
          </a:stretch>
        </p:blipFill>
        <p:spPr bwMode="auto">
          <a:xfrm>
            <a:off x="-1" y="2133600"/>
            <a:ext cx="9144001" cy="299605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:\SAINIK SCHOOL GLP\ACADEMIC\Class X Materials\PPTs\Polynomials\New Doc 2020-05-29 11.25.2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37056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:\SAINIK SCHOOL GLP\ACADEMIC\Class X Materials\PPTs\Polynomials\New Doc 2020-05-29 11.29.02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172"/>
          <a:stretch>
            <a:fillRect/>
          </a:stretch>
        </p:blipFill>
        <p:spPr bwMode="auto">
          <a:xfrm>
            <a:off x="0" y="1371600"/>
            <a:ext cx="9144000" cy="330883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15153" r="17817" b="10768"/>
          <a:stretch>
            <a:fillRect/>
          </a:stretch>
        </p:blipFill>
        <p:spPr bwMode="auto">
          <a:xfrm>
            <a:off x="0" y="668215"/>
            <a:ext cx="9144000" cy="61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40407" r="18763" b="29288"/>
          <a:stretch>
            <a:fillRect/>
          </a:stretch>
        </p:blipFill>
        <p:spPr bwMode="auto">
          <a:xfrm>
            <a:off x="0" y="381000"/>
            <a:ext cx="9144000" cy="25717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11785" r="18763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SAINIK SCHOOL GLP\ACADEMIC\Class X Materials\PPTs\Polynomials\New Doc 2020-05-29 11.29.02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704"/>
          <a:stretch>
            <a:fillRect/>
          </a:stretch>
        </p:blipFill>
        <p:spPr bwMode="auto">
          <a:xfrm>
            <a:off x="0" y="1371600"/>
            <a:ext cx="9144000" cy="3352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latin typeface="Aldhabi" pitchFamily="2" charset="-78"/>
                <a:cs typeface="Aldhabi" pitchFamily="2" charset="-78"/>
              </a:rPr>
              <a:t>Example</a:t>
            </a:r>
            <a:endParaRPr lang="en-IN" sz="4800" b="1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Home Assignment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49" t="11785" r="17817" b="10768"/>
          <a:stretch>
            <a:fillRect/>
          </a:stretch>
        </p:blipFill>
        <p:spPr bwMode="auto">
          <a:xfrm>
            <a:off x="381000" y="682172"/>
            <a:ext cx="8458200" cy="61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3366CC"/>
                </a:solidFill>
                <a:latin typeface="AR CENA" pitchFamily="2" charset="0"/>
              </a:rPr>
              <a:t>Summary</a:t>
            </a:r>
            <a:endParaRPr lang="en-IN" b="1" dirty="0">
              <a:solidFill>
                <a:srgbClr val="3366CC"/>
              </a:solidFill>
              <a:latin typeface="AR CENA" pitchFamily="2" charset="0"/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263" t="22579" r="18263" b="22854"/>
          <a:stretch>
            <a:fillRect/>
          </a:stretch>
        </p:blipFill>
        <p:spPr bwMode="auto">
          <a:xfrm>
            <a:off x="0" y="15240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3366CC"/>
                </a:solidFill>
                <a:latin typeface="AR CENA" pitchFamily="2" charset="0"/>
              </a:rPr>
              <a:t>Summary</a:t>
            </a:r>
            <a:endParaRPr lang="en-IN" b="1" dirty="0">
              <a:solidFill>
                <a:srgbClr val="3366CC"/>
              </a:solidFill>
              <a:latin typeface="AR CENA" pitchFamily="2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210" t="24161" r="19210" b="19463"/>
          <a:stretch>
            <a:fillRect/>
          </a:stretch>
        </p:blipFill>
        <p:spPr bwMode="auto">
          <a:xfrm>
            <a:off x="0" y="1447800"/>
            <a:ext cx="9144000" cy="47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35" t="30305" r="18763" b="37706"/>
          <a:stretch>
            <a:fillRect/>
          </a:stretch>
        </p:blipFill>
        <p:spPr bwMode="auto">
          <a:xfrm>
            <a:off x="152400" y="1447800"/>
            <a:ext cx="8991600" cy="26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20132" t="33333" r="18375" b="44792"/>
          <a:stretch>
            <a:fillRect/>
          </a:stretch>
        </p:blipFill>
        <p:spPr bwMode="auto">
          <a:xfrm>
            <a:off x="0" y="4114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Home Assignment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  <a:latin typeface="Algerian" pitchFamily="82" charset="0"/>
              </a:rPr>
              <a:t>THANK YOU</a:t>
            </a:r>
            <a:endParaRPr lang="en-IN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1513" t="12500" r="19102" b="8333"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13469" r="18763" b="7401"/>
          <a:stretch>
            <a:fillRect/>
          </a:stretch>
        </p:blipFill>
        <p:spPr bwMode="auto">
          <a:xfrm>
            <a:off x="0" y="66675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950" y="76201"/>
            <a:ext cx="897685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480</TotalTime>
  <Words>192</Words>
  <Application>Microsoft Office PowerPoint</Application>
  <PresentationFormat>On-screen Show (4:3)</PresentationFormat>
  <Paragraphs>64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  Polynomials     </vt:lpstr>
      <vt:lpstr>Definition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Relationship between zeros and coefficients of a polynomial.</vt:lpstr>
      <vt:lpstr>Relationship between zeros and coefficients of a polynomial.</vt:lpstr>
      <vt:lpstr>Relationship between zeros and coefficients of a polynomial. Example-1</vt:lpstr>
      <vt:lpstr>Relationship between zeros and coefficients of a polynomial. Example-2</vt:lpstr>
      <vt:lpstr>Remainder Theorem</vt:lpstr>
      <vt:lpstr>Remainder Theorem</vt:lpstr>
      <vt:lpstr>Demonstration of Remainder Theorem</vt:lpstr>
      <vt:lpstr>Factor Theorem</vt:lpstr>
      <vt:lpstr>Factor Theorem</vt:lpstr>
      <vt:lpstr>Relationship between zeros and coefficients of a polynomial</vt:lpstr>
      <vt:lpstr>Example</vt:lpstr>
      <vt:lpstr>Example</vt:lpstr>
      <vt:lpstr>Formulation of Quadratic Polynomials</vt:lpstr>
      <vt:lpstr>Slide 25</vt:lpstr>
      <vt:lpstr>Summary</vt:lpstr>
      <vt:lpstr>Home Assignment</vt:lpstr>
      <vt:lpstr>Division Algorithm  for  Polynomials</vt:lpstr>
      <vt:lpstr>Slide 29</vt:lpstr>
      <vt:lpstr>Division of Polynomials</vt:lpstr>
      <vt:lpstr>Slide 31</vt:lpstr>
      <vt:lpstr>Points to Remember</vt:lpstr>
      <vt:lpstr>Example</vt:lpstr>
      <vt:lpstr>Example</vt:lpstr>
      <vt:lpstr>Example</vt:lpstr>
      <vt:lpstr>Example</vt:lpstr>
      <vt:lpstr>Example</vt:lpstr>
      <vt:lpstr>Example</vt:lpstr>
      <vt:lpstr>Slide 39</vt:lpstr>
      <vt:lpstr>Example</vt:lpstr>
      <vt:lpstr>Home Assignment</vt:lpstr>
      <vt:lpstr>Summary</vt:lpstr>
      <vt:lpstr>Summary</vt:lpstr>
      <vt:lpstr>Home Assignment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Sriharsa Gouda</dc:creator>
  <cp:lastModifiedBy>This PC</cp:lastModifiedBy>
  <cp:revision>42</cp:revision>
  <dcterms:created xsi:type="dcterms:W3CDTF">2006-08-16T00:00:00Z</dcterms:created>
  <dcterms:modified xsi:type="dcterms:W3CDTF">2020-05-29T15:24:39Z</dcterms:modified>
</cp:coreProperties>
</file>