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C2F7E-5250-4419-A835-4A39BEDA0520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7565-BB85-4559-9370-CCA66291D0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75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C2F7E-5250-4419-A835-4A39BEDA0520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7565-BB85-4559-9370-CCA66291D0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7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C2F7E-5250-4419-A835-4A39BEDA0520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7565-BB85-4559-9370-CCA66291D0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3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C2F7E-5250-4419-A835-4A39BEDA0520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7565-BB85-4559-9370-CCA66291D0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68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C2F7E-5250-4419-A835-4A39BEDA0520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7565-BB85-4559-9370-CCA66291D0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2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C2F7E-5250-4419-A835-4A39BEDA0520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7565-BB85-4559-9370-CCA66291D0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43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C2F7E-5250-4419-A835-4A39BEDA0520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7565-BB85-4559-9370-CCA66291D0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09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C2F7E-5250-4419-A835-4A39BEDA0520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7565-BB85-4559-9370-CCA66291D0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85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C2F7E-5250-4419-A835-4A39BEDA0520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7565-BB85-4559-9370-CCA66291D0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506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C2F7E-5250-4419-A835-4A39BEDA0520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7565-BB85-4559-9370-CCA66291D0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8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C2F7E-5250-4419-A835-4A39BEDA0520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7565-BB85-4559-9370-CCA66291D0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03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C2F7E-5250-4419-A835-4A39BEDA0520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C7565-BB85-4559-9370-CCA66291D0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2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197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7104"/>
            <a:ext cx="10515600" cy="5289859"/>
          </a:xfrm>
        </p:spPr>
        <p:txBody>
          <a:bodyPr>
            <a:normAutofit/>
          </a:bodyPr>
          <a:lstStyle/>
          <a:p>
            <a:r>
              <a:rPr lang="en-US" dirty="0"/>
              <a:t>Teaching Points:  (a) Elements</a:t>
            </a:r>
          </a:p>
          <a:p>
            <a:r>
              <a:rPr lang="en-US" dirty="0"/>
              <a:t>                               </a:t>
            </a:r>
            <a:r>
              <a:rPr lang="en-US" dirty="0" smtClean="0"/>
              <a:t>(</a:t>
            </a:r>
            <a:r>
              <a:rPr lang="en-US" dirty="0"/>
              <a:t>b) Compounds</a:t>
            </a:r>
          </a:p>
          <a:p>
            <a:r>
              <a:rPr lang="en-US" dirty="0" smtClean="0"/>
              <a:t>Specific </a:t>
            </a:r>
            <a:r>
              <a:rPr lang="en-US" dirty="0"/>
              <a:t>Aim     : To appreciate the idea pure substances, to know about Elements and </a:t>
            </a:r>
            <a:r>
              <a:rPr lang="en-US" dirty="0" smtClean="0"/>
              <a:t>Compounds to </a:t>
            </a:r>
            <a:r>
              <a:rPr lang="en-US" dirty="0"/>
              <a:t>be able to identify both Elements and compounds present around us, to know </a:t>
            </a:r>
            <a:r>
              <a:rPr lang="en-US" dirty="0" smtClean="0"/>
              <a:t>about Periodic </a:t>
            </a:r>
            <a:r>
              <a:rPr lang="en-US" dirty="0"/>
              <a:t>Table. </a:t>
            </a:r>
          </a:p>
        </p:txBody>
      </p:sp>
    </p:spTree>
    <p:extLst>
      <p:ext uri="{BB962C8B-B14F-4D97-AF65-F5344CB8AC3E}">
        <p14:creationId xmlns:p14="http://schemas.microsoft.com/office/powerpoint/2010/main" val="408584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73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Questions and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8048"/>
            <a:ext cx="10515600" cy="559558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If I break a Chalk Pencil, what do I get?</a:t>
            </a:r>
            <a:endParaRPr lang="en-US" dirty="0"/>
          </a:p>
          <a:p>
            <a:pPr lvl="0"/>
            <a:r>
              <a:rPr lang="en-US" b="1" dirty="0"/>
              <a:t>Answer: </a:t>
            </a:r>
            <a:endParaRPr lang="en-US" dirty="0"/>
          </a:p>
          <a:p>
            <a:r>
              <a:rPr lang="en-US" b="1" dirty="0"/>
              <a:t>I get few pieces of Chalk.</a:t>
            </a:r>
            <a:endParaRPr lang="en-US" dirty="0"/>
          </a:p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If I take a piece of Chalk pencil and keep on breaking it, eventually what do I get?</a:t>
            </a:r>
            <a:endParaRPr lang="en-US" dirty="0"/>
          </a:p>
          <a:p>
            <a:pPr lvl="0"/>
            <a:r>
              <a:rPr lang="en-US" b="1" dirty="0"/>
              <a:t>Answer: </a:t>
            </a:r>
            <a:endParaRPr lang="en-US" dirty="0"/>
          </a:p>
          <a:p>
            <a:r>
              <a:rPr lang="en-US" b="1" dirty="0"/>
              <a:t>I get the Chalk powder.</a:t>
            </a:r>
            <a:endParaRPr lang="en-US" dirty="0"/>
          </a:p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Can I further break the particles of Chalk powders?</a:t>
            </a:r>
            <a:endParaRPr lang="en-US" dirty="0"/>
          </a:p>
          <a:p>
            <a:pPr lvl="0"/>
            <a:r>
              <a:rPr lang="en-US" b="1" dirty="0"/>
              <a:t>Answer: </a:t>
            </a:r>
            <a:endParaRPr lang="en-US" dirty="0"/>
          </a:p>
          <a:p>
            <a:r>
              <a:rPr lang="en-US" b="1" dirty="0" smtClean="0"/>
              <a:t>Yes. The Small particles are called Atom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437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Questions and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Give an example of a chemical reaction.</a:t>
            </a:r>
            <a:endParaRPr lang="en-US" dirty="0"/>
          </a:p>
          <a:p>
            <a:pPr lvl="0"/>
            <a:r>
              <a:rPr lang="en-US" b="1" dirty="0" smtClean="0"/>
              <a:t>Answer: </a:t>
            </a:r>
            <a:endParaRPr lang="en-US" dirty="0"/>
          </a:p>
          <a:p>
            <a:r>
              <a:rPr lang="en-US" b="1" dirty="0" smtClean="0"/>
              <a:t>2</a:t>
            </a:r>
            <a:r>
              <a:rPr lang="en-US" b="1" dirty="0"/>
              <a:t>H</a:t>
            </a:r>
            <a:r>
              <a:rPr lang="en-US" b="1" baseline="-25000" dirty="0"/>
              <a:t>2</a:t>
            </a:r>
            <a:r>
              <a:rPr lang="en-US" b="1" dirty="0" smtClean="0"/>
              <a:t>+ </a:t>
            </a:r>
            <a:r>
              <a:rPr lang="en-US" b="1" dirty="0" smtClean="0"/>
              <a:t>O</a:t>
            </a:r>
            <a:r>
              <a:rPr lang="en-US" b="1" baseline="-25000" dirty="0" smtClean="0"/>
              <a:t>2</a:t>
            </a:r>
            <a:r>
              <a:rPr lang="en-US" b="1" dirty="0" smtClean="0"/>
              <a:t> →</a:t>
            </a:r>
            <a:r>
              <a:rPr lang="en-US" b="1" dirty="0"/>
              <a:t>	2H</a:t>
            </a:r>
            <a:r>
              <a:rPr lang="en-US" b="1" baseline="-25000" dirty="0"/>
              <a:t>2</a:t>
            </a:r>
            <a:r>
              <a:rPr lang="en-US" b="1" dirty="0"/>
              <a:t>O</a:t>
            </a:r>
            <a:endParaRPr lang="en-US" dirty="0"/>
          </a:p>
          <a:p>
            <a:pPr lvl="0"/>
            <a:r>
              <a:rPr lang="en-US" b="1" dirty="0"/>
              <a:t>Question:(Teacher)</a:t>
            </a:r>
            <a:endParaRPr lang="en-US" dirty="0"/>
          </a:p>
          <a:p>
            <a:r>
              <a:rPr lang="en-US" b="1" dirty="0" smtClean="0"/>
              <a:t>What </a:t>
            </a:r>
            <a:r>
              <a:rPr lang="en-US" b="1" dirty="0"/>
              <a:t>is the structural difference between </a:t>
            </a:r>
            <a:r>
              <a:rPr lang="en-US" b="1" dirty="0" smtClean="0"/>
              <a:t>H </a:t>
            </a:r>
            <a:r>
              <a:rPr lang="en-US" b="1" dirty="0" smtClean="0"/>
              <a:t>and H</a:t>
            </a:r>
            <a:r>
              <a:rPr lang="en-US" b="1" baseline="-25000" dirty="0" smtClean="0"/>
              <a:t>2</a:t>
            </a:r>
            <a:r>
              <a:rPr lang="en-US" b="1" dirty="0" smtClean="0"/>
              <a:t>O?</a:t>
            </a:r>
            <a:endParaRPr lang="en-US" dirty="0"/>
          </a:p>
          <a:p>
            <a:pPr lvl="0"/>
            <a:r>
              <a:rPr lang="en-US" b="1" dirty="0"/>
              <a:t>Answer: </a:t>
            </a:r>
            <a:endParaRPr lang="en-US" dirty="0"/>
          </a:p>
          <a:p>
            <a:r>
              <a:rPr lang="en-US" b="1" dirty="0" smtClean="0"/>
              <a:t>H is the Symbol of Hydrogen and H</a:t>
            </a:r>
            <a:r>
              <a:rPr lang="en-US" b="1" baseline="-25000" dirty="0" smtClean="0"/>
              <a:t>2</a:t>
            </a:r>
            <a:r>
              <a:rPr lang="en-US" b="1" dirty="0" smtClean="0"/>
              <a:t>O is formula of water.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588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38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8172"/>
            <a:ext cx="10515600" cy="5459105"/>
          </a:xfrm>
        </p:spPr>
        <p:txBody>
          <a:bodyPr/>
          <a:lstStyle/>
          <a:p>
            <a:pPr lvl="0"/>
            <a:r>
              <a:rPr lang="en-US" b="1" dirty="0"/>
              <a:t>You know cadets; </a:t>
            </a:r>
            <a:endParaRPr lang="en-US" dirty="0"/>
          </a:p>
          <a:p>
            <a:pPr lvl="0"/>
            <a:r>
              <a:rPr lang="en-US" b="1" dirty="0"/>
              <a:t>All substances are made of some tiny particles</a:t>
            </a:r>
            <a:endParaRPr lang="en-US" dirty="0"/>
          </a:p>
          <a:p>
            <a:pPr lvl="0"/>
            <a:r>
              <a:rPr lang="en-US" b="1" dirty="0"/>
              <a:t>Different substances have different types of particles.</a:t>
            </a:r>
            <a:endParaRPr lang="en-US" dirty="0"/>
          </a:p>
          <a:p>
            <a:r>
              <a:rPr lang="en-US" b="1" dirty="0"/>
              <a:t>Today, we shall discuss about What are Elements and Compounds?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540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75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Elements and Compounds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2118907"/>
              </p:ext>
            </p:extLst>
          </p:nvPr>
        </p:nvGraphicFramePr>
        <p:xfrm>
          <a:off x="838200" y="1119116"/>
          <a:ext cx="10515600" cy="5404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15600"/>
              </a:tblGrid>
              <a:tr h="5404513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"/>
                      </a:pPr>
                      <a:r>
                        <a:rPr lang="en-US" sz="2000" dirty="0">
                          <a:effectLst/>
                        </a:rPr>
                        <a:t>Elements: 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000" dirty="0">
                          <a:effectLst/>
                        </a:rPr>
                        <a:t>An Element is a simple substance that cannot be broken be broken down to simpler substances.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US" sz="2000" dirty="0">
                          <a:effectLst/>
                        </a:rPr>
                        <a:t>There are 118 elements found on the Earth.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US" sz="2000" dirty="0">
                          <a:effectLst/>
                        </a:rPr>
                        <a:t>Examples: Hydrogen, Helium, Lithium, Beryllium, Boron, Carbon, Oxygen, Nitrogen, Fluorine, Neon etc</a:t>
                      </a:r>
                      <a:r>
                        <a:rPr lang="en-US" sz="2000" dirty="0" smtClean="0">
                          <a:effectLst/>
                        </a:rPr>
                        <a:t>.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Wingdings" panose="05000000000000000000" pitchFamily="2" charset="2"/>
                        <a:buChar char=""/>
                      </a:pPr>
                      <a:r>
                        <a:rPr lang="en-US" sz="2000" dirty="0">
                          <a:effectLst/>
                        </a:rPr>
                        <a:t>Compounds: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000" dirty="0">
                          <a:effectLst/>
                        </a:rPr>
                        <a:t>When two or more elements combine chemically, they form Compounds.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2000" dirty="0">
                          <a:effectLst/>
                        </a:rPr>
                        <a:t>Carbon(C) and Oxygen (O) combine chemically to form carbon-di-Oxide (CO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dirty="0">
                          <a:effectLst/>
                        </a:rPr>
                        <a:t>).</a:t>
                      </a:r>
                      <a:endParaRPr lang="en-US" sz="1800" dirty="0">
                        <a:effectLst/>
                      </a:endParaRPr>
                    </a:p>
                    <a:p>
                      <a:pPr marL="141351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809875" algn="l"/>
                        </a:tabLst>
                      </a:pPr>
                      <a:r>
                        <a:rPr lang="en-US" sz="2000" dirty="0">
                          <a:effectLst/>
                        </a:rPr>
                        <a:t>C  + O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smtClean="0">
                          <a:effectLst/>
                        </a:rPr>
                        <a:t>→     </a:t>
                      </a:r>
                      <a:r>
                        <a:rPr lang="en-US" sz="2000" dirty="0">
                          <a:effectLst/>
                        </a:rPr>
                        <a:t>	CO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2000" dirty="0">
                          <a:effectLst/>
                        </a:rPr>
                        <a:t>Hydrogen (H) and Oxygen (O) combine chemically to form Water (H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dirty="0">
                          <a:effectLst/>
                        </a:rPr>
                        <a:t>O).</a:t>
                      </a:r>
                      <a:endParaRPr lang="en-US" sz="1800" dirty="0">
                        <a:effectLst/>
                      </a:endParaRPr>
                    </a:p>
                    <a:p>
                      <a:pPr marL="141351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857500" algn="l"/>
                        </a:tabLst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2H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en-US" sz="2000" dirty="0" smtClean="0">
                          <a:effectLst/>
                        </a:rPr>
                        <a:t>+ O</a:t>
                      </a:r>
                      <a:r>
                        <a:rPr lang="en-US" sz="2000" baseline="-25000" dirty="0" smtClean="0">
                          <a:effectLst/>
                        </a:rPr>
                        <a:t>2</a:t>
                      </a:r>
                      <a:r>
                        <a:rPr lang="en-US" sz="2000" dirty="0" smtClean="0">
                          <a:effectLst/>
                        </a:rPr>
                        <a:t>   →  </a:t>
                      </a:r>
                      <a:r>
                        <a:rPr lang="en-US" sz="2000" dirty="0">
                          <a:effectLst/>
                        </a:rPr>
                        <a:t>	</a:t>
                      </a:r>
                      <a:r>
                        <a:rPr lang="en-US" sz="2000" dirty="0" smtClean="0">
                          <a:effectLst/>
                        </a:rPr>
                        <a:t>2H</a:t>
                      </a:r>
                      <a:r>
                        <a:rPr lang="en-US" sz="2000" baseline="-25000" dirty="0" smtClean="0">
                          <a:effectLst/>
                        </a:rPr>
                        <a:t>2</a:t>
                      </a:r>
                      <a:r>
                        <a:rPr lang="en-US" sz="2000" dirty="0" smtClean="0">
                          <a:effectLst/>
                        </a:rPr>
                        <a:t>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5149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02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Properties of Elements and Compounds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1969075"/>
              </p:ext>
            </p:extLst>
          </p:nvPr>
        </p:nvGraphicFramePr>
        <p:xfrm>
          <a:off x="838200" y="1214652"/>
          <a:ext cx="10515600" cy="51861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15600"/>
              </a:tblGrid>
              <a:tr h="518614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Wingdings" panose="05000000000000000000" pitchFamily="2" charset="2"/>
                        <a:buChar char=""/>
                      </a:pPr>
                      <a:r>
                        <a:rPr lang="en-US" sz="2400" dirty="0">
                          <a:effectLst/>
                        </a:rPr>
                        <a:t>Properties of Elements and Compounds: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>
                          <a:effectLst/>
                        </a:rPr>
                        <a:t>Each element has certain specific properties. The properties change when the elements combine chemically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2400" dirty="0">
                          <a:effectLst/>
                        </a:rPr>
                        <a:t>Hydrogen (H) and Oxygen (O) combine chemically to form Water (H</a:t>
                      </a:r>
                      <a:r>
                        <a:rPr lang="en-US" sz="2400" baseline="-25000" dirty="0">
                          <a:effectLst/>
                        </a:rPr>
                        <a:t>2</a:t>
                      </a:r>
                      <a:r>
                        <a:rPr lang="en-US" sz="2400" dirty="0">
                          <a:effectLst/>
                        </a:rPr>
                        <a:t>O</a:t>
                      </a:r>
                      <a:r>
                        <a:rPr lang="en-US" sz="2400" dirty="0" smtClean="0">
                          <a:effectLst/>
                        </a:rPr>
                        <a:t>).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Wingdings" panose="05000000000000000000" pitchFamily="2" charset="2"/>
                        <a:buChar char=""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2H</a:t>
                      </a:r>
                      <a:r>
                        <a:rPr lang="en-US" sz="2000" b="1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400" b="1" dirty="0" smtClean="0">
                          <a:effectLst/>
                        </a:rPr>
                        <a:t> + O</a:t>
                      </a:r>
                      <a:r>
                        <a:rPr lang="en-US" sz="2400" b="1" baseline="-25000" dirty="0" smtClean="0">
                          <a:effectLst/>
                        </a:rPr>
                        <a:t>2</a:t>
                      </a:r>
                      <a:r>
                        <a:rPr lang="en-US" sz="2400" b="1" dirty="0" smtClean="0">
                          <a:effectLst/>
                        </a:rPr>
                        <a:t>   →  2H</a:t>
                      </a:r>
                      <a:r>
                        <a:rPr lang="en-US" sz="2400" b="1" baseline="-25000" dirty="0" smtClean="0">
                          <a:effectLst/>
                        </a:rPr>
                        <a:t>2</a:t>
                      </a:r>
                      <a:r>
                        <a:rPr lang="en-US" sz="2400" b="1" dirty="0" smtClean="0">
                          <a:effectLst/>
                        </a:rPr>
                        <a:t>O</a:t>
                      </a:r>
                      <a:endParaRPr lang="en-US" sz="2400" b="1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  <a:tabLst>
                          <a:tab pos="2857500" algn="l"/>
                        </a:tabLst>
                      </a:pPr>
                      <a:r>
                        <a:rPr lang="en-US" sz="2400" dirty="0" smtClean="0">
                          <a:effectLst/>
                        </a:rPr>
                        <a:t>Both </a:t>
                      </a:r>
                      <a:r>
                        <a:rPr lang="en-US" sz="2400" dirty="0">
                          <a:effectLst/>
                        </a:rPr>
                        <a:t>Hydrogen and Oxygen are </a:t>
                      </a:r>
                      <a:r>
                        <a:rPr lang="en-US" sz="2400" dirty="0" err="1">
                          <a:effectLst/>
                        </a:rPr>
                        <a:t>Colurless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Odourless</a:t>
                      </a:r>
                      <a:r>
                        <a:rPr lang="en-US" sz="2400" dirty="0">
                          <a:effectLst/>
                        </a:rPr>
                        <a:t> gases. 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  <a:tabLst>
                          <a:tab pos="2857500" algn="l"/>
                        </a:tabLst>
                      </a:pPr>
                      <a:r>
                        <a:rPr lang="en-US" sz="2400" dirty="0">
                          <a:effectLst/>
                        </a:rPr>
                        <a:t>Oxygen supports combustion, but it does not burn.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  <a:tabLst>
                          <a:tab pos="2857500" algn="l"/>
                        </a:tabLst>
                      </a:pPr>
                      <a:r>
                        <a:rPr lang="en-US" sz="2400" dirty="0">
                          <a:effectLst/>
                        </a:rPr>
                        <a:t>Hydrogen can burn but it does not help others to burn.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"/>
                        <a:tabLst>
                          <a:tab pos="2857500" algn="l"/>
                        </a:tabLst>
                      </a:pPr>
                      <a:r>
                        <a:rPr lang="en-US" sz="2400" dirty="0">
                          <a:effectLst/>
                        </a:rPr>
                        <a:t>Water, the compound formed by them, is a </a:t>
                      </a:r>
                      <a:r>
                        <a:rPr lang="en-US" sz="2400" dirty="0" err="1">
                          <a:effectLst/>
                        </a:rPr>
                        <a:t>colourless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Odourless</a:t>
                      </a:r>
                      <a:r>
                        <a:rPr lang="en-US" sz="2400" dirty="0">
                          <a:effectLst/>
                        </a:rPr>
                        <a:t> liquid that neither burns nor allows other substances to burn. We can use water to put out fire.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8005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02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Questions And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0878"/>
            <a:ext cx="10515600" cy="5126085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What are Elements?</a:t>
            </a:r>
            <a:endParaRPr lang="en-US" dirty="0"/>
          </a:p>
          <a:p>
            <a:pPr lvl="0"/>
            <a:r>
              <a:rPr lang="en-US" b="1" dirty="0"/>
              <a:t>Answer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 smtClean="0"/>
              <a:t>An </a:t>
            </a:r>
            <a:r>
              <a:rPr lang="en-US" b="1" dirty="0"/>
              <a:t>Element is a simple substance that cannot be broken down to simpler substances.</a:t>
            </a:r>
            <a:endParaRPr lang="en-US" dirty="0"/>
          </a:p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How many elements are found on Earth?</a:t>
            </a:r>
            <a:endParaRPr lang="en-US" dirty="0"/>
          </a:p>
          <a:p>
            <a:pPr lvl="0"/>
            <a:r>
              <a:rPr lang="en-US" b="1" dirty="0"/>
              <a:t>Answer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There are 118 elements found on Earth.</a:t>
            </a:r>
            <a:endParaRPr lang="en-US" dirty="0"/>
          </a:p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Name five elements?</a:t>
            </a:r>
            <a:endParaRPr lang="en-US" dirty="0"/>
          </a:p>
          <a:p>
            <a:pPr lvl="0"/>
            <a:r>
              <a:rPr lang="en-US" b="1" dirty="0"/>
              <a:t>Answer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 smtClean="0"/>
              <a:t>The </a:t>
            </a:r>
            <a:r>
              <a:rPr lang="en-US" b="1" dirty="0"/>
              <a:t>names of five elements are Oxygen, Nitrogen, Gold, Silver and Copper.</a:t>
            </a:r>
            <a:endParaRPr lang="en-US" dirty="0"/>
          </a:p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What are compounds?</a:t>
            </a:r>
            <a:endParaRPr lang="en-US" dirty="0"/>
          </a:p>
          <a:p>
            <a:pPr lvl="0"/>
            <a:r>
              <a:rPr lang="en-US" b="1" dirty="0"/>
              <a:t>Answer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When two or more elements combine chemically, they form Compounds.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305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Questions And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Give three examples of compounds.</a:t>
            </a:r>
            <a:endParaRPr lang="en-US" dirty="0"/>
          </a:p>
          <a:p>
            <a:pPr lvl="0"/>
            <a:r>
              <a:rPr lang="en-US" b="1" dirty="0"/>
              <a:t>Answer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The names of three compounds are </a:t>
            </a:r>
            <a:r>
              <a:rPr lang="en-US" b="1" dirty="0" smtClean="0"/>
              <a:t>Carbon-di-Oxide(CO</a:t>
            </a:r>
            <a:r>
              <a:rPr lang="en-US" b="1" baseline="-25000" dirty="0" smtClean="0"/>
              <a:t>2</a:t>
            </a:r>
            <a:r>
              <a:rPr lang="en-US" dirty="0" smtClean="0"/>
              <a:t>)</a:t>
            </a:r>
            <a:r>
              <a:rPr lang="en-US" b="1" dirty="0" smtClean="0"/>
              <a:t>,Sodium Chloride (</a:t>
            </a:r>
            <a:r>
              <a:rPr lang="en-US" b="1" dirty="0" err="1" smtClean="0"/>
              <a:t>NaCl</a:t>
            </a:r>
            <a:r>
              <a:rPr lang="en-US" b="1" dirty="0" smtClean="0"/>
              <a:t>) </a:t>
            </a:r>
            <a:r>
              <a:rPr lang="en-US" b="1" dirty="0"/>
              <a:t>and </a:t>
            </a:r>
            <a:r>
              <a:rPr lang="en-US" b="1" dirty="0" smtClean="0"/>
              <a:t>Water (H</a:t>
            </a:r>
            <a:r>
              <a:rPr lang="en-US" b="1" baseline="-25000" dirty="0" smtClean="0"/>
              <a:t>2</a:t>
            </a:r>
            <a:r>
              <a:rPr lang="en-US" b="1" dirty="0" smtClean="0"/>
              <a:t>O</a:t>
            </a:r>
            <a:r>
              <a:rPr lang="en-US" dirty="0"/>
              <a:t>)</a:t>
            </a:r>
            <a:r>
              <a:rPr lang="en-US" b="1" dirty="0" smtClean="0"/>
              <a:t> .</a:t>
            </a:r>
            <a:endParaRPr lang="en-US" dirty="0"/>
          </a:p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Give two examples of Chemical change</a:t>
            </a:r>
            <a:endParaRPr lang="en-US" dirty="0"/>
          </a:p>
          <a:p>
            <a:pPr lvl="0"/>
            <a:r>
              <a:rPr lang="en-US" b="1" dirty="0"/>
              <a:t>Answer</a:t>
            </a:r>
            <a:r>
              <a:rPr lang="en-US" b="1" dirty="0" smtClean="0"/>
              <a:t>:</a:t>
            </a:r>
            <a:endParaRPr lang="en-US" dirty="0"/>
          </a:p>
          <a:p>
            <a:pPr lvl="0"/>
            <a:r>
              <a:rPr lang="en-US" b="1" dirty="0"/>
              <a:t>Carbon(C) and Oxygen (O) combine chemically to form carbon-di-Oxide (CO</a:t>
            </a:r>
            <a:r>
              <a:rPr lang="en-US" b="1" baseline="-25000" dirty="0"/>
              <a:t>2</a:t>
            </a:r>
            <a:r>
              <a:rPr lang="en-US" b="1" dirty="0"/>
              <a:t>).</a:t>
            </a:r>
            <a:endParaRPr lang="en-US" dirty="0"/>
          </a:p>
          <a:p>
            <a:r>
              <a:rPr lang="en-US" b="1" dirty="0"/>
              <a:t>                         C  + O</a:t>
            </a:r>
            <a:r>
              <a:rPr lang="en-US" b="1" baseline="-25000" dirty="0"/>
              <a:t>2</a:t>
            </a:r>
            <a:r>
              <a:rPr lang="en-US" b="1" dirty="0"/>
              <a:t>     </a:t>
            </a:r>
            <a:r>
              <a:rPr lang="en-US" b="1" dirty="0" smtClean="0"/>
              <a:t>→ </a:t>
            </a:r>
            <a:r>
              <a:rPr lang="en-US" b="1" dirty="0"/>
              <a:t>	CO</a:t>
            </a:r>
            <a:r>
              <a:rPr lang="en-US" b="1" baseline="-25000" dirty="0"/>
              <a:t>2</a:t>
            </a:r>
            <a:endParaRPr lang="en-US" dirty="0"/>
          </a:p>
          <a:p>
            <a:pPr lvl="0"/>
            <a:r>
              <a:rPr lang="en-US" b="1" dirty="0"/>
              <a:t>Hydrogen (H) and Oxygen (O) combine chemically to form Water (H</a:t>
            </a:r>
            <a:r>
              <a:rPr lang="en-US" b="1" baseline="-25000" dirty="0"/>
              <a:t>2</a:t>
            </a:r>
            <a:r>
              <a:rPr lang="en-US" b="1" dirty="0"/>
              <a:t>O).</a:t>
            </a:r>
            <a:endParaRPr lang="en-US" dirty="0"/>
          </a:p>
          <a:p>
            <a:r>
              <a:rPr lang="en-US" b="1" dirty="0"/>
              <a:t>     </a:t>
            </a:r>
            <a:r>
              <a:rPr lang="en-US" b="1" dirty="0" smtClean="0"/>
              <a:t>        </a:t>
            </a:r>
            <a:r>
              <a:rPr lang="en-US" b="1" dirty="0" smtClean="0"/>
              <a:t>2H</a:t>
            </a:r>
            <a:r>
              <a:rPr lang="en-US" b="1" baseline="-25000" dirty="0" smtClean="0"/>
              <a:t>2</a:t>
            </a:r>
            <a:r>
              <a:rPr lang="en-US" b="1" dirty="0" smtClean="0"/>
              <a:t> </a:t>
            </a:r>
            <a:r>
              <a:rPr lang="en-US" b="1" dirty="0"/>
              <a:t>+ O</a:t>
            </a:r>
            <a:r>
              <a:rPr lang="en-US" b="1" baseline="-25000" dirty="0"/>
              <a:t>2</a:t>
            </a:r>
            <a:r>
              <a:rPr lang="en-US" b="1" dirty="0" smtClean="0"/>
              <a:t>   → </a:t>
            </a:r>
            <a:r>
              <a:rPr lang="en-US" b="1" dirty="0"/>
              <a:t>	</a:t>
            </a:r>
            <a:r>
              <a:rPr lang="en-US" b="1" dirty="0" smtClean="0"/>
              <a:t>2H</a:t>
            </a:r>
            <a:r>
              <a:rPr lang="en-US" b="1" baseline="-25000" dirty="0" smtClean="0"/>
              <a:t>2</a:t>
            </a:r>
            <a:r>
              <a:rPr lang="en-US" b="1" dirty="0" smtClean="0"/>
              <a:t>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954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6696"/>
          </a:xfrm>
        </p:spPr>
        <p:txBody>
          <a:bodyPr/>
          <a:lstStyle/>
          <a:p>
            <a:r>
              <a:rPr lang="en-US" smtClean="0"/>
              <a:t>Question?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1946"/>
            <a:ext cx="10515600" cy="4935017"/>
          </a:xfrm>
        </p:spPr>
        <p:txBody>
          <a:bodyPr>
            <a:normAutofit fontScale="92500"/>
          </a:bodyPr>
          <a:lstStyle/>
          <a:p>
            <a:pPr lvl="0"/>
            <a:r>
              <a:rPr lang="en-US" b="1" dirty="0"/>
              <a:t>1</a:t>
            </a:r>
            <a:r>
              <a:rPr lang="en-US" dirty="0"/>
              <a:t>.    Question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Properties change when elements form compounds. Explain.</a:t>
            </a:r>
          </a:p>
          <a:p>
            <a:pPr lvl="0"/>
            <a:r>
              <a:rPr lang="en-US" dirty="0"/>
              <a:t>Answer</a:t>
            </a:r>
            <a:r>
              <a:rPr lang="en-US" dirty="0" smtClean="0"/>
              <a:t>:</a:t>
            </a:r>
            <a:endParaRPr lang="en-US" dirty="0"/>
          </a:p>
          <a:p>
            <a:pPr lvl="0"/>
            <a:r>
              <a:rPr lang="en-US" dirty="0"/>
              <a:t>Hydrogen (H) and Oxygen (O) combine chemically to form Water (H</a:t>
            </a:r>
            <a:r>
              <a:rPr lang="en-US" baseline="-25000" dirty="0"/>
              <a:t>2</a:t>
            </a:r>
            <a:r>
              <a:rPr lang="en-US" dirty="0"/>
              <a:t>O).</a:t>
            </a:r>
          </a:p>
          <a:p>
            <a:r>
              <a:rPr lang="en-US" dirty="0"/>
              <a:t>            </a:t>
            </a:r>
            <a:r>
              <a:rPr lang="en-US" dirty="0" smtClean="0"/>
              <a:t>2</a:t>
            </a:r>
            <a:r>
              <a:rPr lang="en-US" b="1" dirty="0" smtClean="0"/>
              <a:t>H</a:t>
            </a:r>
            <a:r>
              <a:rPr lang="en-US" b="1" baseline="-25000" dirty="0" smtClean="0"/>
              <a:t>2</a:t>
            </a:r>
            <a:r>
              <a:rPr lang="en-US" b="1" dirty="0" smtClean="0"/>
              <a:t> </a:t>
            </a:r>
            <a:r>
              <a:rPr lang="en-US" b="1" dirty="0"/>
              <a:t>+ O</a:t>
            </a:r>
            <a:r>
              <a:rPr lang="en-US" b="1" baseline="-25000" dirty="0"/>
              <a:t>2</a:t>
            </a:r>
            <a:r>
              <a:rPr lang="en-US" b="1" dirty="0"/>
              <a:t>   → </a:t>
            </a:r>
            <a:r>
              <a:rPr lang="en-US" b="1" dirty="0" smtClean="0"/>
              <a:t>2H</a:t>
            </a:r>
            <a:r>
              <a:rPr lang="en-US" b="1" baseline="-25000" dirty="0" smtClean="0"/>
              <a:t>2</a:t>
            </a:r>
            <a:r>
              <a:rPr lang="en-US" b="1" dirty="0" smtClean="0"/>
              <a:t>O</a:t>
            </a:r>
            <a:endParaRPr lang="en-US" dirty="0"/>
          </a:p>
          <a:p>
            <a:pPr lvl="0"/>
            <a:r>
              <a:rPr lang="en-US" dirty="0"/>
              <a:t>Both Hydrogen and Oxygen are </a:t>
            </a:r>
            <a:r>
              <a:rPr lang="en-US" dirty="0" err="1" smtClean="0"/>
              <a:t>Colourless</a:t>
            </a:r>
            <a:r>
              <a:rPr lang="en-US" dirty="0"/>
              <a:t>, </a:t>
            </a:r>
            <a:r>
              <a:rPr lang="en-US" dirty="0" err="1"/>
              <a:t>Odourless</a:t>
            </a:r>
            <a:r>
              <a:rPr lang="en-US" dirty="0"/>
              <a:t> gases. Oxygen supports combustion, but it does not burn. Hydrogen can burn but it does not help others to burn.</a:t>
            </a:r>
          </a:p>
          <a:p>
            <a:pPr lvl="0"/>
            <a:r>
              <a:rPr lang="en-US" dirty="0"/>
              <a:t> </a:t>
            </a:r>
            <a:r>
              <a:rPr lang="en-US" dirty="0" smtClean="0"/>
              <a:t>Water</a:t>
            </a:r>
            <a:r>
              <a:rPr lang="en-US" dirty="0"/>
              <a:t>, the compound formed by them, is a </a:t>
            </a:r>
            <a:r>
              <a:rPr lang="en-US" dirty="0" err="1"/>
              <a:t>colourless</a:t>
            </a:r>
            <a:r>
              <a:rPr lang="en-US" dirty="0"/>
              <a:t>, </a:t>
            </a:r>
            <a:r>
              <a:rPr lang="en-US" dirty="0" err="1"/>
              <a:t>Odourless</a:t>
            </a:r>
            <a:r>
              <a:rPr lang="en-US" dirty="0"/>
              <a:t> liquid that neither burns nor allows other </a:t>
            </a:r>
            <a:r>
              <a:rPr lang="en-US" dirty="0" smtClean="0"/>
              <a:t>substances </a:t>
            </a:r>
            <a:r>
              <a:rPr lang="en-US" dirty="0"/>
              <a:t>to burn. We can use water to put out fire. </a:t>
            </a:r>
          </a:p>
        </p:txBody>
      </p:sp>
    </p:spTree>
    <p:extLst>
      <p:ext uri="{BB962C8B-B14F-4D97-AF65-F5344CB8AC3E}">
        <p14:creationId xmlns:p14="http://schemas.microsoft.com/office/powerpoint/2010/main" val="3190378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603</Words>
  <Application>Microsoft Office PowerPoint</Application>
  <PresentationFormat>Widescreen</PresentationFormat>
  <Paragraphs>86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Introduction</vt:lpstr>
      <vt:lpstr>Some Questions and Answers</vt:lpstr>
      <vt:lpstr>Some Questions and Answers</vt:lpstr>
      <vt:lpstr>Introduction</vt:lpstr>
      <vt:lpstr>Elements and Compounds</vt:lpstr>
      <vt:lpstr>Properties of Elements and Compounds</vt:lpstr>
      <vt:lpstr>Some Questions And Answers</vt:lpstr>
      <vt:lpstr>Some Questions And Answers</vt:lpstr>
      <vt:lpstr>Question?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Lenovo-ShReE P-pC</dc:creator>
  <cp:lastModifiedBy>Lenovo-ShReE P-pC</cp:lastModifiedBy>
  <cp:revision>15</cp:revision>
  <dcterms:created xsi:type="dcterms:W3CDTF">2020-11-15T14:27:28Z</dcterms:created>
  <dcterms:modified xsi:type="dcterms:W3CDTF">2020-11-19T09:53:29Z</dcterms:modified>
</cp:coreProperties>
</file>