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74" r:id="rId14"/>
    <p:sldId id="269" r:id="rId15"/>
    <p:sldId id="275" r:id="rId16"/>
    <p:sldId id="270" r:id="rId17"/>
    <p:sldId id="271" r:id="rId18"/>
    <p:sldId id="272" r:id="rId19"/>
    <p:sldId id="273" r:id="rId20"/>
    <p:sldId id="280" r:id="rId21"/>
    <p:sldId id="267" r:id="rId22"/>
    <p:sldId id="276" r:id="rId23"/>
    <p:sldId id="277" r:id="rId24"/>
    <p:sldId id="278" r:id="rId25"/>
    <p:sldId id="27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12/1/2020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12/1/2020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12/1/2020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12/1/2020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12/1/2020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12/1/2020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IN" dirty="0" smtClean="0"/>
              <a:t>The </a:t>
            </a:r>
            <a:r>
              <a:rPr lang="en-IN" dirty="0" smtClean="0"/>
              <a:t>smallest geometrical portion of the crystal lattice which can be used as repetitive unit to</a:t>
            </a:r>
          </a:p>
          <a:p>
            <a:r>
              <a:rPr lang="en-IN" dirty="0" smtClean="0"/>
              <a:t>build up the whole crystal is called unit cell.</a:t>
            </a:r>
          </a:p>
        </p:txBody>
      </p:sp>
      <p:sp>
        <p:nvSpPr>
          <p:cNvPr id="4" name="Title 3"/>
          <p:cNvSpPr>
            <a:spLocks noGrp="1"/>
          </p:cNvSpPr>
          <p:nvPr>
            <p:ph type="title"/>
          </p:nvPr>
        </p:nvSpPr>
        <p:spPr/>
        <p:txBody>
          <a:bodyPr>
            <a:normAutofit fontScale="90000"/>
          </a:bodyPr>
          <a:lstStyle/>
          <a:p>
            <a:r>
              <a:rPr lang="en-IN" b="1" dirty="0" smtClean="0"/>
              <a:t>Unit Cell</a:t>
            </a:r>
            <a:r>
              <a:rPr lang="en-IN" dirty="0" smtClean="0"/>
              <a:t/>
            </a:r>
            <a:br>
              <a:rPr lang="en-IN" dirty="0" smtClean="0"/>
            </a:b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a:bodyPr>
          <a:lstStyle/>
          <a:p>
            <a:pPr>
              <a:buNone/>
            </a:pPr>
            <a:endParaRPr lang="en-IN" dirty="0" smtClean="0"/>
          </a:p>
          <a:p>
            <a:pPr lvl="0"/>
            <a:r>
              <a:rPr lang="en-IN" dirty="0" err="1" smtClean="0">
                <a:solidFill>
                  <a:schemeClr val="accent1"/>
                </a:solidFill>
              </a:rPr>
              <a:t>Stoichiometric</a:t>
            </a:r>
            <a:r>
              <a:rPr lang="en-IN" dirty="0" smtClean="0">
                <a:solidFill>
                  <a:schemeClr val="accent1"/>
                </a:solidFill>
              </a:rPr>
              <a:t> defects</a:t>
            </a:r>
          </a:p>
          <a:p>
            <a:pPr lvl="0"/>
            <a:r>
              <a:rPr lang="en-IN" dirty="0" smtClean="0">
                <a:solidFill>
                  <a:schemeClr val="accent1"/>
                </a:solidFill>
              </a:rPr>
              <a:t>Non- </a:t>
            </a:r>
            <a:r>
              <a:rPr lang="en-IN" dirty="0" err="1" smtClean="0">
                <a:solidFill>
                  <a:schemeClr val="accent1"/>
                </a:solidFill>
              </a:rPr>
              <a:t>stoichiometric</a:t>
            </a:r>
            <a:r>
              <a:rPr lang="en-IN" dirty="0" smtClean="0">
                <a:solidFill>
                  <a:schemeClr val="accent1"/>
                </a:solidFill>
              </a:rPr>
              <a:t> defects</a:t>
            </a:r>
          </a:p>
          <a:p>
            <a:pPr lvl="0"/>
            <a:r>
              <a:rPr lang="en-IN" dirty="0" smtClean="0">
                <a:solidFill>
                  <a:schemeClr val="accent1"/>
                </a:solidFill>
              </a:rPr>
              <a:t>Impurity defect</a:t>
            </a:r>
          </a:p>
          <a:p>
            <a:pPr>
              <a:buNone/>
            </a:pPr>
            <a:endParaRPr lang="en-IN" dirty="0"/>
          </a:p>
        </p:txBody>
      </p:sp>
      <p:sp>
        <p:nvSpPr>
          <p:cNvPr id="2" name="Title 1"/>
          <p:cNvSpPr>
            <a:spLocks noGrp="1"/>
          </p:cNvSpPr>
          <p:nvPr>
            <p:ph type="title"/>
          </p:nvPr>
        </p:nvSpPr>
        <p:spPr>
          <a:xfrm>
            <a:off x="457200" y="274638"/>
            <a:ext cx="8229600" cy="868362"/>
          </a:xfrm>
        </p:spPr>
        <p:txBody>
          <a:bodyPr>
            <a:normAutofit/>
          </a:bodyPr>
          <a:lstStyle/>
          <a:p>
            <a:r>
              <a:rPr lang="en-IN" sz="3600" b="1" dirty="0" smtClean="0"/>
              <a:t>POINT DEFECTS</a:t>
            </a:r>
            <a:endParaRPr lang="en-IN" sz="36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 Vacancy defect</a:t>
            </a:r>
          </a:p>
          <a:p>
            <a:r>
              <a:rPr lang="en-IN" dirty="0" smtClean="0"/>
              <a:t>Interstitial defect</a:t>
            </a:r>
          </a:p>
          <a:p>
            <a:r>
              <a:rPr lang="en-IN" dirty="0" err="1" smtClean="0"/>
              <a:t>Frenkel</a:t>
            </a:r>
            <a:r>
              <a:rPr lang="en-IN" dirty="0" smtClean="0"/>
              <a:t> defect</a:t>
            </a:r>
          </a:p>
          <a:p>
            <a:r>
              <a:rPr lang="en-IN" dirty="0" err="1" smtClean="0"/>
              <a:t>Schottky</a:t>
            </a:r>
            <a:r>
              <a:rPr lang="en-IN" dirty="0" smtClean="0"/>
              <a:t> defect</a:t>
            </a:r>
          </a:p>
          <a:p>
            <a:endParaRPr lang="en-IN" dirty="0"/>
          </a:p>
        </p:txBody>
      </p:sp>
      <p:sp>
        <p:nvSpPr>
          <p:cNvPr id="2" name="Title 1"/>
          <p:cNvSpPr>
            <a:spLocks noGrp="1"/>
          </p:cNvSpPr>
          <p:nvPr>
            <p:ph type="title"/>
          </p:nvPr>
        </p:nvSpPr>
        <p:spPr/>
        <p:txBody>
          <a:bodyPr>
            <a:normAutofit fontScale="90000"/>
          </a:bodyPr>
          <a:lstStyle/>
          <a:p>
            <a:pPr lvl="0"/>
            <a:r>
              <a:rPr lang="en-IN" sz="4000" b="1" dirty="0" smtClean="0">
                <a:solidFill>
                  <a:schemeClr val="accent1"/>
                </a:solidFill>
              </a:rPr>
              <a:t>STOICHIOMETRIC DEFECTS</a:t>
            </a:r>
            <a:r>
              <a:rPr lang="en-IN" dirty="0" smtClean="0">
                <a:solidFill>
                  <a:schemeClr val="accent1"/>
                </a:solidFill>
              </a:rPr>
              <a:t/>
            </a:r>
            <a:br>
              <a:rPr lang="en-IN" dirty="0" smtClean="0">
                <a:solidFill>
                  <a:schemeClr val="accent1"/>
                </a:solidFill>
              </a:rPr>
            </a:b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IN" dirty="0" smtClean="0"/>
              <a:t/>
            </a:r>
            <a:br>
              <a:rPr lang="en-IN" dirty="0" smtClean="0"/>
            </a:br>
            <a:r>
              <a:rPr lang="en-IN" dirty="0" smtClean="0"/>
              <a:t>It arises when some of the lattice point remains unoccupied during the crystal formation.</a:t>
            </a:r>
            <a:br>
              <a:rPr lang="en-IN" dirty="0" smtClean="0"/>
            </a:br>
            <a:endParaRPr lang="en-IN" dirty="0" smtClean="0"/>
          </a:p>
          <a:p>
            <a:pPr lvl="0"/>
            <a:r>
              <a:rPr lang="en-IN" dirty="0" smtClean="0"/>
              <a:t>It occurs in non-ionic compounds</a:t>
            </a:r>
          </a:p>
          <a:p>
            <a:pPr lvl="0"/>
            <a:r>
              <a:rPr lang="en-IN" dirty="0" smtClean="0"/>
              <a:t>It decreases the density of solid</a:t>
            </a:r>
          </a:p>
          <a:p>
            <a:r>
              <a:rPr lang="en-IN" dirty="0" smtClean="0"/>
              <a:t>It can be created by heating</a:t>
            </a:r>
            <a:endParaRPr lang="en-IN" dirty="0"/>
          </a:p>
        </p:txBody>
      </p:sp>
      <p:sp>
        <p:nvSpPr>
          <p:cNvPr id="2" name="Title 1"/>
          <p:cNvSpPr>
            <a:spLocks noGrp="1"/>
          </p:cNvSpPr>
          <p:nvPr>
            <p:ph type="title"/>
          </p:nvPr>
        </p:nvSpPr>
        <p:spPr/>
        <p:txBody>
          <a:bodyPr>
            <a:normAutofit/>
          </a:bodyPr>
          <a:lstStyle/>
          <a:p>
            <a:r>
              <a:rPr lang="en-IN" sz="3600" b="1" dirty="0" smtClean="0"/>
              <a:t>Vacancy defect</a:t>
            </a:r>
            <a:endParaRPr lang="en-IN"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olid State class 12 Notes Chemistry"/>
          <p:cNvPicPr>
            <a:picLocks noGrp="1"/>
          </p:cNvPicPr>
          <p:nvPr>
            <p:ph idx="1"/>
          </p:nvPr>
        </p:nvPicPr>
        <p:blipFill>
          <a:blip r:embed="rId2" cstate="print"/>
          <a:stretch>
            <a:fillRect/>
          </a:stretch>
        </p:blipFill>
        <p:spPr bwMode="auto">
          <a:xfrm>
            <a:off x="3247840" y="2801012"/>
            <a:ext cx="2648320" cy="1886213"/>
          </a:xfrm>
          <a:prstGeom prst="rect">
            <a:avLst/>
          </a:prstGeom>
          <a:noFill/>
          <a:ln w="9525">
            <a:noFill/>
            <a:miter lim="800000"/>
            <a:headEnd/>
            <a:tailEnd/>
          </a:ln>
        </p:spPr>
      </p:pic>
      <p:sp>
        <p:nvSpPr>
          <p:cNvPr id="2" name="Title 1"/>
          <p:cNvSpPr>
            <a:spLocks noGrp="1"/>
          </p:cNvSpPr>
          <p:nvPr>
            <p:ph type="title"/>
          </p:nvPr>
        </p:nvSpPr>
        <p:spPr/>
        <p:txBody>
          <a:bodyPr/>
          <a:lstStyle/>
          <a:p>
            <a:r>
              <a:rPr lang="en-IN" b="1" dirty="0" smtClean="0"/>
              <a:t>Vacancy defect</a:t>
            </a: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IN" dirty="0" smtClean="0"/>
              <a:t/>
            </a:r>
            <a:br>
              <a:rPr lang="en-IN" dirty="0" smtClean="0"/>
            </a:br>
            <a:r>
              <a:rPr lang="en-IN" dirty="0" smtClean="0"/>
              <a:t>It arises when some of the constituent particles occupy the interstitial sites other than the lattice points.</a:t>
            </a:r>
            <a:br>
              <a:rPr lang="en-IN" dirty="0" smtClean="0"/>
            </a:br>
            <a:r>
              <a:rPr lang="en-IN" dirty="0" smtClean="0"/>
              <a:t>It occurs in non-ionic compounds</a:t>
            </a:r>
            <a:br>
              <a:rPr lang="en-IN" dirty="0" smtClean="0"/>
            </a:br>
            <a:r>
              <a:rPr lang="en-IN" dirty="0" smtClean="0"/>
              <a:t>It increases the density of solid</a:t>
            </a:r>
            <a:br>
              <a:rPr lang="en-IN" dirty="0" smtClean="0"/>
            </a:br>
            <a:endParaRPr lang="en-IN" dirty="0"/>
          </a:p>
        </p:txBody>
      </p:sp>
      <p:sp>
        <p:nvSpPr>
          <p:cNvPr id="2" name="Title 1"/>
          <p:cNvSpPr>
            <a:spLocks noGrp="1"/>
          </p:cNvSpPr>
          <p:nvPr>
            <p:ph type="title"/>
          </p:nvPr>
        </p:nvSpPr>
        <p:spPr/>
        <p:txBody>
          <a:bodyPr/>
          <a:lstStyle/>
          <a:p>
            <a:r>
              <a:rPr lang="en-IN" b="1" dirty="0" smtClean="0"/>
              <a:t>Interstitial defect</a:t>
            </a: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olid State class 12 Notes Chemistry"/>
          <p:cNvPicPr>
            <a:picLocks noGrp="1"/>
          </p:cNvPicPr>
          <p:nvPr>
            <p:ph idx="1"/>
          </p:nvPr>
        </p:nvPicPr>
        <p:blipFill>
          <a:blip r:embed="rId2" cstate="print"/>
          <a:srcRect/>
          <a:stretch>
            <a:fillRect/>
          </a:stretch>
        </p:blipFill>
        <p:spPr bwMode="auto">
          <a:xfrm>
            <a:off x="381000" y="1143000"/>
            <a:ext cx="8534400" cy="5410200"/>
          </a:xfrm>
          <a:prstGeom prst="rect">
            <a:avLst/>
          </a:prstGeom>
          <a:noFill/>
          <a:ln w="9525">
            <a:noFill/>
            <a:miter lim="800000"/>
            <a:headEnd/>
            <a:tailEnd/>
          </a:ln>
        </p:spPr>
      </p:pic>
      <p:sp>
        <p:nvSpPr>
          <p:cNvPr id="2" name="Title 1"/>
          <p:cNvSpPr>
            <a:spLocks noGrp="1"/>
          </p:cNvSpPr>
          <p:nvPr>
            <p:ph type="title"/>
          </p:nvPr>
        </p:nvSpPr>
        <p:spPr/>
        <p:txBody>
          <a:bodyPr/>
          <a:lstStyle/>
          <a:p>
            <a:r>
              <a:rPr lang="en-IN" b="1" dirty="0" smtClean="0"/>
              <a:t>Interstitial defect</a:t>
            </a:r>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None/>
            </a:pPr>
            <a:r>
              <a:rPr lang="en-IN" dirty="0" smtClean="0"/>
              <a:t/>
            </a:r>
            <a:br>
              <a:rPr lang="en-IN" dirty="0" smtClean="0"/>
            </a:br>
            <a:r>
              <a:rPr lang="en-IN" dirty="0" smtClean="0"/>
              <a:t>It is actually the combination of vacancy defect and interstitial defect in ionic compound. It arises when smaller ion is dislocated from its normal site and occupies an interstitial site. It is also known as dislocation defect.</a:t>
            </a:r>
          </a:p>
          <a:p>
            <a:pPr lvl="0"/>
            <a:r>
              <a:rPr lang="en-IN" dirty="0" smtClean="0"/>
              <a:t>It occurs in ionic compounds</a:t>
            </a:r>
          </a:p>
          <a:p>
            <a:pPr lvl="0"/>
            <a:r>
              <a:rPr lang="en-IN" dirty="0" smtClean="0"/>
              <a:t>It does not change the density of solid</a:t>
            </a:r>
          </a:p>
          <a:p>
            <a:pPr lvl="0"/>
            <a:r>
              <a:rPr lang="en-IN" dirty="0" smtClean="0"/>
              <a:t>Shown by ionic compound having large difference in their constituent ions.</a:t>
            </a:r>
          </a:p>
          <a:p>
            <a:r>
              <a:rPr lang="en-IN" dirty="0" smtClean="0"/>
              <a:t>For example: </a:t>
            </a:r>
            <a:r>
              <a:rPr lang="en-IN" dirty="0" err="1" smtClean="0"/>
              <a:t>ZnS</a:t>
            </a:r>
            <a:r>
              <a:rPr lang="en-IN" dirty="0" smtClean="0"/>
              <a:t>, </a:t>
            </a:r>
            <a:r>
              <a:rPr lang="en-IN" dirty="0" err="1" smtClean="0"/>
              <a:t>AgBr</a:t>
            </a:r>
            <a:r>
              <a:rPr lang="en-IN" dirty="0" smtClean="0"/>
              <a:t>, </a:t>
            </a:r>
            <a:r>
              <a:rPr lang="en-IN" dirty="0" err="1" smtClean="0"/>
              <a:t>AgI</a:t>
            </a:r>
            <a:r>
              <a:rPr lang="en-IN" dirty="0" smtClean="0"/>
              <a:t> etc.</a:t>
            </a:r>
            <a:br>
              <a:rPr lang="en-IN" dirty="0" smtClean="0"/>
            </a:br>
            <a:endParaRPr lang="en-IN" dirty="0"/>
          </a:p>
        </p:txBody>
      </p:sp>
      <p:sp>
        <p:nvSpPr>
          <p:cNvPr id="2" name="Title 1"/>
          <p:cNvSpPr>
            <a:spLocks noGrp="1"/>
          </p:cNvSpPr>
          <p:nvPr>
            <p:ph type="title"/>
          </p:nvPr>
        </p:nvSpPr>
        <p:spPr/>
        <p:txBody>
          <a:bodyPr/>
          <a:lstStyle/>
          <a:p>
            <a:r>
              <a:rPr lang="en-IN" sz="3600" b="1" dirty="0" err="1" smtClean="0"/>
              <a:t>Frenkel</a:t>
            </a:r>
            <a:r>
              <a:rPr lang="en-IN" sz="3600" b="1" dirty="0" smtClean="0"/>
              <a:t> defect</a:t>
            </a:r>
            <a:endParaRPr lang="en-IN" sz="3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olid State class 12 Notes Chemistry"/>
          <p:cNvPicPr>
            <a:picLocks noGrp="1"/>
          </p:cNvPicPr>
          <p:nvPr>
            <p:ph idx="1"/>
          </p:nvPr>
        </p:nvPicPr>
        <p:blipFill>
          <a:blip r:embed="rId2" cstate="print"/>
          <a:srcRect/>
          <a:stretch>
            <a:fillRect/>
          </a:stretch>
        </p:blipFill>
        <p:spPr bwMode="auto">
          <a:xfrm>
            <a:off x="152400" y="1524000"/>
            <a:ext cx="8610600" cy="5105400"/>
          </a:xfrm>
          <a:prstGeom prst="rect">
            <a:avLst/>
          </a:prstGeom>
          <a:noFill/>
          <a:ln w="9525">
            <a:noFill/>
            <a:miter lim="800000"/>
            <a:headEnd/>
            <a:tailEnd/>
          </a:ln>
        </p:spPr>
      </p:pic>
      <p:sp>
        <p:nvSpPr>
          <p:cNvPr id="2" name="Title 1"/>
          <p:cNvSpPr>
            <a:spLocks noGrp="1"/>
          </p:cNvSpPr>
          <p:nvPr>
            <p:ph type="title"/>
          </p:nvPr>
        </p:nvSpPr>
        <p:spPr/>
        <p:txBody>
          <a:bodyPr/>
          <a:lstStyle/>
          <a:p>
            <a:r>
              <a:rPr lang="en-IN" b="1" dirty="0" err="1" smtClean="0"/>
              <a:t>Frenkel</a:t>
            </a:r>
            <a:r>
              <a:rPr lang="en-IN" b="1" dirty="0" smtClean="0"/>
              <a:t> defect</a:t>
            </a:r>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a:buNone/>
            </a:pPr>
            <a:r>
              <a:rPr lang="en-IN" dirty="0" smtClean="0"/>
              <a:t>	 It is actually a vacancy defect. But it causes vacancy of </a:t>
            </a:r>
            <a:r>
              <a:rPr lang="en-IN" dirty="0" err="1" smtClean="0"/>
              <a:t>cation</a:t>
            </a:r>
            <a:r>
              <a:rPr lang="en-IN" dirty="0" smtClean="0"/>
              <a:t> and anion both.</a:t>
            </a:r>
          </a:p>
          <a:p>
            <a:pPr lvl="0"/>
            <a:r>
              <a:rPr lang="en-IN" dirty="0" smtClean="0"/>
              <a:t> It occurs in ionic compounds</a:t>
            </a:r>
          </a:p>
          <a:p>
            <a:pPr lvl="0"/>
            <a:r>
              <a:rPr lang="en-IN" dirty="0" smtClean="0"/>
              <a:t> It decrease the density of solid</a:t>
            </a:r>
          </a:p>
          <a:p>
            <a:pPr lvl="0"/>
            <a:r>
              <a:rPr lang="en-IN" dirty="0" smtClean="0"/>
              <a:t> Shown by ionic compound having similar size of </a:t>
            </a:r>
            <a:r>
              <a:rPr lang="en-IN" dirty="0" err="1" smtClean="0"/>
              <a:t>cation</a:t>
            </a:r>
            <a:r>
              <a:rPr lang="en-IN" dirty="0" smtClean="0"/>
              <a:t> and anion</a:t>
            </a:r>
          </a:p>
          <a:p>
            <a:r>
              <a:rPr lang="en-IN" dirty="0" smtClean="0"/>
              <a:t>For example: </a:t>
            </a:r>
            <a:r>
              <a:rPr lang="en-IN" dirty="0" err="1" smtClean="0"/>
              <a:t>NaCl</a:t>
            </a:r>
            <a:r>
              <a:rPr lang="en-IN" dirty="0" smtClean="0"/>
              <a:t>, </a:t>
            </a:r>
            <a:r>
              <a:rPr lang="en-IN" dirty="0" err="1" smtClean="0"/>
              <a:t>KCl</a:t>
            </a:r>
            <a:r>
              <a:rPr lang="en-IN" dirty="0" smtClean="0"/>
              <a:t>, </a:t>
            </a:r>
            <a:r>
              <a:rPr lang="en-IN" dirty="0" err="1" smtClean="0"/>
              <a:t>AgBr</a:t>
            </a:r>
            <a:r>
              <a:rPr lang="en-IN" dirty="0" smtClean="0"/>
              <a:t>.</a:t>
            </a:r>
          </a:p>
        </p:txBody>
      </p:sp>
      <p:sp>
        <p:nvSpPr>
          <p:cNvPr id="2" name="Title 1"/>
          <p:cNvSpPr>
            <a:spLocks noGrp="1"/>
          </p:cNvSpPr>
          <p:nvPr>
            <p:ph type="title"/>
          </p:nvPr>
        </p:nvSpPr>
        <p:spPr/>
        <p:txBody>
          <a:bodyPr/>
          <a:lstStyle/>
          <a:p>
            <a:r>
              <a:rPr lang="en-IN" sz="3600" b="1" dirty="0" err="1" smtClean="0"/>
              <a:t>Schottky</a:t>
            </a:r>
            <a:r>
              <a:rPr lang="en-IN" sz="3600" b="1" dirty="0" smtClean="0"/>
              <a:t> defect</a:t>
            </a:r>
            <a:endParaRPr lang="en-IN" sz="3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olid State class 12 Notes Chemistry"/>
          <p:cNvPicPr>
            <a:picLocks noGrp="1"/>
          </p:cNvPicPr>
          <p:nvPr>
            <p:ph idx="1"/>
          </p:nvPr>
        </p:nvPicPr>
        <p:blipFill>
          <a:blip r:embed="rId2" cstate="print"/>
          <a:stretch>
            <a:fillRect/>
          </a:stretch>
        </p:blipFill>
        <p:spPr bwMode="auto">
          <a:xfrm>
            <a:off x="1447800" y="1371600"/>
            <a:ext cx="6858000" cy="4648200"/>
          </a:xfrm>
          <a:prstGeom prst="rect">
            <a:avLst/>
          </a:prstGeom>
          <a:noFill/>
          <a:ln w="9525">
            <a:noFill/>
            <a:miter lim="800000"/>
            <a:headEnd/>
            <a:tailEnd/>
          </a:ln>
        </p:spPr>
      </p:pic>
      <p:sp>
        <p:nvSpPr>
          <p:cNvPr id="2" name="Title 1"/>
          <p:cNvSpPr>
            <a:spLocks noGrp="1"/>
          </p:cNvSpPr>
          <p:nvPr>
            <p:ph type="title"/>
          </p:nvPr>
        </p:nvSpPr>
        <p:spPr/>
        <p:txBody>
          <a:bodyPr/>
          <a:lstStyle/>
          <a:p>
            <a:r>
              <a:rPr lang="en-IN" b="1" dirty="0" err="1" smtClean="0"/>
              <a:t>Schottky</a:t>
            </a:r>
            <a:r>
              <a:rPr lang="en-IN" b="1" dirty="0" smtClean="0"/>
              <a:t> defect</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IN" b="1" dirty="0" smtClean="0"/>
              <a:t>Simple </a:t>
            </a:r>
            <a:r>
              <a:rPr lang="en-IN" b="1" dirty="0" smtClean="0"/>
              <a:t>or primitive Unit cell </a:t>
            </a:r>
            <a:r>
              <a:rPr lang="en-IN" dirty="0" smtClean="0"/>
              <a:t>In which the particles are present at the corners only.</a:t>
            </a:r>
          </a:p>
          <a:p>
            <a:endParaRPr lang="en-IN" dirty="0" smtClean="0"/>
          </a:p>
          <a:p>
            <a:endParaRPr lang="en-IN" dirty="0"/>
          </a:p>
        </p:txBody>
      </p:sp>
      <p:sp>
        <p:nvSpPr>
          <p:cNvPr id="5" name="Title 4"/>
          <p:cNvSpPr>
            <a:spLocks noGrp="1"/>
          </p:cNvSpPr>
          <p:nvPr>
            <p:ph type="title"/>
          </p:nvPr>
        </p:nvSpPr>
        <p:spPr/>
        <p:txBody>
          <a:bodyPr>
            <a:normAutofit fontScale="90000"/>
          </a:bodyPr>
          <a:lstStyle/>
          <a:p>
            <a:r>
              <a:rPr lang="en-IN" dirty="0" smtClean="0"/>
              <a:t>Types of Unit Cell</a:t>
            </a:r>
            <a:br>
              <a:rPr lang="en-IN" dirty="0" smtClean="0"/>
            </a:br>
            <a:endParaRPr lang="en-IN" dirty="0"/>
          </a:p>
        </p:txBody>
      </p:sp>
      <p:pic>
        <p:nvPicPr>
          <p:cNvPr id="4" name="Picture 3"/>
          <p:cNvPicPr/>
          <p:nvPr/>
        </p:nvPicPr>
        <p:blipFill>
          <a:blip r:embed="rId2" cstate="print"/>
          <a:srcRect/>
          <a:stretch>
            <a:fillRect/>
          </a:stretch>
        </p:blipFill>
        <p:spPr bwMode="auto">
          <a:xfrm>
            <a:off x="3276600" y="3962400"/>
            <a:ext cx="1828800" cy="1905000"/>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BSE Class 12 Chemistry Notes: Solid States - Crystal Lattice | AglaSem  Schools"/>
          <p:cNvPicPr>
            <a:picLocks noGrp="1"/>
          </p:cNvPicPr>
          <p:nvPr>
            <p:ph idx="1"/>
          </p:nvPr>
        </p:nvPicPr>
        <p:blipFill>
          <a:blip r:embed="rId2" cstate="print"/>
          <a:stretch>
            <a:fillRect/>
          </a:stretch>
        </p:blipFill>
        <p:spPr bwMode="auto">
          <a:xfrm>
            <a:off x="685800" y="1524000"/>
            <a:ext cx="7924800" cy="4419600"/>
          </a:xfrm>
          <a:prstGeom prst="rect">
            <a:avLst/>
          </a:prstGeom>
          <a:noFill/>
          <a:ln w="9525">
            <a:noFill/>
            <a:miter lim="800000"/>
            <a:headEnd/>
            <a:tailEnd/>
          </a:ln>
        </p:spPr>
      </p:pic>
      <p:sp>
        <p:nvSpPr>
          <p:cNvPr id="2" name="Title 1"/>
          <p:cNvSpPr>
            <a:spLocks noGrp="1"/>
          </p:cNvSpPr>
          <p:nvPr>
            <p:ph type="title"/>
          </p:nvPr>
        </p:nvSpPr>
        <p:spPr>
          <a:xfrm>
            <a:off x="914400" y="457200"/>
            <a:ext cx="8229600" cy="639762"/>
          </a:xfrm>
        </p:spPr>
        <p:txBody>
          <a:bodyPr>
            <a:noAutofit/>
          </a:bodyPr>
          <a:lstStyle/>
          <a:p>
            <a:r>
              <a:rPr lang="en-US" sz="3600" dirty="0" smtClean="0">
                <a:solidFill>
                  <a:srgbClr val="FF0000"/>
                </a:solidFill>
              </a:rPr>
              <a:t>DIFFERENCE BETWEEN SCHOTTKY AND FRENKEL DEFECT</a:t>
            </a:r>
            <a:endParaRPr lang="en-IN" sz="3600" dirty="0">
              <a:solidFill>
                <a:srgbClr val="FF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Metal excess defect</a:t>
            </a:r>
          </a:p>
          <a:p>
            <a:r>
              <a:rPr lang="en-IN" dirty="0" smtClean="0"/>
              <a:t>Metal deficiency defect</a:t>
            </a:r>
          </a:p>
          <a:p>
            <a:endParaRPr lang="en-IN" dirty="0"/>
          </a:p>
        </p:txBody>
      </p:sp>
      <p:sp>
        <p:nvSpPr>
          <p:cNvPr id="2" name="Title 1"/>
          <p:cNvSpPr>
            <a:spLocks noGrp="1"/>
          </p:cNvSpPr>
          <p:nvPr>
            <p:ph type="title"/>
          </p:nvPr>
        </p:nvSpPr>
        <p:spPr/>
        <p:txBody>
          <a:bodyPr>
            <a:normAutofit fontScale="90000"/>
          </a:bodyPr>
          <a:lstStyle/>
          <a:p>
            <a:pPr lvl="0"/>
            <a:r>
              <a:rPr lang="en-IN" dirty="0" smtClean="0">
                <a:solidFill>
                  <a:schemeClr val="accent1"/>
                </a:solidFill>
              </a:rPr>
              <a:t>Non- </a:t>
            </a:r>
            <a:r>
              <a:rPr lang="en-IN" dirty="0" err="1" smtClean="0">
                <a:solidFill>
                  <a:schemeClr val="accent1"/>
                </a:solidFill>
              </a:rPr>
              <a:t>stoichiometric</a:t>
            </a:r>
            <a:r>
              <a:rPr lang="en-IN" dirty="0" smtClean="0">
                <a:solidFill>
                  <a:schemeClr val="accent1"/>
                </a:solidFill>
              </a:rPr>
              <a:t> defects</a:t>
            </a:r>
            <a:br>
              <a:rPr lang="en-IN" dirty="0" smtClean="0">
                <a:solidFill>
                  <a:schemeClr val="accent1"/>
                </a:solidFill>
              </a:rPr>
            </a:br>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olid State class 12 Notes Chemistry"/>
          <p:cNvPicPr>
            <a:picLocks noGrp="1"/>
          </p:cNvPicPr>
          <p:nvPr>
            <p:ph idx="1"/>
          </p:nvPr>
        </p:nvPicPr>
        <p:blipFill>
          <a:blip r:embed="rId2" cstate="print"/>
          <a:srcRect/>
          <a:stretch>
            <a:fillRect/>
          </a:stretch>
        </p:blipFill>
        <p:spPr bwMode="auto">
          <a:xfrm>
            <a:off x="0" y="1371600"/>
            <a:ext cx="8915399" cy="5105399"/>
          </a:xfrm>
          <a:prstGeom prst="rect">
            <a:avLst/>
          </a:prstGeom>
          <a:noFill/>
          <a:ln w="9525">
            <a:noFill/>
            <a:miter lim="800000"/>
            <a:headEnd/>
            <a:tailEnd/>
          </a:ln>
        </p:spPr>
      </p:pic>
      <p:sp>
        <p:nvSpPr>
          <p:cNvPr id="2" name="Title 1"/>
          <p:cNvSpPr>
            <a:spLocks noGrp="1"/>
          </p:cNvSpPr>
          <p:nvPr>
            <p:ph type="title"/>
          </p:nvPr>
        </p:nvSpPr>
        <p:spPr/>
        <p:txBody>
          <a:bodyPr>
            <a:normAutofit fontScale="90000"/>
          </a:bodyPr>
          <a:lstStyle/>
          <a:p>
            <a:r>
              <a:rPr lang="en-IN" sz="4000" b="1" dirty="0" smtClean="0"/>
              <a:t>Metal excess defect</a:t>
            </a:r>
            <a:r>
              <a:rPr lang="en-IN" dirty="0" smtClean="0"/>
              <a:t/>
            </a:r>
            <a:br>
              <a:rPr lang="en-IN" dirty="0" smtClean="0"/>
            </a:br>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lvl="0">
              <a:buNone/>
            </a:pPr>
            <a:endParaRPr lang="en-IN" dirty="0" smtClean="0"/>
          </a:p>
          <a:p>
            <a:r>
              <a:rPr lang="en-IN" b="1" dirty="0" smtClean="0"/>
              <a:t>a) Anionic vacancies: </a:t>
            </a:r>
            <a:r>
              <a:rPr lang="en-IN" dirty="0" smtClean="0"/>
              <a:t>A compound may have an extra metal ion if the negative ion is absent from its lattice </a:t>
            </a:r>
            <a:r>
              <a:rPr lang="en-IN" dirty="0" err="1" smtClean="0"/>
              <a:t>site.This</a:t>
            </a:r>
            <a:r>
              <a:rPr lang="en-IN" dirty="0" smtClean="0"/>
              <a:t> empty lattice site is called a </a:t>
            </a:r>
            <a:r>
              <a:rPr lang="en-IN" dirty="0" err="1" smtClean="0"/>
              <a:t>hole.To</a:t>
            </a:r>
            <a:r>
              <a:rPr lang="en-IN" dirty="0" smtClean="0"/>
              <a:t> maintain electrical neutrality this site is occupied by an electron. The hole occupied by an electron is called f-centre or </a:t>
            </a:r>
            <a:r>
              <a:rPr lang="en-IN" dirty="0" err="1" smtClean="0"/>
              <a:t>Farbenz</a:t>
            </a:r>
            <a:r>
              <a:rPr lang="en-IN" dirty="0" smtClean="0"/>
              <a:t> enter centre. The F- centre is responsible for the colour of the compound.</a:t>
            </a:r>
          </a:p>
          <a:p>
            <a:r>
              <a:rPr lang="en-IN" b="1" dirty="0" smtClean="0"/>
              <a:t>b) Presence of </a:t>
            </a:r>
            <a:r>
              <a:rPr lang="en-IN" b="1" dirty="0" err="1" smtClean="0"/>
              <a:t>extracations</a:t>
            </a:r>
            <a:r>
              <a:rPr lang="en-IN" b="1" dirty="0" smtClean="0"/>
              <a:t>: </a:t>
            </a:r>
            <a:r>
              <a:rPr lang="en-IN" dirty="0" smtClean="0"/>
              <a:t>A compound is said to have </a:t>
            </a:r>
            <a:r>
              <a:rPr lang="en-IN" dirty="0" err="1" smtClean="0"/>
              <a:t>extracations</a:t>
            </a:r>
            <a:r>
              <a:rPr lang="en-IN" dirty="0" smtClean="0"/>
              <a:t> if a </a:t>
            </a:r>
            <a:r>
              <a:rPr lang="en-IN" dirty="0" err="1" smtClean="0"/>
              <a:t>cation</a:t>
            </a:r>
            <a:r>
              <a:rPr lang="en-IN" dirty="0" smtClean="0"/>
              <a:t> is present in the interstitial site. An electron is present in the interstitial site to maintain the electrical neutrality.</a:t>
            </a:r>
          </a:p>
          <a:p>
            <a:endParaRPr lang="en-IN" dirty="0"/>
          </a:p>
        </p:txBody>
      </p:sp>
      <p:sp>
        <p:nvSpPr>
          <p:cNvPr id="2" name="Title 1"/>
          <p:cNvSpPr>
            <a:spLocks noGrp="1"/>
          </p:cNvSpPr>
          <p:nvPr>
            <p:ph type="title"/>
          </p:nvPr>
        </p:nvSpPr>
        <p:spPr/>
        <p:txBody>
          <a:bodyPr>
            <a:normAutofit fontScale="90000"/>
          </a:bodyPr>
          <a:lstStyle/>
          <a:p>
            <a:r>
              <a:rPr lang="en-IN" b="1" dirty="0" smtClean="0"/>
              <a:t>Reasons for the cause of metal excess defect</a:t>
            </a:r>
            <a:endParaRPr lang="en-I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IN" b="1" dirty="0" smtClean="0"/>
              <a:t>Metal deficiency: </a:t>
            </a:r>
            <a:r>
              <a:rPr lang="en-IN" dirty="0" smtClean="0"/>
              <a:t>This defect arises because of absence of metal ions from its lattice sites. The electrical neutrality is maintained by an </a:t>
            </a:r>
            <a:r>
              <a:rPr lang="en-IN" dirty="0" err="1" smtClean="0"/>
              <a:t>adjacention</a:t>
            </a:r>
            <a:r>
              <a:rPr lang="en-IN" dirty="0" smtClean="0"/>
              <a:t> having a higher positive charge.</a:t>
            </a:r>
          </a:p>
          <a:p>
            <a:endParaRPr lang="en-IN" dirty="0"/>
          </a:p>
        </p:txBody>
      </p:sp>
      <p:sp>
        <p:nvSpPr>
          <p:cNvPr id="2" name="Title 1"/>
          <p:cNvSpPr>
            <a:spLocks noGrp="1"/>
          </p:cNvSpPr>
          <p:nvPr>
            <p:ph type="title"/>
          </p:nvPr>
        </p:nvSpPr>
        <p:spPr/>
        <p:txBody>
          <a:bodyPr/>
          <a:lstStyle/>
          <a:p>
            <a:r>
              <a:rPr lang="en-IN" b="1" dirty="0" smtClean="0"/>
              <a:t>Metal deficiency</a:t>
            </a:r>
            <a:endParaRPr lang="en-IN"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olid State class 12 Notes Chemistry"/>
          <p:cNvPicPr>
            <a:picLocks noGrp="1"/>
          </p:cNvPicPr>
          <p:nvPr>
            <p:ph idx="1"/>
          </p:nvPr>
        </p:nvPicPr>
        <p:blipFill>
          <a:blip r:embed="rId2" cstate="print"/>
          <a:srcRect/>
          <a:stretch>
            <a:fillRect/>
          </a:stretch>
        </p:blipFill>
        <p:spPr bwMode="auto">
          <a:xfrm>
            <a:off x="1371600" y="4114800"/>
            <a:ext cx="5943600" cy="2286000"/>
          </a:xfrm>
          <a:prstGeom prst="rect">
            <a:avLst/>
          </a:prstGeom>
          <a:noFill/>
          <a:ln w="9525">
            <a:noFill/>
            <a:miter lim="800000"/>
            <a:headEnd/>
            <a:tailEnd/>
          </a:ln>
        </p:spPr>
      </p:pic>
      <p:sp>
        <p:nvSpPr>
          <p:cNvPr id="2" name="Title 1"/>
          <p:cNvSpPr>
            <a:spLocks noGrp="1"/>
          </p:cNvSpPr>
          <p:nvPr>
            <p:ph type="title"/>
          </p:nvPr>
        </p:nvSpPr>
        <p:spPr>
          <a:xfrm>
            <a:off x="457200" y="274638"/>
            <a:ext cx="8229600" cy="639762"/>
          </a:xfrm>
        </p:spPr>
        <p:txBody>
          <a:bodyPr>
            <a:normAutofit fontScale="90000"/>
          </a:bodyPr>
          <a:lstStyle/>
          <a:p>
            <a:r>
              <a:rPr lang="en-US" dirty="0" smtClean="0"/>
              <a:t>IMPURITY DEFECTS</a:t>
            </a:r>
            <a:endParaRPr lang="en-IN" dirty="0"/>
          </a:p>
        </p:txBody>
      </p:sp>
      <p:sp>
        <p:nvSpPr>
          <p:cNvPr id="5" name="Rectangle 4"/>
          <p:cNvSpPr/>
          <p:nvPr/>
        </p:nvSpPr>
        <p:spPr>
          <a:xfrm>
            <a:off x="838200" y="990600"/>
            <a:ext cx="7772400" cy="3046988"/>
          </a:xfrm>
          <a:prstGeom prst="rect">
            <a:avLst/>
          </a:prstGeom>
        </p:spPr>
        <p:txBody>
          <a:bodyPr wrap="square">
            <a:spAutoFit/>
          </a:bodyPr>
          <a:lstStyle/>
          <a:p>
            <a:r>
              <a:rPr lang="en-IN" sz="2400" dirty="0" smtClean="0"/>
              <a:t>Impurity defect is arises due to addition of small amount of impurity in ionic solid. It actually creates some kind of cationic vacancy in ionic solid. For example, if some SrCl2 is added in molten salt of </a:t>
            </a:r>
            <a:r>
              <a:rPr lang="en-IN" sz="2400" dirty="0" err="1" smtClean="0"/>
              <a:t>NaCl</a:t>
            </a:r>
            <a:r>
              <a:rPr lang="en-IN" sz="2400" dirty="0" smtClean="0"/>
              <a:t> it takes the position of Na+ in the crystal. But charge on </a:t>
            </a:r>
            <a:r>
              <a:rPr lang="en-IN" sz="2400" dirty="0" err="1" smtClean="0"/>
              <a:t>Sr</a:t>
            </a:r>
            <a:r>
              <a:rPr lang="en-IN" sz="2400" dirty="0" smtClean="0"/>
              <a:t> is 2+. After removing 2 ions of Na+, Sr2+ occupy one point only. In this way it causes vacancy of 1 point.</a:t>
            </a:r>
            <a:br>
              <a:rPr lang="en-IN" sz="2400" dirty="0" smtClean="0"/>
            </a:br>
            <a:endParaRPr lang="en-IN"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IN" dirty="0" smtClean="0"/>
              <a:t>	 </a:t>
            </a:r>
            <a:r>
              <a:rPr lang="en-IN" dirty="0" smtClean="0"/>
              <a:t>In </a:t>
            </a:r>
            <a:r>
              <a:rPr lang="en-IN" dirty="0" smtClean="0"/>
              <a:t>which the particles are present at the corners as well as at the centre of each of six faces</a:t>
            </a:r>
          </a:p>
          <a:p>
            <a:endParaRPr lang="en-IN" dirty="0"/>
          </a:p>
        </p:txBody>
      </p:sp>
      <p:sp>
        <p:nvSpPr>
          <p:cNvPr id="5" name="Title 4"/>
          <p:cNvSpPr>
            <a:spLocks noGrp="1"/>
          </p:cNvSpPr>
          <p:nvPr>
            <p:ph type="title"/>
          </p:nvPr>
        </p:nvSpPr>
        <p:spPr/>
        <p:txBody>
          <a:bodyPr/>
          <a:lstStyle/>
          <a:p>
            <a:r>
              <a:rPr lang="en-IN" dirty="0" smtClean="0"/>
              <a:t>Face centred unit cell</a:t>
            </a:r>
            <a:endParaRPr lang="en-IN" dirty="0"/>
          </a:p>
        </p:txBody>
      </p:sp>
      <p:pic>
        <p:nvPicPr>
          <p:cNvPr id="4" name="Picture 3"/>
          <p:cNvPicPr/>
          <p:nvPr/>
        </p:nvPicPr>
        <p:blipFill>
          <a:blip r:embed="rId2" cstate="print"/>
          <a:srcRect/>
          <a:stretch>
            <a:fillRect/>
          </a:stretch>
        </p:blipFill>
        <p:spPr bwMode="auto">
          <a:xfrm>
            <a:off x="3505200" y="3581400"/>
            <a:ext cx="2133600" cy="1755913"/>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09600" y="534211"/>
            <a:ext cx="76962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Body </a:t>
            </a:r>
            <a:r>
              <a:rPr kumimoji="0" lang="en-US" sz="2400" b="1" i="0" u="none" strike="noStrike" cap="none" normalizeH="0" baseline="0" dirty="0" err="1" smtClean="0">
                <a:ln>
                  <a:noFill/>
                </a:ln>
                <a:solidFill>
                  <a:srgbClr val="000000"/>
                </a:solidFill>
                <a:effectLst/>
                <a:latin typeface="Arial" pitchFamily="34" charset="0"/>
                <a:ea typeface="Calibri" pitchFamily="34" charset="0"/>
                <a:cs typeface="Arial" pitchFamily="34" charset="0"/>
              </a:rPr>
              <a:t>centred</a:t>
            </a:r>
            <a:r>
              <a:rPr kumimoji="0" lang="en-US" sz="24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 unit cell </a:t>
            </a:r>
            <a:r>
              <a:rPr kumimoji="0" lang="en-US" sz="24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In which the particles are present at the corners as well as at the centre of the unit cell.</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2"/>
          <p:cNvPicPr/>
          <p:nvPr/>
        </p:nvPicPr>
        <p:blipFill>
          <a:blip r:embed="rId2" cstate="print"/>
          <a:srcRect/>
          <a:stretch>
            <a:fillRect/>
          </a:stretch>
        </p:blipFill>
        <p:spPr bwMode="auto">
          <a:xfrm>
            <a:off x="2514600" y="2987702"/>
            <a:ext cx="2520977" cy="3108298"/>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In </a:t>
            </a:r>
            <a:r>
              <a:rPr lang="en-IN" dirty="0" smtClean="0"/>
              <a:t>which the particles are present at the corners and at the centre of two opposite faces.</a:t>
            </a:r>
          </a:p>
          <a:p>
            <a:endParaRPr lang="en-IN" dirty="0"/>
          </a:p>
        </p:txBody>
      </p:sp>
      <p:sp>
        <p:nvSpPr>
          <p:cNvPr id="2" name="Title 1"/>
          <p:cNvSpPr>
            <a:spLocks noGrp="1"/>
          </p:cNvSpPr>
          <p:nvPr>
            <p:ph type="title"/>
          </p:nvPr>
        </p:nvSpPr>
        <p:spPr/>
        <p:txBody>
          <a:bodyPr/>
          <a:lstStyle/>
          <a:p>
            <a:r>
              <a:rPr lang="en-IN" dirty="0" smtClean="0"/>
              <a:t>End centred unit cell </a:t>
            </a:r>
            <a:endParaRPr lang="en-IN" dirty="0"/>
          </a:p>
        </p:txBody>
      </p:sp>
      <p:pic>
        <p:nvPicPr>
          <p:cNvPr id="4" name="Picture 3"/>
          <p:cNvPicPr/>
          <p:nvPr/>
        </p:nvPicPr>
        <p:blipFill>
          <a:blip r:embed="rId2" cstate="print"/>
          <a:srcRect/>
          <a:stretch>
            <a:fillRect/>
          </a:stretch>
        </p:blipFill>
        <p:spPr bwMode="auto">
          <a:xfrm>
            <a:off x="2438400" y="4191000"/>
            <a:ext cx="2743200" cy="19812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IN" b="1" u="sng" dirty="0" smtClean="0"/>
              <a:t>Density of Unit Cell </a:t>
            </a:r>
            <a:r>
              <a:rPr lang="en-IN" u="sng" dirty="0" smtClean="0"/>
              <a:t>(d)</a:t>
            </a:r>
          </a:p>
          <a:p>
            <a:r>
              <a:rPr lang="en-IN" dirty="0" smtClean="0"/>
              <a:t>Density of unit cell</a:t>
            </a:r>
          </a:p>
          <a:p>
            <a:pPr>
              <a:buNone/>
            </a:pPr>
            <a:r>
              <a:rPr lang="en-IN" dirty="0" smtClean="0"/>
              <a:t>     = mass of unit cell / volume of unit cell</a:t>
            </a:r>
          </a:p>
          <a:p>
            <a:r>
              <a:rPr lang="en-IN" dirty="0" smtClean="0"/>
              <a:t>d = Z </a:t>
            </a:r>
            <a:r>
              <a:rPr lang="en-IN" dirty="0" smtClean="0"/>
              <a:t>x </a:t>
            </a:r>
            <a:r>
              <a:rPr lang="en-IN" dirty="0" smtClean="0"/>
              <a:t>M / a3 </a:t>
            </a:r>
          </a:p>
          <a:p>
            <a:pPr>
              <a:buNone/>
            </a:pPr>
            <a:r>
              <a:rPr lang="en-IN" dirty="0" smtClean="0"/>
              <a:t>        = ZM / a3 </a:t>
            </a:r>
            <a:r>
              <a:rPr lang="en-IN" dirty="0" smtClean="0"/>
              <a:t>x </a:t>
            </a:r>
            <a:r>
              <a:rPr lang="en-IN" dirty="0" smtClean="0"/>
              <a:t>NA</a:t>
            </a:r>
          </a:p>
          <a:p>
            <a:r>
              <a:rPr lang="en-IN" dirty="0" smtClean="0"/>
              <a:t>(The density of the unit cell is same as the density of the substance.)</a:t>
            </a:r>
          </a:p>
          <a:p>
            <a:r>
              <a:rPr lang="en-IN" dirty="0" smtClean="0"/>
              <a:t>where, d = density of unit cell</a:t>
            </a:r>
          </a:p>
          <a:p>
            <a:r>
              <a:rPr lang="en-IN" dirty="0" smtClean="0"/>
              <a:t>M = molecular weight</a:t>
            </a:r>
          </a:p>
          <a:p>
            <a:r>
              <a:rPr lang="en-IN" dirty="0" smtClean="0"/>
              <a:t>Z = no. of atoms per unit cell</a:t>
            </a:r>
          </a:p>
          <a:p>
            <a:r>
              <a:rPr lang="en-IN" dirty="0" smtClean="0"/>
              <a:t>NA = Avogadro number</a:t>
            </a:r>
          </a:p>
          <a:p>
            <a:r>
              <a:rPr lang="en-IN" dirty="0" smtClean="0"/>
              <a:t>a = edge length of unit cell.</a:t>
            </a:r>
          </a:p>
          <a:p>
            <a:endParaRPr lang="en-IN" dirty="0"/>
          </a:p>
        </p:txBody>
      </p:sp>
      <p:sp>
        <p:nvSpPr>
          <p:cNvPr id="4" name="Title 3"/>
          <p:cNvSpPr>
            <a:spLocks noGrp="1"/>
          </p:cNvSpPr>
          <p:nvPr>
            <p:ph type="title"/>
          </p:nvPr>
        </p:nvSpPr>
        <p:spPr/>
        <p:txBody>
          <a:bodyPr/>
          <a:lstStyle/>
          <a:p>
            <a:r>
              <a:rPr lang="en-IN" dirty="0" smtClean="0"/>
              <a:t>Density of Unit Cell</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BSE Class 12 Chemistry : Important Topics and Tips for Finals - Meritnation"/>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r>
              <a:rPr lang="en-IN" dirty="0" smtClean="0"/>
              <a:t>Although in crystalline solid there is regular arrangement of constituent particles but yet the crystals are not perfect. There is always some king of irregularity in arrangement of constituent particles in small crystals. These irregularities are known as </a:t>
            </a:r>
            <a:r>
              <a:rPr lang="en-IN" i="1" dirty="0" smtClean="0">
                <a:solidFill>
                  <a:srgbClr val="FF0000"/>
                </a:solidFill>
              </a:rPr>
              <a:t>defects</a:t>
            </a:r>
            <a:r>
              <a:rPr lang="en-IN" dirty="0" smtClean="0">
                <a:solidFill>
                  <a:srgbClr val="FF0000"/>
                </a:solidFill>
              </a:rPr>
              <a:t> in crystal.</a:t>
            </a:r>
            <a:r>
              <a:rPr lang="en-IN" dirty="0" smtClean="0"/>
              <a:t>.</a:t>
            </a:r>
          </a:p>
          <a:p>
            <a:endParaRPr lang="en-IN" dirty="0"/>
          </a:p>
        </p:txBody>
      </p:sp>
      <p:sp>
        <p:nvSpPr>
          <p:cNvPr id="3" name="Title 2"/>
          <p:cNvSpPr>
            <a:spLocks noGrp="1"/>
          </p:cNvSpPr>
          <p:nvPr>
            <p:ph type="title"/>
          </p:nvPr>
        </p:nvSpPr>
        <p:spPr/>
        <p:txBody>
          <a:bodyPr>
            <a:normAutofit fontScale="90000"/>
          </a:bodyPr>
          <a:lstStyle/>
          <a:p>
            <a:r>
              <a:rPr lang="en-IN" sz="3600" b="1" dirty="0" smtClean="0"/>
              <a:t>IMPERFECTION IN SOLIDS</a:t>
            </a:r>
            <a:r>
              <a:rPr lang="en-IN" sz="3600" dirty="0" smtClean="0"/>
              <a:t/>
            </a:r>
            <a:br>
              <a:rPr lang="en-IN" sz="3600" dirty="0" smtClean="0"/>
            </a:br>
            <a:endParaRPr lang="en-IN"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0">
              <a:buNone/>
            </a:pPr>
            <a:r>
              <a:rPr lang="en-IN" dirty="0" smtClean="0"/>
              <a:t>	There are 2 types of defects known in crystal lattice </a:t>
            </a:r>
          </a:p>
          <a:p>
            <a:pPr lvl="0"/>
            <a:r>
              <a:rPr lang="en-IN" dirty="0" smtClean="0">
                <a:solidFill>
                  <a:srgbClr val="FF0000"/>
                </a:solidFill>
              </a:rPr>
              <a:t>POINT DEFECT</a:t>
            </a:r>
          </a:p>
          <a:p>
            <a:pPr lvl="0"/>
            <a:r>
              <a:rPr lang="en-IN" dirty="0" smtClean="0">
                <a:solidFill>
                  <a:srgbClr val="FF0000"/>
                </a:solidFill>
              </a:rPr>
              <a:t>LINE DEFECT</a:t>
            </a:r>
          </a:p>
          <a:p>
            <a:pPr lvl="0"/>
            <a:r>
              <a:rPr lang="en-IN" dirty="0" smtClean="0"/>
              <a:t>Point defects- Point defects are the irregularities or deviations from ideal arrangement around a point or an atom in a crystalline substance.</a:t>
            </a:r>
          </a:p>
          <a:p>
            <a:pPr lvl="0"/>
            <a:r>
              <a:rPr lang="en-IN" dirty="0" smtClean="0"/>
              <a:t>Line defects- Line defects are the irregularities or deviations from ideal arrange </a:t>
            </a:r>
            <a:r>
              <a:rPr lang="en-IN" dirty="0" err="1" smtClean="0"/>
              <a:t>ment</a:t>
            </a:r>
            <a:r>
              <a:rPr lang="en-IN" dirty="0" smtClean="0"/>
              <a:t> in entire rows of lattice points.</a:t>
            </a:r>
          </a:p>
          <a:p>
            <a:endParaRPr lang="en-IN" dirty="0"/>
          </a:p>
        </p:txBody>
      </p:sp>
      <p:sp>
        <p:nvSpPr>
          <p:cNvPr id="2" name="Title 1"/>
          <p:cNvSpPr>
            <a:spLocks noGrp="1"/>
          </p:cNvSpPr>
          <p:nvPr>
            <p:ph type="title"/>
          </p:nvPr>
        </p:nvSpPr>
        <p:spPr/>
        <p:txBody>
          <a:bodyPr>
            <a:normAutofit/>
          </a:bodyPr>
          <a:lstStyle/>
          <a:p>
            <a:r>
              <a:rPr lang="en-IN" sz="3600" dirty="0" smtClean="0"/>
              <a:t>TYPES OF DEFECTS</a:t>
            </a:r>
            <a:endParaRPr lang="en-IN" sz="3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57</TotalTime>
  <Words>381</Words>
  <Application>Microsoft Office PowerPoint</Application>
  <PresentationFormat>On-screen Show (4:3)</PresentationFormat>
  <Paragraphs>76</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Concourse</vt:lpstr>
      <vt:lpstr>Unit Cell </vt:lpstr>
      <vt:lpstr>Types of Unit Cell </vt:lpstr>
      <vt:lpstr>Face centred unit cell</vt:lpstr>
      <vt:lpstr>Slide 4</vt:lpstr>
      <vt:lpstr>End centred unit cell </vt:lpstr>
      <vt:lpstr>Density of Unit Cell</vt:lpstr>
      <vt:lpstr>Slide 7</vt:lpstr>
      <vt:lpstr>IMPERFECTION IN SOLIDS </vt:lpstr>
      <vt:lpstr>TYPES OF DEFECTS</vt:lpstr>
      <vt:lpstr>POINT DEFECTS</vt:lpstr>
      <vt:lpstr>STOICHIOMETRIC DEFECTS </vt:lpstr>
      <vt:lpstr>Vacancy defect</vt:lpstr>
      <vt:lpstr>Vacancy defect</vt:lpstr>
      <vt:lpstr>Interstitial defect</vt:lpstr>
      <vt:lpstr>Interstitial defect</vt:lpstr>
      <vt:lpstr>Frenkel defect</vt:lpstr>
      <vt:lpstr>Frenkel defect</vt:lpstr>
      <vt:lpstr>Schottky defect</vt:lpstr>
      <vt:lpstr>Schottky defect</vt:lpstr>
      <vt:lpstr>DIFFERENCE BETWEEN SCHOTTKY AND FRENKEL DEFECT</vt:lpstr>
      <vt:lpstr>Non- stoichiometric defects </vt:lpstr>
      <vt:lpstr>Metal excess defect </vt:lpstr>
      <vt:lpstr>Reasons for the cause of metal excess defect</vt:lpstr>
      <vt:lpstr>Metal deficiency</vt:lpstr>
      <vt:lpstr>IMPURITY DEFECTS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Aich</dc:creator>
  <cp:lastModifiedBy>Aich</cp:lastModifiedBy>
  <cp:revision>13</cp:revision>
  <dcterms:created xsi:type="dcterms:W3CDTF">2006-08-16T00:00:00Z</dcterms:created>
  <dcterms:modified xsi:type="dcterms:W3CDTF">2020-12-01T15:31:20Z</dcterms:modified>
</cp:coreProperties>
</file>