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74" r:id="rId5"/>
    <p:sldId id="258" r:id="rId6"/>
    <p:sldId id="272" r:id="rId7"/>
    <p:sldId id="259" r:id="rId8"/>
    <p:sldId id="260" r:id="rId9"/>
    <p:sldId id="261" r:id="rId10"/>
    <p:sldId id="262" r:id="rId11"/>
    <p:sldId id="275" r:id="rId12"/>
    <p:sldId id="263" r:id="rId13"/>
    <p:sldId id="277" r:id="rId14"/>
    <p:sldId id="278" r:id="rId15"/>
    <p:sldId id="264" r:id="rId16"/>
    <p:sldId id="265" r:id="rId17"/>
    <p:sldId id="266" r:id="rId18"/>
    <p:sldId id="267" r:id="rId19"/>
    <p:sldId id="268" r:id="rId20"/>
    <p:sldId id="269" r:id="rId21"/>
    <p:sldId id="270" r:id="rId22"/>
    <p:sldId id="276" r:id="rId23"/>
    <p:sldId id="271"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08/16/2020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08/16/2020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08/16/2020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08/16/2020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08/16/2020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08/16/2020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b="1" dirty="0" smtClean="0"/>
              <a:t>INTERMOLECULAR FORCES</a:t>
            </a:r>
            <a:r>
              <a:rPr lang="en-IN" dirty="0" smtClean="0"/>
              <a:t/>
            </a:r>
            <a:br>
              <a:rPr lang="en-IN" dirty="0" smtClean="0"/>
            </a:br>
            <a:endParaRPr lang="en-IN" dirty="0"/>
          </a:p>
        </p:txBody>
      </p:sp>
      <p:sp>
        <p:nvSpPr>
          <p:cNvPr id="5" name="Content Placeholder 4"/>
          <p:cNvSpPr>
            <a:spLocks noGrp="1"/>
          </p:cNvSpPr>
          <p:nvPr>
            <p:ph idx="1"/>
          </p:nvPr>
        </p:nvSpPr>
        <p:spPr/>
        <p:txBody>
          <a:bodyPr>
            <a:normAutofit fontScale="92500" lnSpcReduction="20000"/>
          </a:bodyPr>
          <a:lstStyle/>
          <a:p>
            <a:r>
              <a:rPr lang="en-IN" b="1" dirty="0" smtClean="0"/>
              <a:t>Intermolecular forces </a:t>
            </a:r>
            <a:r>
              <a:rPr lang="en-IN" dirty="0" smtClean="0"/>
              <a:t>are the forces of attraction and repulsion between interacting particles (atoms and molecules). This term does not include the electrostatic forces that exist between the two oppositely charged ions and the forces that hold atoms of a molecule together.</a:t>
            </a:r>
          </a:p>
          <a:p>
            <a:pPr>
              <a:buNone/>
            </a:pPr>
            <a:r>
              <a:rPr lang="en-IN" dirty="0" smtClean="0"/>
              <a:t>	</a:t>
            </a:r>
          </a:p>
          <a:p>
            <a:r>
              <a:rPr lang="en-IN" b="1" dirty="0" smtClean="0"/>
              <a:t>Dispersion Forces or London Forces</a:t>
            </a:r>
            <a:endParaRPr lang="en-IN" dirty="0" smtClean="0"/>
          </a:p>
          <a:p>
            <a:pPr>
              <a:buNone/>
            </a:pPr>
            <a:r>
              <a:rPr lang="en-IN" dirty="0" smtClean="0"/>
              <a:t>	Atoms and non polar molecules are electrically symmetrical and have no dipole moment because their electronic charge cloud is symmetrically distributed. But a dipole may</a:t>
            </a:r>
          </a:p>
          <a:p>
            <a:pPr>
              <a:buNone/>
            </a:pPr>
            <a:r>
              <a:rPr lang="en-IN" dirty="0" smtClean="0"/>
              <a:t>	develop momentarily even in such atoms and molecules.</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20040"/>
            <a:ext cx="5791200" cy="746760"/>
          </a:xfrm>
        </p:spPr>
        <p:txBody>
          <a:bodyPr/>
          <a:lstStyle/>
          <a:p>
            <a:r>
              <a:rPr lang="en-IN" b="1" dirty="0" smtClean="0"/>
              <a:t>Gay </a:t>
            </a:r>
            <a:r>
              <a:rPr lang="en-IN" b="1" dirty="0" err="1" smtClean="0"/>
              <a:t>lussac’s</a:t>
            </a:r>
            <a:r>
              <a:rPr lang="en-IN" b="1" dirty="0" smtClean="0"/>
              <a:t> Law </a:t>
            </a:r>
            <a:endParaRPr lang="en-IN" dirty="0"/>
          </a:p>
        </p:txBody>
      </p:sp>
      <p:sp>
        <p:nvSpPr>
          <p:cNvPr id="3" name="Content Placeholder 2"/>
          <p:cNvSpPr>
            <a:spLocks noGrp="1"/>
          </p:cNvSpPr>
          <p:nvPr>
            <p:ph idx="1"/>
          </p:nvPr>
        </p:nvSpPr>
        <p:spPr/>
        <p:txBody>
          <a:bodyPr/>
          <a:lstStyle/>
          <a:p>
            <a:pPr>
              <a:buNone/>
            </a:pPr>
            <a:r>
              <a:rPr lang="en-IN" b="1" dirty="0" smtClean="0"/>
              <a:t>	 </a:t>
            </a:r>
            <a:r>
              <a:rPr lang="en-IN" dirty="0" smtClean="0"/>
              <a:t>At constant V, The pressure of fixed amount of gas varies directly with its absolute temperature</a:t>
            </a:r>
          </a:p>
          <a:p>
            <a:pPr>
              <a:buNone/>
            </a:pPr>
            <a:r>
              <a:rPr lang="en-US" dirty="0" smtClean="0"/>
              <a:t>	Mathematically</a:t>
            </a:r>
            <a:endParaRPr lang="en-IN" dirty="0" smtClean="0"/>
          </a:p>
          <a:p>
            <a:pPr>
              <a:buNone/>
            </a:pPr>
            <a:endParaRPr lang="en-US" dirty="0" smtClean="0"/>
          </a:p>
          <a:p>
            <a:pPr>
              <a:buNone/>
            </a:pPr>
            <a:endParaRPr lang="en-IN" dirty="0"/>
          </a:p>
        </p:txBody>
      </p:sp>
      <p:pic>
        <p:nvPicPr>
          <p:cNvPr id="4" name="Picture 3" descr="Gay lussac’s Law"/>
          <p:cNvPicPr/>
          <p:nvPr/>
        </p:nvPicPr>
        <p:blipFill>
          <a:blip r:embed="rId2" cstate="print"/>
          <a:srcRect/>
          <a:stretch>
            <a:fillRect/>
          </a:stretch>
        </p:blipFill>
        <p:spPr bwMode="auto">
          <a:xfrm>
            <a:off x="2514600" y="4114800"/>
            <a:ext cx="4267200" cy="1066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descr="C:\Users\Aich\Desktop\1.jpg"/>
          <p:cNvPicPr>
            <a:picLocks noChangeAspect="1" noChangeArrowheads="1"/>
          </p:cNvPicPr>
          <p:nvPr/>
        </p:nvPicPr>
        <p:blipFill>
          <a:blip r:embed="rId2" cstate="print"/>
          <a:srcRect/>
          <a:stretch>
            <a:fillRect/>
          </a:stretch>
        </p:blipFill>
        <p:spPr bwMode="auto">
          <a:xfrm>
            <a:off x="0" y="0"/>
            <a:ext cx="79248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6705600" cy="1371600"/>
          </a:xfrm>
        </p:spPr>
        <p:txBody>
          <a:bodyPr>
            <a:normAutofit/>
          </a:bodyPr>
          <a:lstStyle/>
          <a:p>
            <a:r>
              <a:rPr lang="en-IN" b="1" dirty="0" smtClean="0"/>
              <a:t>IDEAL GAS EQUATION</a:t>
            </a:r>
            <a:r>
              <a:rPr lang="en-IN" dirty="0" smtClean="0"/>
              <a:t/>
            </a:r>
            <a:br>
              <a:rPr lang="en-IN" dirty="0" smtClean="0"/>
            </a:br>
            <a:endParaRPr lang="en-IN" dirty="0"/>
          </a:p>
        </p:txBody>
      </p:sp>
      <p:sp>
        <p:nvSpPr>
          <p:cNvPr id="3" name="Content Placeholder 2"/>
          <p:cNvSpPr>
            <a:spLocks noGrp="1"/>
          </p:cNvSpPr>
          <p:nvPr>
            <p:ph idx="1"/>
          </p:nvPr>
        </p:nvSpPr>
        <p:spPr>
          <a:xfrm>
            <a:off x="0" y="1143000"/>
            <a:ext cx="8153400" cy="5715000"/>
          </a:xfrm>
        </p:spPr>
        <p:txBody>
          <a:bodyPr>
            <a:normAutofit fontScale="92500" lnSpcReduction="20000"/>
          </a:bodyPr>
          <a:lstStyle/>
          <a:p>
            <a:r>
              <a:rPr lang="en-IN" dirty="0" smtClean="0"/>
              <a:t>The three laws which we have learnt till now can be combined together in a single equation which is known as </a:t>
            </a:r>
            <a:r>
              <a:rPr lang="en-IN" b="1" dirty="0" smtClean="0"/>
              <a:t>ideal gas equation</a:t>
            </a:r>
            <a:r>
              <a:rPr lang="en-IN" dirty="0" smtClean="0"/>
              <a:t>.</a:t>
            </a:r>
          </a:p>
          <a:p>
            <a:pPr>
              <a:buNone/>
            </a:pPr>
            <a:r>
              <a:rPr lang="en-IN" dirty="0" smtClean="0"/>
              <a:t>		At constant </a:t>
            </a:r>
            <a:r>
              <a:rPr lang="en-IN" i="1" dirty="0" smtClean="0"/>
              <a:t>T </a:t>
            </a:r>
            <a:r>
              <a:rPr lang="en-IN" dirty="0" smtClean="0"/>
              <a:t>and </a:t>
            </a:r>
            <a:r>
              <a:rPr lang="en-IN" i="1" dirty="0" smtClean="0"/>
              <a:t>n; V</a:t>
            </a:r>
            <a:r>
              <a:rPr lang="en-IN" dirty="0" smtClean="0"/>
              <a:t> ∝1/</a:t>
            </a:r>
            <a:r>
              <a:rPr lang="en-IN" i="1" dirty="0" smtClean="0"/>
              <a:t>p </a:t>
            </a:r>
            <a:r>
              <a:rPr lang="en-IN" b="1" dirty="0" smtClean="0"/>
              <a:t>Boyle’s Law</a:t>
            </a:r>
            <a:endParaRPr lang="en-IN" dirty="0" smtClean="0"/>
          </a:p>
          <a:p>
            <a:pPr>
              <a:buNone/>
            </a:pPr>
            <a:r>
              <a:rPr lang="en-IN" dirty="0" smtClean="0"/>
              <a:t>		At constant </a:t>
            </a:r>
            <a:r>
              <a:rPr lang="en-IN" i="1" dirty="0" smtClean="0"/>
              <a:t>p </a:t>
            </a:r>
            <a:r>
              <a:rPr lang="en-IN" dirty="0" smtClean="0"/>
              <a:t>and </a:t>
            </a:r>
            <a:r>
              <a:rPr lang="en-IN" i="1" dirty="0" smtClean="0"/>
              <a:t>n; V </a:t>
            </a:r>
            <a:r>
              <a:rPr lang="en-IN" dirty="0" smtClean="0"/>
              <a:t>∝ </a:t>
            </a:r>
            <a:r>
              <a:rPr lang="en-IN" i="1" dirty="0" smtClean="0"/>
              <a:t>T    </a:t>
            </a:r>
            <a:r>
              <a:rPr lang="en-IN" b="1" dirty="0" smtClean="0"/>
              <a:t>Charles’ Law</a:t>
            </a:r>
            <a:endParaRPr lang="en-IN" dirty="0" smtClean="0"/>
          </a:p>
          <a:p>
            <a:pPr>
              <a:buNone/>
            </a:pPr>
            <a:r>
              <a:rPr lang="en-IN" dirty="0" smtClean="0"/>
              <a:t>		At constant </a:t>
            </a:r>
            <a:r>
              <a:rPr lang="en-IN" i="1" dirty="0" smtClean="0"/>
              <a:t>p </a:t>
            </a:r>
            <a:r>
              <a:rPr lang="en-IN" dirty="0" smtClean="0"/>
              <a:t>and </a:t>
            </a:r>
            <a:r>
              <a:rPr lang="en-IN" i="1" dirty="0" smtClean="0"/>
              <a:t>T </a:t>
            </a:r>
            <a:r>
              <a:rPr lang="en-IN" dirty="0" smtClean="0"/>
              <a:t>; </a:t>
            </a:r>
            <a:r>
              <a:rPr lang="en-IN" i="1" dirty="0" smtClean="0"/>
              <a:t>V </a:t>
            </a:r>
            <a:r>
              <a:rPr lang="en-IN" dirty="0" smtClean="0"/>
              <a:t>∝ </a:t>
            </a:r>
            <a:r>
              <a:rPr lang="en-IN" i="1" dirty="0" smtClean="0"/>
              <a:t>n   </a:t>
            </a:r>
            <a:r>
              <a:rPr lang="en-IN" b="1" dirty="0" smtClean="0"/>
              <a:t>Avogadro Law</a:t>
            </a:r>
            <a:endParaRPr lang="en-IN" dirty="0" smtClean="0"/>
          </a:p>
          <a:p>
            <a:pPr>
              <a:buNone/>
            </a:pPr>
            <a:r>
              <a:rPr lang="en-IN" dirty="0" smtClean="0"/>
              <a:t>	Thus,</a:t>
            </a:r>
          </a:p>
          <a:p>
            <a:pPr>
              <a:buNone/>
            </a:pPr>
            <a:r>
              <a:rPr lang="en-IN" dirty="0" smtClean="0"/>
              <a:t>					V∝ </a:t>
            </a:r>
            <a:r>
              <a:rPr lang="en-IN" i="1" dirty="0" err="1" smtClean="0"/>
              <a:t>nT</a:t>
            </a:r>
            <a:r>
              <a:rPr lang="en-IN" i="1" dirty="0" smtClean="0"/>
              <a:t>/P</a:t>
            </a:r>
            <a:endParaRPr lang="en-IN" dirty="0" smtClean="0"/>
          </a:p>
          <a:p>
            <a:r>
              <a:rPr lang="en-IN" dirty="0" smtClean="0"/>
              <a:t>where R is proportionality constant. On rearranging the equation  we obtain</a:t>
            </a:r>
          </a:p>
          <a:p>
            <a:pPr>
              <a:buNone/>
            </a:pPr>
            <a:r>
              <a:rPr lang="en-IN" i="1" dirty="0" smtClean="0"/>
              <a:t>					</a:t>
            </a:r>
            <a:r>
              <a:rPr lang="en-IN" i="1" dirty="0" err="1" smtClean="0"/>
              <a:t>pV</a:t>
            </a:r>
            <a:r>
              <a:rPr lang="en-IN" i="1" dirty="0" smtClean="0"/>
              <a:t> </a:t>
            </a:r>
            <a:r>
              <a:rPr lang="en-IN" dirty="0" smtClean="0"/>
              <a:t>= </a:t>
            </a:r>
            <a:r>
              <a:rPr lang="en-IN" i="1" dirty="0" smtClean="0"/>
              <a:t>n </a:t>
            </a:r>
            <a:r>
              <a:rPr lang="en-IN" dirty="0" smtClean="0"/>
              <a:t>R</a:t>
            </a:r>
            <a:r>
              <a:rPr lang="en-IN" i="1" dirty="0" smtClean="0"/>
              <a:t>T </a:t>
            </a:r>
          </a:p>
          <a:p>
            <a:pPr>
              <a:buNone/>
            </a:pPr>
            <a:r>
              <a:rPr lang="en-IN" dirty="0" smtClean="0"/>
              <a:t>				        ⇒ R =</a:t>
            </a:r>
            <a:r>
              <a:rPr lang="en-IN" i="1" dirty="0" err="1" smtClean="0"/>
              <a:t>pV</a:t>
            </a:r>
            <a:r>
              <a:rPr lang="en-IN" dirty="0" smtClean="0"/>
              <a:t>/</a:t>
            </a:r>
            <a:r>
              <a:rPr lang="en-IN" i="1" dirty="0" err="1" smtClean="0"/>
              <a:t>nT</a:t>
            </a:r>
            <a:endParaRPr lang="en-IN" dirty="0" smtClean="0"/>
          </a:p>
          <a:p>
            <a:pPr>
              <a:buNone/>
            </a:pPr>
            <a:r>
              <a:rPr lang="en-IN" dirty="0" smtClean="0"/>
              <a:t> </a:t>
            </a:r>
          </a:p>
          <a:p>
            <a:r>
              <a:rPr lang="en-IN" dirty="0" smtClean="0"/>
              <a:t>R is called gas constant. It is same for all gases.</a:t>
            </a:r>
          </a:p>
          <a:p>
            <a:r>
              <a:rPr lang="en-IN" dirty="0" smtClean="0"/>
              <a:t> Therefore it is also called </a:t>
            </a:r>
            <a:r>
              <a:rPr lang="en-IN" b="1" dirty="0" smtClean="0"/>
              <a:t>Universal</a:t>
            </a:r>
            <a:r>
              <a:rPr lang="en-IN" dirty="0" smtClean="0"/>
              <a:t> </a:t>
            </a:r>
            <a:r>
              <a:rPr lang="en-IN" b="1" dirty="0" smtClean="0"/>
              <a:t>Gas Constant</a:t>
            </a:r>
            <a:r>
              <a:rPr lang="en-IN" dirty="0" smtClean="0"/>
              <a:t>. </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Aich\Desktop\22.jpg"/>
          <p:cNvPicPr>
            <a:picLocks noChangeAspect="1" noChangeArrowheads="1"/>
          </p:cNvPicPr>
          <p:nvPr/>
        </p:nvPicPr>
        <p:blipFill>
          <a:blip r:embed="rId2" cstate="print"/>
          <a:srcRect/>
          <a:stretch>
            <a:fillRect/>
          </a:stretch>
        </p:blipFill>
        <p:spPr bwMode="auto">
          <a:xfrm>
            <a:off x="0" y="228600"/>
            <a:ext cx="8077200" cy="6477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Aich\Desktop\4.jpg"/>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15000" cy="609600"/>
          </a:xfrm>
        </p:spPr>
        <p:txBody>
          <a:bodyPr/>
          <a:lstStyle/>
          <a:p>
            <a:r>
              <a:rPr lang="en-IN" b="1" dirty="0" smtClean="0"/>
              <a:t>Avogadro’s Law</a:t>
            </a:r>
            <a:r>
              <a:rPr lang="en-IN" dirty="0" smtClean="0"/>
              <a:t> </a:t>
            </a:r>
            <a:endParaRPr lang="en-IN" dirty="0"/>
          </a:p>
        </p:txBody>
      </p:sp>
      <p:sp>
        <p:nvSpPr>
          <p:cNvPr id="3" name="Content Placeholder 2"/>
          <p:cNvSpPr>
            <a:spLocks noGrp="1"/>
          </p:cNvSpPr>
          <p:nvPr>
            <p:ph idx="1"/>
          </p:nvPr>
        </p:nvSpPr>
        <p:spPr/>
        <p:txBody>
          <a:bodyPr/>
          <a:lstStyle/>
          <a:p>
            <a:r>
              <a:rPr lang="en-IN" dirty="0" smtClean="0"/>
              <a:t>At given T and P, the volume of </a:t>
            </a:r>
            <a:r>
              <a:rPr lang="en-IN" dirty="0" err="1" smtClean="0"/>
              <a:t>gasvaries</a:t>
            </a:r>
            <a:r>
              <a:rPr lang="en-IN" dirty="0" smtClean="0"/>
              <a:t> directly to the amount of gas .   </a:t>
            </a:r>
          </a:p>
          <a:p>
            <a:pPr>
              <a:buNone/>
            </a:pPr>
            <a:endParaRPr lang="en-IN" dirty="0" smtClean="0"/>
          </a:p>
          <a:p>
            <a:pPr>
              <a:buNone/>
            </a:pPr>
            <a:r>
              <a:rPr lang="en-US" dirty="0" smtClean="0"/>
              <a:t>Mathematically</a:t>
            </a:r>
            <a:endParaRPr lang="en-IN" dirty="0" smtClean="0"/>
          </a:p>
          <a:p>
            <a:pPr>
              <a:buNone/>
            </a:pPr>
            <a:r>
              <a:rPr lang="en-IN" dirty="0" smtClean="0"/>
              <a:t>			V α n			 ( P, T constant)</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8305800" cy="670560"/>
          </a:xfrm>
        </p:spPr>
        <p:txBody>
          <a:bodyPr>
            <a:normAutofit fontScale="90000"/>
          </a:bodyPr>
          <a:lstStyle/>
          <a:p>
            <a:r>
              <a:rPr lang="en-IN" b="1" dirty="0" smtClean="0">
                <a:solidFill>
                  <a:srgbClr val="FF0000"/>
                </a:solidFill>
              </a:rPr>
              <a:t>Dalton’s Law of partial pressure </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The pressure exerted by a mixture of non reacting gases is equal to the sum of their partial pressure at constant (V,T)</a:t>
            </a:r>
          </a:p>
          <a:p>
            <a:pPr>
              <a:buNone/>
            </a:pPr>
            <a:endParaRPr lang="en-IN" dirty="0" smtClean="0"/>
          </a:p>
          <a:p>
            <a:pPr>
              <a:buNone/>
            </a:pPr>
            <a:r>
              <a:rPr lang="en-IN" dirty="0" smtClean="0"/>
              <a:t>Mathematically,</a:t>
            </a:r>
          </a:p>
          <a:p>
            <a:pPr>
              <a:buNone/>
            </a:pPr>
            <a:r>
              <a:rPr lang="en-IN" dirty="0" smtClean="0"/>
              <a:t>P (total ) = P1 + P2 + P3 + ………. (T, V, constant)</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685800"/>
          </a:xfrm>
        </p:spPr>
        <p:txBody>
          <a:bodyPr/>
          <a:lstStyle/>
          <a:p>
            <a:r>
              <a:rPr lang="en-IN" sz="2800" b="1" u="sng" dirty="0" smtClean="0">
                <a:solidFill>
                  <a:srgbClr val="FF0000"/>
                </a:solidFill>
              </a:rPr>
              <a:t>KINETIC MOLECULAR THEORY</a:t>
            </a:r>
            <a:r>
              <a:rPr lang="en-IN" sz="2800" b="1" dirty="0" smtClean="0">
                <a:solidFill>
                  <a:srgbClr val="FF0000"/>
                </a:solidFill>
              </a:rPr>
              <a:t> </a:t>
            </a:r>
            <a:endParaRPr lang="en-IN" sz="2800" dirty="0">
              <a:solidFill>
                <a:srgbClr val="FF0000"/>
              </a:solidFill>
            </a:endParaRPr>
          </a:p>
        </p:txBody>
      </p:sp>
      <p:sp>
        <p:nvSpPr>
          <p:cNvPr id="3" name="Content Placeholder 2"/>
          <p:cNvSpPr>
            <a:spLocks noGrp="1"/>
          </p:cNvSpPr>
          <p:nvPr>
            <p:ph idx="1"/>
          </p:nvPr>
        </p:nvSpPr>
        <p:spPr>
          <a:xfrm>
            <a:off x="0" y="685800"/>
            <a:ext cx="8153400" cy="6172200"/>
          </a:xfrm>
        </p:spPr>
        <p:txBody>
          <a:bodyPr>
            <a:normAutofit fontScale="92500" lnSpcReduction="10000"/>
          </a:bodyPr>
          <a:lstStyle/>
          <a:p>
            <a:pPr fontAlgn="ctr">
              <a:buNone/>
            </a:pPr>
            <a:endParaRPr lang="en-IN" dirty="0" smtClean="0"/>
          </a:p>
          <a:p>
            <a:pPr fontAlgn="ctr">
              <a:buNone/>
            </a:pPr>
            <a:r>
              <a:rPr lang="en-IN" dirty="0" smtClean="0"/>
              <a:t>	</a:t>
            </a:r>
            <a:r>
              <a:rPr lang="en-IN" dirty="0" err="1" smtClean="0">
                <a:solidFill>
                  <a:srgbClr val="FF0000"/>
                </a:solidFill>
              </a:rPr>
              <a:t>a.</a:t>
            </a:r>
            <a:r>
              <a:rPr lang="en-IN" dirty="0" err="1" smtClean="0"/>
              <a:t>Gases</a:t>
            </a:r>
            <a:r>
              <a:rPr lang="en-IN" dirty="0" smtClean="0"/>
              <a:t> consist of large number of identical particles (atoms or molecules) that are so small that the actual volume of the molecules is negligible in comparison to the empty space between them. </a:t>
            </a:r>
            <a:br>
              <a:rPr lang="en-IN" dirty="0" smtClean="0"/>
            </a:br>
            <a:r>
              <a:rPr lang="en-IN" dirty="0" smtClean="0">
                <a:solidFill>
                  <a:srgbClr val="FF0000"/>
                </a:solidFill>
              </a:rPr>
              <a:t>b. </a:t>
            </a:r>
            <a:r>
              <a:rPr lang="en-IN" dirty="0" smtClean="0">
                <a:solidFill>
                  <a:srgbClr val="00B050"/>
                </a:solidFill>
              </a:rPr>
              <a:t> There is no force of attraction between the particles of a gas at ordinary temperature and pressure </a:t>
            </a:r>
            <a:r>
              <a:rPr lang="en-IN" dirty="0" smtClean="0"/>
              <a:t/>
            </a:r>
            <a:br>
              <a:rPr lang="en-IN" dirty="0" smtClean="0"/>
            </a:br>
            <a:r>
              <a:rPr lang="en-IN" dirty="0" smtClean="0">
                <a:solidFill>
                  <a:srgbClr val="FF0000"/>
                </a:solidFill>
              </a:rPr>
              <a:t>c. </a:t>
            </a:r>
            <a:r>
              <a:rPr lang="en-IN" dirty="0" smtClean="0"/>
              <a:t> Particles of a gas are always in constant and random motion </a:t>
            </a:r>
            <a:br>
              <a:rPr lang="en-IN" dirty="0" smtClean="0"/>
            </a:br>
            <a:r>
              <a:rPr lang="en-IN" dirty="0" smtClean="0">
                <a:solidFill>
                  <a:srgbClr val="FF0000"/>
                </a:solidFill>
              </a:rPr>
              <a:t>d. </a:t>
            </a:r>
            <a:r>
              <a:rPr lang="en-IN" dirty="0" smtClean="0">
                <a:solidFill>
                  <a:srgbClr val="00B050"/>
                </a:solidFill>
              </a:rPr>
              <a:t> Pressure is exerted by the gas as a result of collision of the particles with the walls of the container </a:t>
            </a:r>
            <a:r>
              <a:rPr lang="en-IN" dirty="0" smtClean="0"/>
              <a:t/>
            </a:r>
            <a:br>
              <a:rPr lang="en-IN" dirty="0" smtClean="0"/>
            </a:br>
            <a:r>
              <a:rPr lang="en-IN" dirty="0" smtClean="0">
                <a:solidFill>
                  <a:srgbClr val="FF0000"/>
                </a:solidFill>
              </a:rPr>
              <a:t>e. </a:t>
            </a:r>
            <a:r>
              <a:rPr lang="en-IN" dirty="0" smtClean="0"/>
              <a:t> Collisions of gas molecules are perfectly elastic </a:t>
            </a:r>
            <a:br>
              <a:rPr lang="en-IN" dirty="0" smtClean="0"/>
            </a:br>
            <a:r>
              <a:rPr lang="en-IN" dirty="0" smtClean="0">
                <a:solidFill>
                  <a:srgbClr val="FF0000"/>
                </a:solidFill>
              </a:rPr>
              <a:t>f.</a:t>
            </a:r>
            <a:r>
              <a:rPr lang="en-IN" dirty="0" smtClean="0">
                <a:solidFill>
                  <a:srgbClr val="00B050"/>
                </a:solidFill>
              </a:rPr>
              <a:t>   At any particular time, different particles in the gas have different speeds and hence different kinetic energies </a:t>
            </a:r>
            <a:r>
              <a:rPr lang="en-IN" dirty="0" smtClean="0"/>
              <a:t/>
            </a:r>
            <a:br>
              <a:rPr lang="en-IN" dirty="0" smtClean="0"/>
            </a:br>
            <a:r>
              <a:rPr lang="en-IN" dirty="0" smtClean="0">
                <a:solidFill>
                  <a:srgbClr val="FF0000"/>
                </a:solidFill>
              </a:rPr>
              <a:t>g. </a:t>
            </a:r>
            <a:r>
              <a:rPr lang="en-IN" dirty="0" smtClean="0"/>
              <a:t> Average kinetic energy of the gas molecules is directly proportional to the absolute temperature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28600" y="283108"/>
            <a:ext cx="79248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Real Gases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gases which deviates from Ideal behavior at higher pressure and low temperature</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Compressibility factor (Z)</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It determine extent of deviation of real gases from Ideal gas behavior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3" descr="ideal gass formula"/>
          <p:cNvPicPr>
            <a:picLocks noChangeAspect="1" noChangeArrowheads="1"/>
          </p:cNvPicPr>
          <p:nvPr/>
        </p:nvPicPr>
        <p:blipFill>
          <a:blip r:embed="rId2" cstate="print"/>
          <a:srcRect/>
          <a:stretch>
            <a:fillRect/>
          </a:stretch>
        </p:blipFill>
        <p:spPr bwMode="auto">
          <a:xfrm>
            <a:off x="2438400" y="3200400"/>
            <a:ext cx="3352800" cy="1446306"/>
          </a:xfrm>
          <a:prstGeom prst="rect">
            <a:avLst/>
          </a:prstGeom>
          <a:noFill/>
        </p:spPr>
      </p:pic>
      <p:sp>
        <p:nvSpPr>
          <p:cNvPr id="1027" name="Rectangle 3"/>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990600" y="4953000"/>
            <a:ext cx="6629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Ideal gas    Z=1, </a:t>
            </a:r>
          </a:p>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Nonideal</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gas Z&lt; 1, Z &gt; 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0040"/>
            <a:ext cx="6705600" cy="822960"/>
          </a:xfrm>
        </p:spPr>
        <p:txBody>
          <a:bodyPr/>
          <a:lstStyle/>
          <a:p>
            <a:r>
              <a:rPr lang="en-IN" b="1" dirty="0" smtClean="0"/>
              <a:t>Vander Walls equations</a:t>
            </a:r>
            <a:endParaRPr lang="en-IN" dirty="0"/>
          </a:p>
        </p:txBody>
      </p:sp>
      <p:sp>
        <p:nvSpPr>
          <p:cNvPr id="3" name="Content Placeholder 2"/>
          <p:cNvSpPr>
            <a:spLocks noGrp="1"/>
          </p:cNvSpPr>
          <p:nvPr>
            <p:ph idx="1"/>
          </p:nvPr>
        </p:nvSpPr>
        <p:spPr/>
        <p:txBody>
          <a:bodyPr/>
          <a:lstStyle/>
          <a:p>
            <a:r>
              <a:rPr lang="en-IN" dirty="0" smtClean="0"/>
              <a:t>The constants a and b have positive values and are characteristic of the individual gas. The van </a:t>
            </a:r>
            <a:r>
              <a:rPr lang="en-IN" dirty="0" err="1" smtClean="0"/>
              <a:t>der</a:t>
            </a:r>
            <a:r>
              <a:rPr lang="en-IN" dirty="0" smtClean="0"/>
              <a:t> Waals equation of state approaches the ideal gas law</a:t>
            </a:r>
          </a:p>
          <a:p>
            <a:endParaRPr lang="en-IN" dirty="0"/>
          </a:p>
        </p:txBody>
      </p:sp>
      <p:pic>
        <p:nvPicPr>
          <p:cNvPr id="4" name="Picture 3" descr="Vander waals Equation "/>
          <p:cNvPicPr/>
          <p:nvPr/>
        </p:nvPicPr>
        <p:blipFill>
          <a:blip r:embed="rId2" cstate="print"/>
          <a:srcRect/>
          <a:stretch>
            <a:fillRect/>
          </a:stretch>
        </p:blipFill>
        <p:spPr bwMode="auto">
          <a:xfrm>
            <a:off x="1143000" y="4038600"/>
            <a:ext cx="586740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hapter 5 states of matter class 11 cbse"/>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845559"/>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Temperature : (</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Tc</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temperature above which a gas cannot be liquefied whatever high pressure may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a:t>
            </a:r>
          </a:p>
          <a:p>
            <a:pPr marL="0" marR="0" lvl="0" indent="0" algn="l" defTabSz="914400" rtl="0" eaLnBrk="1" fontAlgn="ctr"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Pressure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The minimum pressure required to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liquity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gas at its critical temperature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Volume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The volume of 1 mole of gat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Super cooled liquids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The liquids which are cooled to a temperature below its freezing point without freezing .</a:t>
            </a:r>
            <a:b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Elastic Collision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collisions in which no loss of K.E. only there is transfer of energy.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1"/>
            <a:ext cx="7924800" cy="6604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Vapour</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The equilibrium pressure by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vapour</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liquid in a container at given temperature (T)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higher altitude : The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b.p</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water decreases b/c the atmospheric pressure is less than one atmosphere.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ctr"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Surface Tension   (V</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It is force acting per unit length perpendicular to the line drawn on the surface : (Nm</a:t>
            </a:r>
            <a:r>
              <a:rPr kumimoji="0" lang="en-US" sz="28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p>
          <a:p>
            <a:pPr marL="0" marR="0" lvl="0" indent="0" algn="l" defTabSz="914400" rtl="0" eaLnBrk="0" fontAlgn="ctr" latinLnBrk="0" hangingPunct="0">
              <a:lnSpc>
                <a:spcPct val="100000"/>
              </a:lnSpc>
              <a:spcBef>
                <a:spcPct val="0"/>
              </a:spcBef>
              <a:spcAft>
                <a:spcPct val="0"/>
              </a:spcAft>
              <a:buClrTx/>
              <a:buSzTx/>
              <a:buFontTx/>
              <a:buNone/>
              <a:tabLst/>
            </a:pPr>
            <a:endParaRPr lang="en-US" sz="2800" dirty="0" smtClean="0">
              <a:latin typeface="Arial" pitchFamily="34" charset="0"/>
              <a:ea typeface="Times New Roman" pitchFamily="18"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decreases with increases in T, it increases with increase in external pressure, b/c of it falling drops of liquid are spherical, liquid in capillary tube rises.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C:\Users\Aich\Desktop\21.jpg"/>
          <p:cNvPicPr>
            <a:picLocks noChangeAspect="1" noChangeArrowheads="1"/>
          </p:cNvPicPr>
          <p:nvPr/>
        </p:nvPicPr>
        <p:blipFill>
          <a:blip r:embed="rId2" cstate="print"/>
          <a:srcRect/>
          <a:stretch>
            <a:fillRect/>
          </a:stretch>
        </p:blipFill>
        <p:spPr bwMode="auto">
          <a:xfrm>
            <a:off x="228600" y="304800"/>
            <a:ext cx="7848600" cy="6324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04800" y="914400"/>
            <a:ext cx="7772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Viscosity (η):</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resistance offered to the flow of liquid due to friction between layers of fluids.</a:t>
            </a:r>
          </a:p>
          <a:p>
            <a:pPr marL="0" marR="0" lvl="0" indent="0" algn="l" defTabSz="914400" rtl="0" eaLnBrk="1" fontAlgn="ctr"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l" defTabSz="914400" rtl="0" eaLnBrk="1" fontAlgn="ctr"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ctr" latinLnBrk="0" hangingPunct="1">
              <a:lnSpc>
                <a:spcPct val="100000"/>
              </a:lnSpc>
              <a:spcBef>
                <a:spcPct val="0"/>
              </a:spcBef>
              <a:spcAft>
                <a:spcPct val="0"/>
              </a:spcAft>
              <a:buClrTx/>
              <a:buSzTx/>
              <a:buFontTx/>
              <a:buNone/>
              <a:tabLst/>
            </a:pPr>
            <a:r>
              <a:rPr lang="en-US" sz="2400" dirty="0" smtClean="0">
                <a:latin typeface="Arial" pitchFamily="34" charset="0"/>
                <a:ea typeface="Times New Roman" pitchFamily="18" charset="0"/>
                <a:cs typeface="Arial" pitchFamily="34" charset="0"/>
              </a:rPr>
              <a:t>                                      F=n A </a:t>
            </a:r>
            <a:r>
              <a:rPr lang="en-US" sz="2400" dirty="0" err="1" smtClean="0">
                <a:latin typeface="Arial" pitchFamily="34" charset="0"/>
                <a:ea typeface="Times New Roman" pitchFamily="18" charset="0"/>
                <a:cs typeface="Arial" pitchFamily="34" charset="0"/>
              </a:rPr>
              <a:t>dv</a:t>
            </a:r>
            <a:r>
              <a:rPr lang="en-US" sz="2400" dirty="0" smtClean="0">
                <a:latin typeface="Arial" pitchFamily="34" charset="0"/>
                <a:ea typeface="Times New Roman" pitchFamily="18" charset="0"/>
                <a:cs typeface="Arial" pitchFamily="34" charset="0"/>
              </a:rPr>
              <a:t>/</a:t>
            </a:r>
            <a:r>
              <a:rPr lang="en-US" sz="2400" dirty="0" err="1" smtClean="0">
                <a:latin typeface="Arial" pitchFamily="34" charset="0"/>
                <a:ea typeface="Times New Roman" pitchFamily="18" charset="0"/>
                <a:cs typeface="Arial" pitchFamily="34" charset="0"/>
              </a:rPr>
              <a:t>dn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5" name="Rectangle 3"/>
          <p:cNvSpPr>
            <a:spLocks noChangeArrowheads="1"/>
          </p:cNvSpPr>
          <p:nvPr/>
        </p:nvSpPr>
        <p:spPr bwMode="auto">
          <a:xfrm>
            <a:off x="0" y="791260"/>
            <a:ext cx="723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 y="3581400"/>
            <a:ext cx="7924800" cy="1200329"/>
          </a:xfrm>
          <a:prstGeom prst="rect">
            <a:avLst/>
          </a:prstGeom>
        </p:spPr>
        <p:txBody>
          <a:bodyPr wrap="square">
            <a:spAutoFit/>
          </a:bodyPr>
          <a:lstStyle/>
          <a:p>
            <a:pPr lvl="0" fontAlgn="ctr">
              <a:spcBef>
                <a:spcPct val="0"/>
              </a:spcBef>
              <a:spcAft>
                <a:spcPct val="0"/>
              </a:spcAft>
            </a:pPr>
            <a:r>
              <a:rPr lang="en-US" sz="2400" u="sng" dirty="0" smtClean="0">
                <a:solidFill>
                  <a:prstClr val="black"/>
                </a:solidFill>
                <a:latin typeface="Arial" pitchFamily="34" charset="0"/>
                <a:ea typeface="Times New Roman" pitchFamily="18" charset="0"/>
                <a:cs typeface="Arial" pitchFamily="34" charset="0"/>
              </a:rPr>
              <a:t>Effect of T &amp; P on viscosity</a:t>
            </a:r>
            <a:r>
              <a:rPr lang="en-US" sz="2400" dirty="0" smtClean="0">
                <a:solidFill>
                  <a:prstClr val="black"/>
                </a:solidFill>
                <a:latin typeface="Arial" pitchFamily="34" charset="0"/>
                <a:ea typeface="Times New Roman" pitchFamily="18" charset="0"/>
                <a:cs typeface="Arial" pitchFamily="34" charset="0"/>
              </a:rPr>
              <a:t>  :</a:t>
            </a:r>
            <a:endParaRPr lang="en-US" sz="2400" dirty="0" smtClean="0">
              <a:solidFill>
                <a:prstClr val="black"/>
              </a:solidFill>
              <a:latin typeface="Arial" pitchFamily="34" charset="0"/>
              <a:cs typeface="Arial" pitchFamily="34" charset="0"/>
            </a:endParaRPr>
          </a:p>
          <a:p>
            <a:pPr lvl="0" eaLnBrk="0" fontAlgn="ctr" hangingPunct="0">
              <a:spcBef>
                <a:spcPct val="0"/>
              </a:spcBef>
              <a:spcAft>
                <a:spcPct val="0"/>
              </a:spcAft>
            </a:pPr>
            <a:r>
              <a:rPr lang="en-US" sz="2400" dirty="0" smtClean="0">
                <a:solidFill>
                  <a:prstClr val="black"/>
                </a:solidFill>
                <a:latin typeface="Arial" pitchFamily="34" charset="0"/>
                <a:ea typeface="Times New Roman" pitchFamily="18" charset="0"/>
                <a:cs typeface="Arial" pitchFamily="34" charset="0"/>
              </a:rPr>
              <a:t> It decreases with increase in T, and increases with increase in P.</a:t>
            </a:r>
            <a:endParaRPr lang="en-US" sz="2400" dirty="0" smtClean="0">
              <a:solidFill>
                <a:prstClr val="black"/>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320040"/>
            <a:ext cx="5943600" cy="822960"/>
          </a:xfrm>
        </p:spPr>
        <p:txBody>
          <a:bodyPr/>
          <a:lstStyle/>
          <a:p>
            <a:r>
              <a:rPr lang="en-US" dirty="0" smtClean="0"/>
              <a:t>BIBLOGRAPHY</a:t>
            </a:r>
            <a:endParaRPr lang="en-IN" dirty="0"/>
          </a:p>
        </p:txBody>
      </p:sp>
      <p:sp>
        <p:nvSpPr>
          <p:cNvPr id="5" name="Content Placeholder 4"/>
          <p:cNvSpPr>
            <a:spLocks noGrp="1"/>
          </p:cNvSpPr>
          <p:nvPr>
            <p:ph idx="1"/>
          </p:nvPr>
        </p:nvSpPr>
        <p:spPr/>
        <p:txBody>
          <a:bodyPr/>
          <a:lstStyle/>
          <a:p>
            <a:r>
              <a:rPr lang="en-IN" dirty="0" smtClean="0"/>
              <a:t>Google.com</a:t>
            </a:r>
          </a:p>
          <a:p>
            <a:r>
              <a:rPr lang="en-IN" dirty="0" smtClean="0"/>
              <a:t>NCERT Text Book</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Dipole - Dipole Forces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Dipole-dipole forces act between the molecules possessing permanent dipole. Ends of the dipoles possess “partial charges” and these charges are shown by Greek letter </a:t>
            </a:r>
            <a:r>
              <a:rPr lang="en-IN" i="1" dirty="0" smtClean="0"/>
              <a:t>delta </a:t>
            </a:r>
            <a:r>
              <a:rPr lang="en-IN" dirty="0" smtClean="0"/>
              <a:t>(δ).</a:t>
            </a:r>
          </a:p>
          <a:p>
            <a:r>
              <a:rPr lang="en-IN" dirty="0" smtClean="0"/>
              <a:t>Partial charges are always less than the unit electronic charge (1.6×10–19 C). The polar molecules interact with </a:t>
            </a:r>
            <a:r>
              <a:rPr lang="en-IN" dirty="0" err="1" smtClean="0"/>
              <a:t>neighbouring.molecules</a:t>
            </a:r>
            <a:r>
              <a:rPr lang="en-IN" dirty="0" smtClean="0"/>
              <a:t>.</a:t>
            </a:r>
          </a:p>
          <a:p>
            <a:r>
              <a:rPr lang="en-IN" dirty="0" smtClean="0"/>
              <a:t>Molecules shows electron cloud distribution in the dipole of hydrogen chloride shows dipole-dipole interaction between two </a:t>
            </a:r>
            <a:r>
              <a:rPr lang="en-IN" dirty="0" err="1" smtClean="0"/>
              <a:t>HCl</a:t>
            </a:r>
            <a:r>
              <a:rPr lang="en-IN" dirty="0" smtClean="0"/>
              <a:t> molecules. This interaction is stronger than the London forces but is weaker than ion-ion interaction because only partial charges are involved</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5.4 Dipole Dipole Forces And Hydrogen Bonding - Lessons - Tes Teach"/>
          <p:cNvPicPr>
            <a:picLocks noChangeAspect="1" noChangeArrowheads="1"/>
          </p:cNvPicPr>
          <p:nvPr/>
        </p:nvPicPr>
        <p:blipFill>
          <a:blip r:embed="rId2" cstate="print"/>
          <a:srcRect/>
          <a:stretch>
            <a:fillRect/>
          </a:stretch>
        </p:blipFill>
        <p:spPr bwMode="auto">
          <a:xfrm>
            <a:off x="0" y="228600"/>
            <a:ext cx="8153400" cy="60198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0040"/>
            <a:ext cx="6781800" cy="1143000"/>
          </a:xfrm>
        </p:spPr>
        <p:txBody>
          <a:bodyPr>
            <a:normAutofit fontScale="90000"/>
          </a:bodyPr>
          <a:lstStyle/>
          <a:p>
            <a:r>
              <a:rPr lang="en-IN" b="1" dirty="0" smtClean="0"/>
              <a:t>Dipole–Induced Dipole Forces</a:t>
            </a:r>
            <a:r>
              <a:rPr lang="en-IN" dirty="0" smtClean="0"/>
              <a:t/>
            </a:r>
            <a:br>
              <a:rPr lang="en-IN" dirty="0" smtClean="0"/>
            </a:br>
            <a:endParaRPr lang="en-IN" dirty="0"/>
          </a:p>
        </p:txBody>
      </p:sp>
      <p:sp>
        <p:nvSpPr>
          <p:cNvPr id="3" name="Content Placeholder 2"/>
          <p:cNvSpPr>
            <a:spLocks noGrp="1"/>
          </p:cNvSpPr>
          <p:nvPr>
            <p:ph idx="1"/>
          </p:nvPr>
        </p:nvSpPr>
        <p:spPr>
          <a:xfrm>
            <a:off x="0" y="1600200"/>
            <a:ext cx="8153400" cy="4525963"/>
          </a:xfrm>
        </p:spPr>
        <p:txBody>
          <a:bodyPr>
            <a:normAutofit/>
          </a:bodyPr>
          <a:lstStyle/>
          <a:p>
            <a:pPr algn="just"/>
            <a:r>
              <a:rPr lang="en-IN" dirty="0" smtClean="0"/>
              <a:t>This type of attractive forces operate between the polar molecules having permanent dipole and the molecules lacking permanent dipole. Permanent dipole of the polar molecule induces dipole on the electrically neutral molecule by deforming its electronic cloud. Thus an induced dipole is developed in the other molecule. In this case also interaction energy is proportional to 1/</a:t>
            </a:r>
            <a:r>
              <a:rPr lang="en-IN" i="1" dirty="0" smtClean="0"/>
              <a:t>r </a:t>
            </a:r>
            <a:r>
              <a:rPr lang="en-IN" dirty="0" smtClean="0"/>
              <a:t>6</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hapter 5 states of matter class 11 cbse"/>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20040"/>
            <a:ext cx="5410200" cy="1143000"/>
          </a:xfrm>
        </p:spPr>
        <p:txBody>
          <a:bodyPr>
            <a:normAutofit fontScale="90000"/>
          </a:bodyPr>
          <a:lstStyle/>
          <a:p>
            <a:r>
              <a:rPr lang="en-IN" b="1" dirty="0" smtClean="0"/>
              <a:t>Thermal energy</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Thermal energy is the energy of a body arising from motion of its atoms or molecules. It is directly proportional to the temperature of the substance. It is the measure of average kinetic energy of the particles of the matter and is thus responsible for movement of particles This movement of particles is called thermal motion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20040"/>
            <a:ext cx="5105400" cy="746760"/>
          </a:xfrm>
        </p:spPr>
        <p:txBody>
          <a:bodyPr/>
          <a:lstStyle/>
          <a:p>
            <a:r>
              <a:rPr lang="en-IN" b="1" dirty="0" smtClean="0">
                <a:solidFill>
                  <a:srgbClr val="FF0000"/>
                </a:solidFill>
              </a:rPr>
              <a:t>Boyle’s Law</a:t>
            </a:r>
            <a:r>
              <a:rPr lang="en-IN" dirty="0" smtClean="0">
                <a:solidFill>
                  <a:srgbClr val="FF0000"/>
                </a:solidFill>
              </a:rPr>
              <a:t> </a:t>
            </a:r>
            <a:endParaRPr lang="en-IN" dirty="0">
              <a:solidFill>
                <a:srgbClr val="FF0000"/>
              </a:solidFill>
            </a:endParaRPr>
          </a:p>
        </p:txBody>
      </p:sp>
      <p:sp>
        <p:nvSpPr>
          <p:cNvPr id="3" name="Content Placeholder 2"/>
          <p:cNvSpPr>
            <a:spLocks noGrp="1"/>
          </p:cNvSpPr>
          <p:nvPr>
            <p:ph idx="1"/>
          </p:nvPr>
        </p:nvSpPr>
        <p:spPr>
          <a:xfrm>
            <a:off x="304800" y="1600200"/>
            <a:ext cx="7772400" cy="4525963"/>
          </a:xfrm>
        </p:spPr>
        <p:txBody>
          <a:bodyPr/>
          <a:lstStyle/>
          <a:p>
            <a:pPr fontAlgn="ctr"/>
            <a:r>
              <a:rPr lang="en-IN" dirty="0" smtClean="0"/>
              <a:t>The pressure of fixed </a:t>
            </a:r>
            <a:r>
              <a:rPr lang="en-IN" dirty="0" err="1" smtClean="0"/>
              <a:t>msss</a:t>
            </a:r>
            <a:r>
              <a:rPr lang="en-IN" dirty="0" smtClean="0"/>
              <a:t> of gas varies inversely with the volume at constant T.</a:t>
            </a:r>
          </a:p>
          <a:p>
            <a:pPr fontAlgn="ctr">
              <a:buNone/>
            </a:pPr>
            <a:r>
              <a:rPr lang="en-IN" dirty="0" smtClean="0"/>
              <a:t>	Mathematically </a:t>
            </a:r>
          </a:p>
          <a:p>
            <a:pPr fontAlgn="ctr">
              <a:buNone/>
            </a:pPr>
            <a:r>
              <a:rPr lang="en-IN" dirty="0" smtClean="0"/>
              <a:t> 	P α 1/V       (when n &amp; T are  const.) </a:t>
            </a:r>
          </a:p>
          <a:p>
            <a:pPr fontAlgn="ctr">
              <a:buNone/>
            </a:pPr>
            <a:endParaRPr lang="en-IN" dirty="0" smtClean="0"/>
          </a:p>
          <a:p>
            <a:pPr fontAlgn="ctr"/>
            <a:r>
              <a:rPr lang="en-IN" dirty="0" smtClean="0"/>
              <a:t>P</a:t>
            </a:r>
            <a:r>
              <a:rPr lang="en-IN" baseline="-25000" dirty="0" smtClean="0"/>
              <a:t>1</a:t>
            </a:r>
            <a:r>
              <a:rPr lang="en-IN" dirty="0" smtClean="0"/>
              <a:t>V</a:t>
            </a:r>
            <a:r>
              <a:rPr lang="en-IN" baseline="-25000" dirty="0" smtClean="0"/>
              <a:t>1</a:t>
            </a:r>
            <a:r>
              <a:rPr lang="en-IN" dirty="0" smtClean="0"/>
              <a:t> =P </a:t>
            </a:r>
            <a:r>
              <a:rPr lang="en-IN" baseline="-25000" dirty="0" smtClean="0"/>
              <a:t>2</a:t>
            </a:r>
            <a:r>
              <a:rPr lang="en-IN" dirty="0" smtClean="0"/>
              <a:t>V </a:t>
            </a:r>
            <a:r>
              <a:rPr lang="en-IN" baseline="-25000" dirty="0" smtClean="0"/>
              <a:t>2 </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20040"/>
            <a:ext cx="5410200" cy="670560"/>
          </a:xfrm>
        </p:spPr>
        <p:txBody>
          <a:bodyPr/>
          <a:lstStyle/>
          <a:p>
            <a:r>
              <a:rPr lang="en-IN" b="1" dirty="0" err="1" smtClean="0"/>
              <a:t>Charle’s</a:t>
            </a:r>
            <a:r>
              <a:rPr lang="en-IN" b="1" dirty="0" smtClean="0"/>
              <a:t> Law </a:t>
            </a:r>
            <a:endParaRPr lang="en-IN" dirty="0"/>
          </a:p>
        </p:txBody>
      </p:sp>
      <p:sp>
        <p:nvSpPr>
          <p:cNvPr id="3" name="Content Placeholder 2"/>
          <p:cNvSpPr>
            <a:spLocks noGrp="1"/>
          </p:cNvSpPr>
          <p:nvPr>
            <p:ph idx="1"/>
          </p:nvPr>
        </p:nvSpPr>
        <p:spPr/>
        <p:txBody>
          <a:bodyPr/>
          <a:lstStyle/>
          <a:p>
            <a:r>
              <a:rPr lang="en-IN" dirty="0" smtClean="0"/>
              <a:t>At  constant P, the volume of fixed amount of gas varies directly with its absolute temperature.</a:t>
            </a:r>
          </a:p>
          <a:p>
            <a:r>
              <a:rPr lang="en-US" dirty="0" smtClean="0"/>
              <a:t>Mathematically</a:t>
            </a:r>
          </a:p>
          <a:p>
            <a:pPr>
              <a:buNone/>
            </a:pPr>
            <a:r>
              <a:rPr lang="en-US" dirty="0" smtClean="0"/>
              <a:t>	V </a:t>
            </a:r>
            <a:r>
              <a:rPr lang="en-US" dirty="0" smtClean="0">
                <a:sym typeface="Symbol"/>
              </a:rPr>
              <a:t>  T</a:t>
            </a:r>
          </a:p>
          <a:p>
            <a:pPr>
              <a:buNone/>
            </a:pPr>
            <a:r>
              <a:rPr lang="en-US" dirty="0" smtClean="0">
                <a:sym typeface="Symbol"/>
              </a:rPr>
              <a:t>	V=KT</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TotalTime>
  <Words>615</Words>
  <Application>Microsoft Office PowerPoint</Application>
  <PresentationFormat>On-screen Show (4:3)</PresentationFormat>
  <Paragraphs>84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INTERMOLECULAR FORCES </vt:lpstr>
      <vt:lpstr>Slide 2</vt:lpstr>
      <vt:lpstr>Dipole - Dipole Forces </vt:lpstr>
      <vt:lpstr>Slide 4</vt:lpstr>
      <vt:lpstr>Dipole–Induced Dipole Forces </vt:lpstr>
      <vt:lpstr>Slide 6</vt:lpstr>
      <vt:lpstr>Thermal energy </vt:lpstr>
      <vt:lpstr>Boyle’s Law </vt:lpstr>
      <vt:lpstr>Charle’s Law </vt:lpstr>
      <vt:lpstr>Gay lussac’s Law </vt:lpstr>
      <vt:lpstr>Slide 11</vt:lpstr>
      <vt:lpstr>IDEAL GAS EQUATION </vt:lpstr>
      <vt:lpstr>Slide 13</vt:lpstr>
      <vt:lpstr>Slide 14</vt:lpstr>
      <vt:lpstr>Avogadro’s Law </vt:lpstr>
      <vt:lpstr>Dalton’s Law of partial pressure </vt:lpstr>
      <vt:lpstr>KINETIC MOLECULAR THEORY </vt:lpstr>
      <vt:lpstr>Slide 18</vt:lpstr>
      <vt:lpstr>Vander Walls equations</vt:lpstr>
      <vt:lpstr>Slide 20</vt:lpstr>
      <vt:lpstr>Slide 21</vt:lpstr>
      <vt:lpstr>Slide 22</vt:lpstr>
      <vt:lpstr>Slide 23</vt:lpstr>
      <vt:lpstr>BIBLOGRAPHY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INTERMOLECULAR FORCES </dc:title>
  <dc:creator>Aich</dc:creator>
  <cp:lastModifiedBy>Acer</cp:lastModifiedBy>
  <cp:revision>17</cp:revision>
  <dcterms:created xsi:type="dcterms:W3CDTF">2006-08-16T00:00:00Z</dcterms:created>
  <dcterms:modified xsi:type="dcterms:W3CDTF">2020-08-16T16:42:56Z</dcterms:modified>
</cp:coreProperties>
</file>