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62" r:id="rId8"/>
    <p:sldId id="259" r:id="rId9"/>
    <p:sldId id="263" r:id="rId10"/>
    <p:sldId id="275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 smtClean="0"/>
              <a:t>INTRODUCING PYTHON PANDAS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</a:rPr>
              <a:t>PANDAS</a:t>
            </a:r>
          </a:p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Pandas  or Python Pandas is Python’s library for data analysis.</a:t>
            </a:r>
          </a:p>
          <a:p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Pandas has derived its name from “Panel data system”, (term used for structured data sets.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It is useful for data analysis and manipulation.</a:t>
            </a:r>
          </a:p>
          <a:p>
            <a:r>
              <a:rPr lang="en-IN" sz="2400" b="1" u="sng" dirty="0" smtClean="0"/>
              <a:t>      Data analysis: </a:t>
            </a:r>
            <a:r>
              <a:rPr lang="en-IN" sz="2400" dirty="0" smtClean="0"/>
              <a:t>refers to process of evaluating big data sets using statistical tools</a:t>
            </a:r>
          </a:p>
          <a:p>
            <a:r>
              <a:rPr lang="en-IN" sz="2400" dirty="0" smtClean="0"/>
              <a:t>to discover  useful information and conclusions to support business decision –making.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endParaRPr lang="en-IN" dirty="0" smtClean="0"/>
          </a:p>
        </p:txBody>
      </p:sp>
      <p:sp>
        <p:nvSpPr>
          <p:cNvPr id="6" name="Rectangle 5"/>
          <p:cNvSpPr/>
          <p:nvPr/>
        </p:nvSpPr>
        <p:spPr>
          <a:xfrm>
            <a:off x="7401390" y="25983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1/05/20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04/05/20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077200" cy="281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u="sng" dirty="0" smtClean="0">
                <a:solidFill>
                  <a:schemeClr val="tx1"/>
                </a:solidFill>
              </a:rPr>
              <a:t>CREATION OF SERIES FROM 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err="1" smtClean="0">
                <a:solidFill>
                  <a:schemeClr val="tx1"/>
                </a:solidFill>
              </a:rPr>
              <a:t>Ndarray</a:t>
            </a:r>
            <a:endParaRPr lang="en-IN" sz="3200" dirty="0" smtClean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schemeClr val="tx1"/>
                </a:solidFill>
              </a:rPr>
              <a:t>Dictionary</a:t>
            </a:r>
          </a:p>
          <a:p>
            <a:endParaRPr lang="en-IN" sz="3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200" dirty="0" smtClean="0">
                <a:solidFill>
                  <a:schemeClr val="tx1"/>
                </a:solidFill>
              </a:rPr>
              <a:t>Scalar value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5/05/20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80772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USE OF MATHEMATICAL FUNCTION TO CREATE DATA ARRAY IN Series().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72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b="1" dirty="0" smtClean="0"/>
              <a:t>The Series( ) allows us to define  a function that can calculate values for data sequence.</a:t>
            </a:r>
          </a:p>
          <a:p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dirty="0" err="1" smtClean="0"/>
              <a:t>eg</a:t>
            </a:r>
            <a:endParaRPr lang="en-IN" dirty="0" smtClean="0"/>
          </a:p>
          <a:p>
            <a:endParaRPr lang="en-US" dirty="0" smtClean="0"/>
          </a:p>
          <a:p>
            <a:r>
              <a:rPr lang="en-US" b="1" dirty="0" smtClean="0"/>
              <a:t>import pandas as pd</a:t>
            </a:r>
          </a:p>
          <a:p>
            <a:endParaRPr lang="en-US" b="1" dirty="0" smtClean="0"/>
          </a:p>
          <a:p>
            <a:r>
              <a:rPr lang="en-US" b="1" dirty="0" smtClean="0"/>
              <a:t>import </a:t>
            </a:r>
            <a:r>
              <a:rPr lang="en-US" b="1" dirty="0" err="1" smtClean="0"/>
              <a:t>numpy</a:t>
            </a:r>
            <a:r>
              <a:rPr lang="en-US" b="1" dirty="0" smtClean="0"/>
              <a:t> as </a:t>
            </a:r>
            <a:r>
              <a:rPr lang="en-US" b="1" dirty="0" err="1" smtClean="0"/>
              <a:t>np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a=</a:t>
            </a:r>
            <a:r>
              <a:rPr lang="en-US" b="1" dirty="0" err="1" smtClean="0"/>
              <a:t>np.arange</a:t>
            </a:r>
            <a:r>
              <a:rPr lang="en-US" b="1" dirty="0" smtClean="0"/>
              <a:t>(9,13)</a:t>
            </a:r>
          </a:p>
          <a:p>
            <a:endParaRPr lang="en-US" b="1" dirty="0" smtClean="0"/>
          </a:p>
          <a:p>
            <a:r>
              <a:rPr lang="en-US" b="1" dirty="0" smtClean="0"/>
              <a:t>print (a)</a:t>
            </a:r>
          </a:p>
          <a:p>
            <a:r>
              <a:rPr lang="en-US" b="1" dirty="0" smtClean="0"/>
              <a:t>[ 9 10 11 12]</a:t>
            </a:r>
          </a:p>
          <a:p>
            <a:endParaRPr lang="en-US" b="1" dirty="0" smtClean="0"/>
          </a:p>
          <a:p>
            <a:r>
              <a:rPr lang="en-US" b="1" dirty="0" smtClean="0"/>
              <a:t>S=</a:t>
            </a:r>
            <a:r>
              <a:rPr lang="en-US" b="1" dirty="0" err="1" smtClean="0"/>
              <a:t>pd.Series</a:t>
            </a:r>
            <a:r>
              <a:rPr lang="en-US" b="1" dirty="0" smtClean="0"/>
              <a:t>(index=</a:t>
            </a:r>
            <a:r>
              <a:rPr lang="en-US" b="1" dirty="0" err="1" smtClean="0"/>
              <a:t>a,data</a:t>
            </a:r>
            <a:r>
              <a:rPr lang="en-US" b="1" dirty="0" smtClean="0"/>
              <a:t>=a*2)</a:t>
            </a:r>
          </a:p>
          <a:p>
            <a:endParaRPr lang="en-US" b="1" dirty="0" smtClean="0"/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Out[6]: </a:t>
            </a:r>
          </a:p>
          <a:p>
            <a:r>
              <a:rPr lang="en-US" b="1" dirty="0" smtClean="0"/>
              <a:t>9     18</a:t>
            </a:r>
          </a:p>
          <a:p>
            <a:r>
              <a:rPr lang="en-US" b="1" dirty="0" smtClean="0"/>
              <a:t>10    20</a:t>
            </a:r>
          </a:p>
          <a:p>
            <a:r>
              <a:rPr lang="en-US" b="1" dirty="0" smtClean="0"/>
              <a:t>11    22</a:t>
            </a:r>
          </a:p>
          <a:p>
            <a:r>
              <a:rPr lang="en-US" b="1" dirty="0" smtClean="0"/>
              <a:t>12    24</a:t>
            </a:r>
          </a:p>
          <a:p>
            <a:r>
              <a:rPr lang="en-US" b="1" dirty="0" err="1" smtClean="0"/>
              <a:t>dtype</a:t>
            </a:r>
            <a:r>
              <a:rPr lang="en-US" b="1" dirty="0" smtClean="0"/>
              <a:t>: int32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6/05/20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SERIES OBJECT ATTRIBUTES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001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u="sng" dirty="0" smtClean="0">
                <a:solidFill>
                  <a:srgbClr val="FF3300"/>
                </a:solidFill>
              </a:rPr>
              <a:t>SERIES ATTRIBUTES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 When we create Series all information related to it </a:t>
            </a:r>
            <a:r>
              <a:rPr lang="en-IN" sz="2400" b="1" dirty="0" smtClean="0">
                <a:solidFill>
                  <a:srgbClr val="0000FF"/>
                </a:solidFill>
              </a:rPr>
              <a:t>(such as size, its </a:t>
            </a:r>
            <a:r>
              <a:rPr lang="en-IN" sz="2400" b="1" dirty="0" err="1" smtClean="0">
                <a:solidFill>
                  <a:srgbClr val="0000FF"/>
                </a:solidFill>
              </a:rPr>
              <a:t>datatype</a:t>
            </a:r>
            <a:r>
              <a:rPr lang="en-IN" sz="2400" b="1" dirty="0" smtClean="0">
                <a:solidFill>
                  <a:srgbClr val="0000FF"/>
                </a:solidFill>
              </a:rPr>
              <a:t> etc) </a:t>
            </a:r>
            <a:r>
              <a:rPr lang="en-IN" sz="2400" b="1" dirty="0" smtClean="0">
                <a:solidFill>
                  <a:schemeClr val="tx1"/>
                </a:solidFill>
              </a:rPr>
              <a:t>is available through attributes .</a:t>
            </a:r>
          </a:p>
          <a:p>
            <a:pPr>
              <a:buFont typeface="Arial" pitchFamily="34" charset="0"/>
              <a:buChar char="•"/>
            </a:pPr>
            <a:endParaRPr lang="en-IN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We can use these attributes in the following format to get information about the Series object.</a:t>
            </a:r>
          </a:p>
          <a:p>
            <a:r>
              <a:rPr lang="en-IN" sz="2400" b="1" dirty="0" smtClean="0">
                <a:solidFill>
                  <a:schemeClr val="tx1"/>
                </a:solidFill>
              </a:rPr>
              <a:t>      &lt;series object&gt;.&lt;attribute name&gt;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8229600" cy="64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1" y="357271"/>
          <a:ext cx="7696200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63"/>
                <a:gridCol w="5291137"/>
              </a:tblGrid>
              <a:tr h="353908"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91848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Series.index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The index(axis labels) of the series</a:t>
                      </a:r>
                    </a:p>
                    <a:p>
                      <a:r>
                        <a:rPr lang="en-GB" sz="1900" b="1" dirty="0" err="1" smtClean="0">
                          <a:solidFill>
                            <a:srgbClr val="0000FF"/>
                          </a:solidFill>
                        </a:rPr>
                        <a:t>s.index</a:t>
                      </a:r>
                      <a:endParaRPr lang="en-GB" sz="1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GB" sz="1900" b="1" dirty="0" err="1" smtClean="0">
                          <a:solidFill>
                            <a:srgbClr val="0000FF"/>
                          </a:solidFill>
                        </a:rPr>
                        <a:t>RangeIndex</a:t>
                      </a:r>
                      <a:r>
                        <a:rPr lang="en-GB" sz="1900" b="1" dirty="0" smtClean="0">
                          <a:solidFill>
                            <a:srgbClr val="0000FF"/>
                          </a:solidFill>
                        </a:rPr>
                        <a:t>(start=0, stop=4, step=1)</a:t>
                      </a:r>
                      <a:endParaRPr lang="en-IN" sz="19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60818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Series.values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Return Series as </a:t>
                      </a:r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ndarray</a:t>
                      </a:r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ndarray</a:t>
                      </a:r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-like</a:t>
                      </a:r>
                      <a:r>
                        <a:rPr lang="en-IN" sz="1900" b="1" baseline="0" dirty="0" smtClean="0">
                          <a:solidFill>
                            <a:schemeClr val="tx1"/>
                          </a:solidFill>
                        </a:rPr>
                        <a:t> depending on the </a:t>
                      </a:r>
                      <a:r>
                        <a:rPr lang="en-IN" sz="1900" b="1" baseline="0" dirty="0" err="1" smtClean="0">
                          <a:solidFill>
                            <a:schemeClr val="tx1"/>
                          </a:solidFill>
                        </a:rPr>
                        <a:t>dtype</a:t>
                      </a:r>
                      <a:endParaRPr lang="en-IN" sz="1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s.Values</a:t>
                      </a:r>
                      <a:endParaRPr lang="en-IN" sz="1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GB" sz="1900" b="1" dirty="0" smtClean="0">
                          <a:solidFill>
                            <a:srgbClr val="0000FF"/>
                          </a:solidFill>
                        </a:rPr>
                        <a:t>array([2, 6, 7, 9])</a:t>
                      </a:r>
                      <a:endParaRPr lang="en-IN" sz="19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1848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Series.dtype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Return the </a:t>
                      </a:r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dtype</a:t>
                      </a:r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 object of the underlying data</a:t>
                      </a:r>
                    </a:p>
                    <a:p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s.dtype</a:t>
                      </a:r>
                      <a:endParaRPr lang="en-IN" sz="1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dtype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('int32')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9131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Series.size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Return the number of elements in the underlying data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print(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s.size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180470"/>
          <a:ext cx="76962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63"/>
                <a:gridCol w="5291137"/>
              </a:tblGrid>
              <a:tr h="1174975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Series.itemsize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Return the size of the </a:t>
                      </a:r>
                      <a:r>
                        <a:rPr lang="en-IN" sz="2000" dirty="0" err="1" smtClean="0">
                          <a:solidFill>
                            <a:schemeClr val="tx1"/>
                          </a:solidFill>
                        </a:rPr>
                        <a:t>dtype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 of the item of the  underlying data</a:t>
                      </a:r>
                    </a:p>
                    <a:p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s.Itemsize</a:t>
                      </a:r>
                      <a:endParaRPr lang="en-IN" sz="1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4975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Series.nbytes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Return the number of bytes  in the underlying data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print(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s.nbytes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nbytes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 is equal to the size*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itemsize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4975">
                <a:tc>
                  <a:txBody>
                    <a:bodyPr/>
                    <a:lstStyle/>
                    <a:p>
                      <a:r>
                        <a:rPr lang="en-IN" b="1" dirty="0" err="1" smtClean="0">
                          <a:solidFill>
                            <a:schemeClr val="tx1"/>
                          </a:solidFill>
                        </a:rPr>
                        <a:t>Series.ndim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Return the number of dimensions of the underlying data</a:t>
                      </a:r>
                    </a:p>
                    <a:p>
                      <a:r>
                        <a:rPr lang="en-IN" b="1" dirty="0" err="1" smtClean="0">
                          <a:solidFill>
                            <a:srgbClr val="0000FF"/>
                          </a:solidFill>
                        </a:rPr>
                        <a:t>s.ndim</a:t>
                      </a:r>
                      <a:endParaRPr lang="en-IN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b="1" dirty="0" smtClean="0">
                          <a:solidFill>
                            <a:srgbClr val="0000FF"/>
                          </a:solidFill>
                        </a:rPr>
                        <a:t>Out[6]: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7/05/20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sz="2400" dirty="0" smtClean="0"/>
              <a:t>Pandas provide powerful and easy-to-use data structures, as well as the means to quickly perform operations on these structures.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>
                <a:solidFill>
                  <a:srgbClr val="FF0000"/>
                </a:solidFill>
              </a:rPr>
              <a:t>WHY Pandas ?</a:t>
            </a:r>
          </a:p>
          <a:p>
            <a:r>
              <a:rPr lang="en-IN" b="1" u="sng" dirty="0" smtClean="0">
                <a:solidFill>
                  <a:srgbClr val="FF0000"/>
                </a:solidFill>
              </a:rPr>
              <a:t>It is capable of many tasks including </a:t>
            </a:r>
          </a:p>
          <a:p>
            <a:pPr>
              <a:buFont typeface="Arial" pitchFamily="34" charset="0"/>
              <a:buChar char="•"/>
            </a:pPr>
            <a:r>
              <a:rPr lang="en-IN" sz="2400" b="1" u="sng" dirty="0" smtClean="0"/>
              <a:t> </a:t>
            </a:r>
            <a:r>
              <a:rPr lang="en-IN" sz="2400" b="1" dirty="0" smtClean="0"/>
              <a:t>It can read or write in many different data formats( integer, float, double etc)</a:t>
            </a:r>
          </a:p>
          <a:p>
            <a:pPr>
              <a:buFont typeface="Arial" pitchFamily="34" charset="0"/>
              <a:buChar char="•"/>
            </a:pPr>
            <a:endParaRPr lang="en-IN" sz="2400" b="1" dirty="0" smtClean="0"/>
          </a:p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It can calculate in all ways data is organised </a:t>
            </a:r>
            <a:r>
              <a:rPr lang="en-IN" sz="2400" b="1" dirty="0" err="1" smtClean="0"/>
              <a:t>i.e</a:t>
            </a:r>
            <a:r>
              <a:rPr lang="en-IN" sz="2400" b="1" dirty="0" smtClean="0"/>
              <a:t> across rows and columns.</a:t>
            </a:r>
          </a:p>
          <a:p>
            <a:pPr>
              <a:buFont typeface="Arial" pitchFamily="34" charset="0"/>
              <a:buChar char="•"/>
            </a:pPr>
            <a:endParaRPr lang="en-IN" sz="2400" b="1" dirty="0" smtClean="0"/>
          </a:p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It can </a:t>
            </a:r>
            <a:r>
              <a:rPr lang="en-IN" sz="2400" b="1" dirty="0" err="1" smtClean="0"/>
              <a:t>easly</a:t>
            </a:r>
            <a:r>
              <a:rPr lang="en-IN" sz="2400" b="1" dirty="0" smtClean="0"/>
              <a:t> select subsets of data from bulky data sets and even combine multiple datasets together.</a:t>
            </a:r>
          </a:p>
          <a:p>
            <a:pPr>
              <a:buFont typeface="Arial" pitchFamily="34" charset="0"/>
              <a:buChar char="•"/>
            </a:pPr>
            <a:endParaRPr lang="en-IN" sz="2400" b="1" dirty="0" smtClean="0"/>
          </a:p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 It has functionality to find and fill missing data.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685800"/>
            <a:ext cx="80010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97000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Series.hasnans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Return True if there are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NaN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values; otherwise return False</a:t>
                      </a:r>
                    </a:p>
                    <a:p>
                      <a:r>
                        <a:rPr lang="en-IN" dirty="0" err="1" smtClean="0">
                          <a:solidFill>
                            <a:srgbClr val="0000FF"/>
                          </a:solidFill>
                        </a:rPr>
                        <a:t>s.hasnans</a:t>
                      </a:r>
                      <a:endParaRPr lang="en-IN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rgbClr val="0000FF"/>
                          </a:solidFill>
                        </a:rPr>
                        <a:t>False</a:t>
                      </a:r>
                    </a:p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Series.empty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Return True if the Series object is empty, false otherwise </a:t>
                      </a:r>
                    </a:p>
                    <a:p>
                      <a:r>
                        <a:rPr lang="en-IN" dirty="0" err="1" smtClean="0">
                          <a:solidFill>
                            <a:srgbClr val="0000FF"/>
                          </a:solidFill>
                        </a:rPr>
                        <a:t>s.empty</a:t>
                      </a:r>
                      <a:endParaRPr lang="en-IN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rgbClr val="0000FF"/>
                          </a:solidFill>
                        </a:rPr>
                        <a:t>Out[8]: False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import pandas as pd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obj1=</a:t>
                      </a:r>
                      <a:r>
                        <a:rPr lang="en-GB" b="1" dirty="0" err="1" smtClean="0">
                          <a:solidFill>
                            <a:srgbClr val="C00000"/>
                          </a:solidFill>
                        </a:rPr>
                        <a:t>pd.Series</a:t>
                      </a:r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([])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obj1.empty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Out[14]: True</a:t>
                      </a:r>
                      <a:endParaRPr lang="en-IN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180470"/>
          <a:ext cx="76962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63"/>
                <a:gridCol w="5291137"/>
              </a:tblGrid>
              <a:tr h="1174975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Series.itemsize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Return the size of the </a:t>
                      </a:r>
                      <a:r>
                        <a:rPr lang="en-IN" sz="2000" dirty="0" err="1" smtClean="0">
                          <a:solidFill>
                            <a:schemeClr val="tx1"/>
                          </a:solidFill>
                        </a:rPr>
                        <a:t>dtype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 of the item of the  underlying data</a:t>
                      </a:r>
                    </a:p>
                    <a:p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s.Itemsize</a:t>
                      </a:r>
                      <a:endParaRPr lang="en-IN" sz="19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4975">
                <a:tc>
                  <a:txBody>
                    <a:bodyPr/>
                    <a:lstStyle/>
                    <a:p>
                      <a:r>
                        <a:rPr lang="en-IN" sz="1900" b="1" dirty="0" err="1" smtClean="0">
                          <a:solidFill>
                            <a:schemeClr val="tx1"/>
                          </a:solidFill>
                        </a:rPr>
                        <a:t>Series.nbytes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900" b="1" dirty="0" smtClean="0">
                          <a:solidFill>
                            <a:schemeClr val="tx1"/>
                          </a:solidFill>
                        </a:rPr>
                        <a:t>Return the number of bytes  in the underlying data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print(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s.nbytes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  <a:p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nbytes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 is equal to the size*</a:t>
                      </a:r>
                      <a:r>
                        <a:rPr lang="en-IN" sz="1900" b="1" dirty="0" err="1" smtClean="0">
                          <a:solidFill>
                            <a:srgbClr val="0000FF"/>
                          </a:solidFill>
                        </a:rPr>
                        <a:t>itemsize</a:t>
                      </a:r>
                      <a:r>
                        <a:rPr lang="en-IN" sz="19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4975">
                <a:tc>
                  <a:txBody>
                    <a:bodyPr/>
                    <a:lstStyle/>
                    <a:p>
                      <a:r>
                        <a:rPr lang="en-IN" b="1" dirty="0" err="1" smtClean="0">
                          <a:solidFill>
                            <a:schemeClr val="tx1"/>
                          </a:solidFill>
                        </a:rPr>
                        <a:t>Series.ndim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Return the number of dimensions of the underlying data</a:t>
                      </a:r>
                    </a:p>
                    <a:p>
                      <a:r>
                        <a:rPr lang="en-IN" b="1" dirty="0" err="1" smtClean="0">
                          <a:solidFill>
                            <a:srgbClr val="0000FF"/>
                          </a:solidFill>
                        </a:rPr>
                        <a:t>s.ndim</a:t>
                      </a:r>
                      <a:endParaRPr lang="en-IN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b="1" dirty="0" smtClean="0">
                          <a:solidFill>
                            <a:srgbClr val="0000FF"/>
                          </a:solidFill>
                        </a:rPr>
                        <a:t>Out[6]: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7/05/20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685800"/>
            <a:ext cx="80010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397000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Series.hasnans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Return True if there are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NaN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values; otherwise return False</a:t>
                      </a:r>
                    </a:p>
                    <a:p>
                      <a:r>
                        <a:rPr lang="en-IN" dirty="0" err="1" smtClean="0">
                          <a:solidFill>
                            <a:srgbClr val="0000FF"/>
                          </a:solidFill>
                        </a:rPr>
                        <a:t>s.hasnans</a:t>
                      </a:r>
                      <a:endParaRPr lang="en-IN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rgbClr val="0000FF"/>
                          </a:solidFill>
                        </a:rPr>
                        <a:t>False</a:t>
                      </a:r>
                    </a:p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Series.empty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Return True if the Series object is empty, false otherwise </a:t>
                      </a:r>
                    </a:p>
                    <a:p>
                      <a:r>
                        <a:rPr lang="en-IN" dirty="0" err="1" smtClean="0">
                          <a:solidFill>
                            <a:srgbClr val="0000FF"/>
                          </a:solidFill>
                        </a:rPr>
                        <a:t>s.empty</a:t>
                      </a:r>
                      <a:endParaRPr lang="en-IN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IN" dirty="0" smtClean="0">
                          <a:solidFill>
                            <a:srgbClr val="0000FF"/>
                          </a:solidFill>
                        </a:rPr>
                        <a:t>Out[8]: False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import pandas as pd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obj1=</a:t>
                      </a:r>
                      <a:r>
                        <a:rPr lang="en-GB" b="1" dirty="0" err="1" smtClean="0">
                          <a:solidFill>
                            <a:srgbClr val="C00000"/>
                          </a:solidFill>
                        </a:rPr>
                        <a:t>pd.Series</a:t>
                      </a:r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([])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obj1.empty</a:t>
                      </a:r>
                    </a:p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Out[14]: True</a:t>
                      </a:r>
                      <a:endParaRPr lang="en-IN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8/05/20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ACCESSING A SERIES OBJECT AND ITS ELEMENTS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001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After creating Series type object, we can access it in many ways. We can access its 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rgbClr val="0808B8"/>
                </a:solidFill>
              </a:rPr>
              <a:t>indexes separately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Its data separately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Access individual elements and slices</a:t>
            </a:r>
            <a:endParaRPr lang="en-US" sz="2400" b="1" dirty="0">
              <a:solidFill>
                <a:srgbClr val="08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8001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IN" sz="2400" b="1" dirty="0" smtClean="0">
                <a:solidFill>
                  <a:srgbClr val="0808B8"/>
                </a:solidFill>
              </a:rPr>
              <a:t>Accessing individual elements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To access individual elements of a series object, we can give its index in square brackets along with its name</a:t>
            </a:r>
          </a:p>
          <a:p>
            <a:pPr marL="914400" lvl="1" indent="-457200"/>
            <a:r>
              <a:rPr lang="en-IN" sz="2400" b="1" dirty="0" smtClean="0">
                <a:solidFill>
                  <a:schemeClr val="tx1"/>
                </a:solidFill>
              </a:rPr>
              <a:t>     </a:t>
            </a:r>
            <a:r>
              <a:rPr lang="en-IN" sz="2400" b="1" dirty="0" err="1" smtClean="0">
                <a:solidFill>
                  <a:schemeClr val="tx1"/>
                </a:solidFill>
              </a:rPr>
              <a:t>eg</a:t>
            </a:r>
            <a:r>
              <a:rPr lang="en-IN" sz="2400" b="1" dirty="0" smtClean="0">
                <a:solidFill>
                  <a:schemeClr val="tx1"/>
                </a:solidFill>
              </a:rPr>
              <a:t>   Series object name  [valid index]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8001000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IN" sz="2400" b="1" dirty="0" smtClean="0">
                <a:solidFill>
                  <a:srgbClr val="0808B8"/>
                </a:solidFill>
              </a:rPr>
              <a:t>2.  Extracting Slices from Series Object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We can extract slices too from a Series object 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Slicing is a powerful way to retrieve subsets of data from a pandas  object.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Slicing takes place position wise and not the index wise in a series object.</a:t>
            </a:r>
          </a:p>
          <a:p>
            <a:pPr marL="457200" indent="-457200"/>
            <a:r>
              <a:rPr lang="en-IN" sz="2400" b="1" dirty="0" err="1" smtClean="0">
                <a:solidFill>
                  <a:srgbClr val="0808B8"/>
                </a:solidFill>
              </a:rPr>
              <a:t>Eg</a:t>
            </a:r>
            <a:r>
              <a:rPr lang="en-IN" sz="2400" b="1" dirty="0" smtClean="0">
                <a:solidFill>
                  <a:srgbClr val="0808B8"/>
                </a:solidFill>
              </a:rPr>
              <a:t>  obj1                          position</a:t>
            </a:r>
          </a:p>
          <a:p>
            <a:pPr marL="457200" indent="-457200"/>
            <a:r>
              <a:rPr lang="en-IN" sz="2400" b="1" dirty="0" smtClean="0">
                <a:solidFill>
                  <a:srgbClr val="0808B8"/>
                </a:solidFill>
              </a:rPr>
              <a:t>                                             0</a:t>
            </a:r>
          </a:p>
          <a:p>
            <a:pPr marL="457200" indent="-457200"/>
            <a:r>
              <a:rPr lang="en-IN" sz="2400" b="1" dirty="0" smtClean="0">
                <a:solidFill>
                  <a:srgbClr val="0808B8"/>
                </a:solidFill>
              </a:rPr>
              <a:t>                                             1</a:t>
            </a:r>
          </a:p>
          <a:p>
            <a:pPr marL="457200" indent="-457200"/>
            <a:r>
              <a:rPr lang="en-IN" sz="24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3386796"/>
          <a:ext cx="1905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B050"/>
                          </a:solidFill>
                        </a:rPr>
                        <a:t>Index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B050"/>
                          </a:solidFill>
                        </a:rPr>
                        <a:t>Data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Jan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33400"/>
            <a:ext cx="71628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solidFill>
                  <a:schemeClr val="tx1"/>
                </a:solidFill>
              </a:rPr>
              <a:t>S[1:]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S[1:3]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9/05/20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OPERATIONS  ON SERIES OBJECT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001000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After creating Series type object, we can perform various types of operations on pandas SERIES OBJECTS.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rgbClr val="0808B8"/>
                </a:solidFill>
              </a:rPr>
              <a:t>Modifying Elements of Series Object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 The </a:t>
            </a:r>
            <a:r>
              <a:rPr lang="en-IN" sz="2400" b="1" dirty="0" smtClean="0">
                <a:solidFill>
                  <a:srgbClr val="FF0000"/>
                </a:solidFill>
              </a:rPr>
              <a:t>head() </a:t>
            </a:r>
            <a:r>
              <a:rPr lang="en-IN" sz="2400" b="1" dirty="0" smtClean="0">
                <a:solidFill>
                  <a:srgbClr val="0808B8"/>
                </a:solidFill>
              </a:rPr>
              <a:t>and </a:t>
            </a:r>
            <a:r>
              <a:rPr lang="en-IN" sz="2400" b="1" dirty="0" smtClean="0">
                <a:solidFill>
                  <a:srgbClr val="FF0000"/>
                </a:solidFill>
              </a:rPr>
              <a:t>tail() </a:t>
            </a:r>
            <a:r>
              <a:rPr lang="en-IN" sz="2400" b="1" dirty="0" smtClean="0">
                <a:solidFill>
                  <a:srgbClr val="0808B8"/>
                </a:solidFill>
              </a:rPr>
              <a:t>functions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Vector Operations on Series Objects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Arithmetic on Series  objects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Filtering Entries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04800"/>
            <a:ext cx="7391400" cy="533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IN" sz="2400" b="1" dirty="0" smtClean="0">
                <a:solidFill>
                  <a:schemeClr val="tx1"/>
                </a:solidFill>
              </a:rPr>
              <a:t>Modifying Elements of Series Object</a:t>
            </a:r>
          </a:p>
          <a:p>
            <a:pPr marL="342900" indent="-342900"/>
            <a:r>
              <a:rPr lang="en-IN" sz="2400" b="1" dirty="0" smtClean="0">
                <a:solidFill>
                  <a:schemeClr val="tx1"/>
                </a:solidFill>
              </a:rPr>
              <a:t>                The  data values of a Series object can be easily modified through item assignment</a:t>
            </a:r>
          </a:p>
          <a:p>
            <a:pPr marL="342900" indent="-342900"/>
            <a:endParaRPr lang="en-IN" sz="2400" b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IN" sz="2400" b="1" dirty="0" smtClean="0">
                <a:solidFill>
                  <a:schemeClr val="tx1"/>
                </a:solidFill>
              </a:rPr>
              <a:t>    </a:t>
            </a:r>
            <a:r>
              <a:rPr lang="en-IN" sz="2400" b="1" dirty="0" err="1" smtClean="0">
                <a:solidFill>
                  <a:srgbClr val="0070C0"/>
                </a:solidFill>
              </a:rPr>
              <a:t>eg</a:t>
            </a:r>
            <a:r>
              <a:rPr lang="en-IN" sz="2400" b="1" dirty="0" smtClean="0">
                <a:solidFill>
                  <a:srgbClr val="0070C0"/>
                </a:solidFill>
              </a:rPr>
              <a:t>   </a:t>
            </a:r>
            <a:r>
              <a:rPr lang="en-IN" sz="2400" b="1" dirty="0" smtClean="0">
                <a:solidFill>
                  <a:srgbClr val="080CB8"/>
                </a:solidFill>
              </a:rPr>
              <a:t>(a) Series object[index]=  </a:t>
            </a:r>
            <a:r>
              <a:rPr lang="en-IN" sz="2400" b="1" dirty="0" err="1" smtClean="0">
                <a:solidFill>
                  <a:srgbClr val="080CB8"/>
                </a:solidFill>
              </a:rPr>
              <a:t>newvalue</a:t>
            </a:r>
            <a:endParaRPr lang="en-IN" sz="2400" b="1" dirty="0" smtClean="0">
              <a:solidFill>
                <a:srgbClr val="080CB8"/>
              </a:solidFill>
            </a:endParaRPr>
          </a:p>
          <a:p>
            <a:pPr marL="342900" indent="-342900"/>
            <a:r>
              <a:rPr lang="en-IN" sz="2400" b="1" dirty="0" smtClean="0">
                <a:solidFill>
                  <a:srgbClr val="FF0000"/>
                </a:solidFill>
              </a:rPr>
              <a:t>                 above assignment will change the data value of the given index in Series object.</a:t>
            </a:r>
          </a:p>
          <a:p>
            <a:pPr marL="342900" indent="-342900"/>
            <a:r>
              <a:rPr lang="en-IN" sz="2400" b="1" dirty="0" smtClean="0">
                <a:solidFill>
                  <a:schemeClr val="tx1"/>
                </a:solidFill>
              </a:rPr>
              <a:t>             </a:t>
            </a:r>
          </a:p>
          <a:p>
            <a:pPr marL="342900" indent="-342900"/>
            <a:endParaRPr lang="en-IN" sz="2400" b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IN" sz="2400" b="1" dirty="0" smtClean="0">
                <a:solidFill>
                  <a:schemeClr val="tx1"/>
                </a:solidFill>
              </a:rPr>
              <a:t>            </a:t>
            </a:r>
            <a:r>
              <a:rPr lang="en-IN" sz="2400" b="1" dirty="0" smtClean="0">
                <a:solidFill>
                  <a:srgbClr val="080CB8"/>
                </a:solidFill>
              </a:rPr>
              <a:t>(b) Series object[</a:t>
            </a:r>
            <a:r>
              <a:rPr lang="en-IN" sz="2400" b="1" dirty="0" err="1" smtClean="0">
                <a:solidFill>
                  <a:srgbClr val="080CB8"/>
                </a:solidFill>
              </a:rPr>
              <a:t>star:stop</a:t>
            </a:r>
            <a:r>
              <a:rPr lang="en-IN" sz="2400" b="1" dirty="0" smtClean="0">
                <a:solidFill>
                  <a:srgbClr val="080CB8"/>
                </a:solidFill>
              </a:rPr>
              <a:t>]=</a:t>
            </a:r>
            <a:r>
              <a:rPr lang="en-IN" sz="2400" b="1" dirty="0" err="1" smtClean="0">
                <a:solidFill>
                  <a:srgbClr val="080CB8"/>
                </a:solidFill>
              </a:rPr>
              <a:t>newvalue</a:t>
            </a:r>
            <a:endParaRPr lang="en-IN" sz="2400" b="1" dirty="0" smtClean="0">
              <a:solidFill>
                <a:srgbClr val="080CB8"/>
              </a:solidFill>
            </a:endParaRPr>
          </a:p>
          <a:p>
            <a:pPr marL="342900" indent="-342900"/>
            <a:r>
              <a:rPr lang="en-IN" sz="2400" b="1" dirty="0" smtClean="0">
                <a:solidFill>
                  <a:srgbClr val="FF0000"/>
                </a:solidFill>
              </a:rPr>
              <a:t>                  above assignment will replace all the values falling in given slice</a:t>
            </a:r>
          </a:p>
          <a:p>
            <a:pPr marL="342900" indent="-342900"/>
            <a:endParaRPr lang="en-IN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It allows you to apply operations to independent groups within data.</a:t>
            </a:r>
          </a:p>
          <a:p>
            <a:endParaRPr lang="en-IN" sz="2400" b="1" dirty="0" smtClean="0"/>
          </a:p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It supports reshaping of data into different forms.</a:t>
            </a:r>
          </a:p>
          <a:p>
            <a:endParaRPr lang="en-IN" sz="2400" b="1" dirty="0" smtClean="0"/>
          </a:p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It supports advance  time series functionality(time series forecasting is the use of a model to predict future values based on previously observed values.)</a:t>
            </a:r>
          </a:p>
          <a:p>
            <a:endParaRPr lang="en-IN" sz="2400" b="1" dirty="0" smtClean="0"/>
          </a:p>
          <a:p>
            <a:pPr>
              <a:buFont typeface="Arial" pitchFamily="34" charset="0"/>
              <a:buChar char="•"/>
            </a:pPr>
            <a:r>
              <a:rPr lang="en-IN" sz="2400" b="1" dirty="0" smtClean="0"/>
              <a:t>It supports data visualization.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8001000" cy="396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Please note that Series object’s values can be modified but size cannot. So we can say that Series object are </a:t>
            </a:r>
            <a:r>
              <a:rPr lang="en-IN" sz="2400" b="1" dirty="0" smtClean="0">
                <a:solidFill>
                  <a:srgbClr val="080CB8"/>
                </a:solidFill>
              </a:rPr>
              <a:t>value-mutable</a:t>
            </a:r>
            <a:r>
              <a:rPr lang="en-IN" sz="2400" b="1" dirty="0" smtClean="0">
                <a:solidFill>
                  <a:srgbClr val="FF0000"/>
                </a:solidFill>
              </a:rPr>
              <a:t> but </a:t>
            </a:r>
            <a:r>
              <a:rPr lang="en-IN" sz="2400" b="1" dirty="0" smtClean="0">
                <a:solidFill>
                  <a:srgbClr val="080CB8"/>
                </a:solidFill>
              </a:rPr>
              <a:t>size-immutable objects.</a:t>
            </a:r>
            <a:endParaRPr lang="en-US" sz="2400" b="1" dirty="0">
              <a:solidFill>
                <a:srgbClr val="080C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11/05/20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OPERATIONS  ON SERIES OBJECT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001000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After creating Series type object, we can perform various types of operations on pandas SERIES OBJECTS.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rgbClr val="0808B8"/>
                </a:solidFill>
              </a:rPr>
              <a:t>Modifying Elements of Series Object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 The </a:t>
            </a:r>
            <a:r>
              <a:rPr lang="en-IN" sz="2400" b="1" dirty="0" smtClean="0">
                <a:solidFill>
                  <a:srgbClr val="FF0000"/>
                </a:solidFill>
              </a:rPr>
              <a:t>head() </a:t>
            </a:r>
            <a:r>
              <a:rPr lang="en-IN" sz="2400" b="1" dirty="0" smtClean="0">
                <a:solidFill>
                  <a:srgbClr val="0808B8"/>
                </a:solidFill>
              </a:rPr>
              <a:t>and </a:t>
            </a:r>
            <a:r>
              <a:rPr lang="en-IN" sz="2400" b="1" dirty="0" smtClean="0">
                <a:solidFill>
                  <a:srgbClr val="FF0000"/>
                </a:solidFill>
              </a:rPr>
              <a:t>tail() </a:t>
            </a:r>
            <a:r>
              <a:rPr lang="en-IN" sz="2400" b="1" dirty="0" smtClean="0">
                <a:solidFill>
                  <a:srgbClr val="0808B8"/>
                </a:solidFill>
              </a:rPr>
              <a:t>functions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Vector Operations on Series Objects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Arithmetic on Series  objects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Filtering Entries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808B8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head() </a:t>
            </a:r>
            <a:r>
              <a:rPr lang="en-IN" b="1" dirty="0" smtClean="0">
                <a:solidFill>
                  <a:srgbClr val="0808B8"/>
                </a:solidFill>
              </a:rPr>
              <a:t>and </a:t>
            </a:r>
            <a:r>
              <a:rPr lang="en-IN" b="1" dirty="0" smtClean="0">
                <a:solidFill>
                  <a:srgbClr val="FF0000"/>
                </a:solidFill>
              </a:rPr>
              <a:t>tail() </a:t>
            </a:r>
            <a:r>
              <a:rPr lang="en-IN" b="1" dirty="0" smtClean="0">
                <a:solidFill>
                  <a:srgbClr val="0808B8"/>
                </a:solidFill>
              </a:rPr>
              <a:t>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7924800" cy="30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b="1" dirty="0" smtClean="0">
              <a:solidFill>
                <a:srgbClr val="FF0000"/>
              </a:solidFill>
            </a:endParaRPr>
          </a:p>
          <a:p>
            <a:r>
              <a:rPr lang="en-IN" sz="2400" b="1" dirty="0" smtClean="0">
                <a:solidFill>
                  <a:srgbClr val="FF0000"/>
                </a:solidFill>
              </a:rPr>
              <a:t>head():- </a:t>
            </a:r>
            <a:r>
              <a:rPr lang="en-IN" sz="2400" b="1" dirty="0" smtClean="0">
                <a:solidFill>
                  <a:schemeClr val="tx1"/>
                </a:solidFill>
              </a:rPr>
              <a:t>It is used to access the first </a:t>
            </a:r>
            <a:r>
              <a:rPr lang="en-IN" sz="2400" b="1" dirty="0" smtClean="0">
                <a:solidFill>
                  <a:srgbClr val="3333FF"/>
                </a:solidFill>
              </a:rPr>
              <a:t>n rows </a:t>
            </a:r>
            <a:r>
              <a:rPr lang="en-IN" sz="2400" b="1" dirty="0" smtClean="0">
                <a:solidFill>
                  <a:schemeClr val="tx1"/>
                </a:solidFill>
              </a:rPr>
              <a:t>of a Series.</a:t>
            </a:r>
          </a:p>
          <a:p>
            <a:pPr algn="ctr"/>
            <a:r>
              <a:rPr lang="en-IN" sz="2400" b="1" dirty="0" smtClean="0">
                <a:solidFill>
                  <a:srgbClr val="3333FF"/>
                </a:solidFill>
              </a:rPr>
              <a:t>pandas </a:t>
            </a:r>
            <a:r>
              <a:rPr lang="en-IN" sz="2400" b="1" dirty="0" err="1" smtClean="0">
                <a:solidFill>
                  <a:srgbClr val="3333FF"/>
                </a:solidFill>
              </a:rPr>
              <a:t>object.head</a:t>
            </a:r>
            <a:r>
              <a:rPr lang="en-IN" sz="2400" b="1" dirty="0" smtClean="0">
                <a:solidFill>
                  <a:srgbClr val="3333FF"/>
                </a:solidFill>
              </a:rPr>
              <a:t>()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r>
              <a:rPr lang="en-IN" sz="2400" b="1" dirty="0" smtClean="0">
                <a:solidFill>
                  <a:srgbClr val="FF0000"/>
                </a:solidFill>
              </a:rPr>
              <a:t>tail():-</a:t>
            </a:r>
            <a:r>
              <a:rPr lang="en-IN" sz="2400" b="1" dirty="0" smtClean="0">
                <a:solidFill>
                  <a:schemeClr val="tx1"/>
                </a:solidFill>
              </a:rPr>
              <a:t> returns last n rows from a pandas object.</a:t>
            </a:r>
          </a:p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rgbClr val="3333FF"/>
                </a:solidFill>
              </a:rPr>
              <a:t>pandas </a:t>
            </a:r>
            <a:r>
              <a:rPr lang="en-IN" sz="2400" b="1" dirty="0" err="1" smtClean="0">
                <a:solidFill>
                  <a:srgbClr val="3333FF"/>
                </a:solidFill>
              </a:rPr>
              <a:t>object.head</a:t>
            </a:r>
            <a:r>
              <a:rPr lang="en-IN" sz="2400" b="1" dirty="0" smtClean="0">
                <a:solidFill>
                  <a:srgbClr val="3333FF"/>
                </a:solidFill>
              </a:rPr>
              <a:t>()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import pandas as pd</a:t>
            </a:r>
          </a:p>
          <a:p>
            <a:endParaRPr lang="en-GB" sz="2400" dirty="0" smtClean="0"/>
          </a:p>
          <a:p>
            <a:r>
              <a:rPr lang="en-GB" sz="2400" dirty="0" smtClean="0"/>
              <a:t>s=</a:t>
            </a:r>
            <a:r>
              <a:rPr lang="en-GB" sz="2400" dirty="0" err="1" smtClean="0"/>
              <a:t>pd.Series</a:t>
            </a:r>
            <a:r>
              <a:rPr lang="en-GB" sz="2400" dirty="0" smtClean="0"/>
              <a:t>([2,3,21,12,31,7,8])</a:t>
            </a:r>
          </a:p>
          <a:p>
            <a:endParaRPr lang="en-GB" sz="2400" dirty="0" smtClean="0"/>
          </a:p>
          <a:p>
            <a:r>
              <a:rPr lang="en-GB" sz="2400" dirty="0" smtClean="0"/>
              <a:t>s</a:t>
            </a:r>
          </a:p>
          <a:p>
            <a:r>
              <a:rPr lang="en-GB" sz="2400" dirty="0" smtClean="0"/>
              <a:t>Out[3]: </a:t>
            </a:r>
          </a:p>
          <a:p>
            <a:r>
              <a:rPr lang="en-GB" sz="2400" dirty="0" smtClean="0"/>
              <a:t>0     2</a:t>
            </a:r>
          </a:p>
          <a:p>
            <a:r>
              <a:rPr lang="en-GB" sz="2400" dirty="0" smtClean="0"/>
              <a:t>1     3</a:t>
            </a:r>
          </a:p>
          <a:p>
            <a:r>
              <a:rPr lang="en-GB" sz="2400" dirty="0" smtClean="0"/>
              <a:t>2    21</a:t>
            </a:r>
          </a:p>
          <a:p>
            <a:r>
              <a:rPr lang="en-GB" sz="2400" dirty="0" smtClean="0"/>
              <a:t>3    12</a:t>
            </a:r>
          </a:p>
          <a:p>
            <a:r>
              <a:rPr lang="en-GB" sz="2400" dirty="0" smtClean="0"/>
              <a:t>4    31</a:t>
            </a:r>
          </a:p>
          <a:p>
            <a:r>
              <a:rPr lang="en-GB" sz="2400" dirty="0" smtClean="0"/>
              <a:t>5     7</a:t>
            </a:r>
          </a:p>
          <a:p>
            <a:r>
              <a:rPr lang="en-GB" sz="2400" dirty="0" smtClean="0"/>
              <a:t>6     8</a:t>
            </a:r>
          </a:p>
          <a:p>
            <a:r>
              <a:rPr lang="en-GB" sz="2400" dirty="0" err="1" smtClean="0"/>
              <a:t>dtype</a:t>
            </a:r>
            <a:r>
              <a:rPr lang="en-GB" sz="2400" dirty="0" smtClean="0"/>
              <a:t>: int64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</a:t>
            </a:r>
          </a:p>
          <a:p>
            <a:r>
              <a:rPr lang="en-GB" dirty="0" smtClean="0"/>
              <a:t>Out[7]: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</a:p>
          <a:p>
            <a:endParaRPr lang="en-GB" dirty="0" smtClean="0"/>
          </a:p>
          <a:p>
            <a:r>
              <a:rPr lang="en-GB" dirty="0" err="1" smtClean="0"/>
              <a:t>s.head</a:t>
            </a:r>
            <a:r>
              <a:rPr lang="en-GB" dirty="0" smtClean="0"/>
              <a:t>(4)</a:t>
            </a:r>
          </a:p>
          <a:p>
            <a:r>
              <a:rPr lang="en-GB" dirty="0" smtClean="0"/>
              <a:t>Out[8]: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381000"/>
            <a:ext cx="525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/>
              <a:t>DATA STRUCTURE IN PANDAS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80772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rgbClr val="FF0000"/>
                </a:solidFill>
              </a:rPr>
              <a:t>DATA STRUCTURE:-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 It refers to specialized way of storing and organizing data in a computer so that it can be accessed and we can apply a  specific type of functionality on them as per requirements.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352800"/>
            <a:ext cx="79248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tx1"/>
                </a:solidFill>
              </a:rPr>
              <a:t>Pandas  deals with 3 data structure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Series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Data Frame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Panel </a:t>
            </a:r>
          </a:p>
          <a:p>
            <a:pPr marL="342900" indent="-342900"/>
            <a:r>
              <a:rPr lang="en-IN" dirty="0" smtClean="0">
                <a:solidFill>
                  <a:schemeClr val="tx1"/>
                </a:solidFill>
              </a:rPr>
              <a:t>We are having only </a:t>
            </a:r>
            <a:r>
              <a:rPr lang="en-IN" b="1" dirty="0" smtClean="0">
                <a:solidFill>
                  <a:srgbClr val="FF0000"/>
                </a:solidFill>
              </a:rPr>
              <a:t>Series</a:t>
            </a:r>
            <a:r>
              <a:rPr lang="en-IN" dirty="0" smtClean="0">
                <a:solidFill>
                  <a:schemeClr val="tx1"/>
                </a:solidFill>
              </a:rPr>
              <a:t> and </a:t>
            </a:r>
            <a:r>
              <a:rPr lang="en-IN" b="1" dirty="0" smtClean="0">
                <a:solidFill>
                  <a:srgbClr val="FF0000"/>
                </a:solidFill>
              </a:rPr>
              <a:t>data frame </a:t>
            </a:r>
            <a:r>
              <a:rPr lang="en-IN" dirty="0" smtClean="0">
                <a:solidFill>
                  <a:schemeClr val="tx1"/>
                </a:solidFill>
              </a:rPr>
              <a:t>in our syllabus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2286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2/05/20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572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</a:p>
          <a:p>
            <a:r>
              <a:rPr lang="en-GB" dirty="0" err="1" smtClean="0"/>
              <a:t>s.tail</a:t>
            </a:r>
            <a:r>
              <a:rPr lang="en-GB" dirty="0" smtClean="0"/>
              <a:t>(3)</a:t>
            </a:r>
          </a:p>
          <a:p>
            <a:r>
              <a:rPr lang="en-GB" dirty="0" smtClean="0"/>
              <a:t>Out[9]: 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0668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808B8"/>
                </a:solidFill>
              </a:rPr>
              <a:t>VECTOR OPERATIONS ON SERIES OBJECTS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362200"/>
            <a:ext cx="152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s+2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Out[10]: 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0     4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1     5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2    23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3    14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4    33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5     9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6    10</a:t>
            </a:r>
          </a:p>
          <a:p>
            <a:r>
              <a:rPr lang="en-GB" b="1" dirty="0" err="1" smtClean="0">
                <a:solidFill>
                  <a:srgbClr val="3333FF"/>
                </a:solidFill>
              </a:rPr>
              <a:t>dtype</a:t>
            </a:r>
            <a:r>
              <a:rPr lang="en-GB" b="1" dirty="0" smtClean="0">
                <a:solidFill>
                  <a:srgbClr val="3333FF"/>
                </a:solidFill>
              </a:rPr>
              <a:t>: int64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133600"/>
            <a:ext cx="220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2362200"/>
            <a:ext cx="99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9933FF"/>
                </a:solidFill>
              </a:rPr>
              <a:t>s*3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Out[11]: 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0     6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1     9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2    63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3    36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4    93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5    21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6    24</a:t>
            </a:r>
            <a:endParaRPr lang="en-US" b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220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1981200"/>
            <a:ext cx="190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s=s**2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Out[16]: 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0      4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1      9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2    441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3    144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4    961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5     49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6     64</a:t>
            </a:r>
          </a:p>
          <a:p>
            <a:r>
              <a:rPr lang="en-GB" b="1" dirty="0" err="1" smtClean="0">
                <a:solidFill>
                  <a:srgbClr val="3333FF"/>
                </a:solidFill>
              </a:rPr>
              <a:t>dtype</a:t>
            </a:r>
            <a:r>
              <a:rPr lang="en-GB" b="1" dirty="0" smtClean="0">
                <a:solidFill>
                  <a:srgbClr val="3333FF"/>
                </a:solidFill>
              </a:rPr>
              <a:t>: int64</a:t>
            </a:r>
            <a:endParaRPr 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Filtering Entries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220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137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s&gt;15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Out[12]: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0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2     True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3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4     True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5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6    False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dtype</a:t>
            </a:r>
            <a:r>
              <a:rPr lang="en-US" b="1" dirty="0" smtClean="0">
                <a:solidFill>
                  <a:srgbClr val="3333FF"/>
                </a:solidFill>
              </a:rPr>
              <a:t>: </a:t>
            </a:r>
            <a:r>
              <a:rPr lang="en-US" b="1" dirty="0" err="1" smtClean="0">
                <a:solidFill>
                  <a:srgbClr val="3333FF"/>
                </a:solidFill>
              </a:rPr>
              <a:t>bool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905000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66"/>
                </a:solidFill>
              </a:rPr>
              <a:t>s[s&gt;15]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Out[17]: 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2    441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3    144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4    961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5     49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6     64</a:t>
            </a:r>
          </a:p>
          <a:p>
            <a:r>
              <a:rPr lang="en-GB" b="1" dirty="0" err="1" smtClean="0">
                <a:solidFill>
                  <a:srgbClr val="FF0066"/>
                </a:solidFill>
              </a:rPr>
              <a:t>dtype</a:t>
            </a:r>
            <a:r>
              <a:rPr lang="en-GB" b="1" dirty="0" smtClean="0">
                <a:solidFill>
                  <a:srgbClr val="FF0066"/>
                </a:solidFill>
              </a:rPr>
              <a:t>: int64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001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Arithmetic on Series objects</a:t>
            </a:r>
          </a:p>
          <a:p>
            <a:pPr algn="ctr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FF0000"/>
                </a:solidFill>
              </a:rPr>
              <a:t> </a:t>
            </a:r>
            <a:r>
              <a:rPr lang="en-IN" sz="2400" b="1" dirty="0" smtClean="0">
                <a:solidFill>
                  <a:srgbClr val="3333FF"/>
                </a:solidFill>
              </a:rPr>
              <a:t>We can perform arithmetic like addition, subtraction, division, etc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905000"/>
            <a:ext cx="5181600" cy="373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import pandas as pd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s=</a:t>
            </a:r>
            <a:r>
              <a:rPr lang="en-GB" b="1" dirty="0" err="1" smtClean="0">
                <a:solidFill>
                  <a:srgbClr val="3333FF"/>
                </a:solidFill>
              </a:rPr>
              <a:t>pd.Series</a:t>
            </a:r>
            <a:r>
              <a:rPr lang="en-GB" b="1" dirty="0" smtClean="0">
                <a:solidFill>
                  <a:srgbClr val="3333FF"/>
                </a:solidFill>
              </a:rPr>
              <a:t>([2,3,4,1])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s2=</a:t>
            </a:r>
            <a:r>
              <a:rPr lang="en-GB" b="1" dirty="0" err="1" smtClean="0">
                <a:solidFill>
                  <a:srgbClr val="3333FF"/>
                </a:solidFill>
              </a:rPr>
              <a:t>pd.Series</a:t>
            </a:r>
            <a:r>
              <a:rPr lang="en-GB" b="1" dirty="0" smtClean="0">
                <a:solidFill>
                  <a:srgbClr val="3333FF"/>
                </a:solidFill>
              </a:rPr>
              <a:t>([6,7,8,9])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s+s2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Out[25]: 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0     8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1    10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2    12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3    10</a:t>
            </a:r>
          </a:p>
          <a:p>
            <a:r>
              <a:rPr lang="en-GB" b="1" dirty="0" err="1" smtClean="0">
                <a:solidFill>
                  <a:srgbClr val="3333FF"/>
                </a:solidFill>
              </a:rPr>
              <a:t>dtype</a:t>
            </a:r>
            <a:r>
              <a:rPr lang="en-GB" b="1" dirty="0" smtClean="0">
                <a:solidFill>
                  <a:srgbClr val="3333FF"/>
                </a:solidFill>
              </a:rPr>
              <a:t>: int64</a:t>
            </a:r>
            <a:endParaRPr lang="en-GB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3048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11/05/20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OPERATIONS  ON SERIES OBJECT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8001000" cy="472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chemeClr val="tx1"/>
                </a:solidFill>
              </a:rPr>
              <a:t>After creating Series type object, we can perform various types of operations on pandas SERIES OBJECTS.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rgbClr val="0808B8"/>
                </a:solidFill>
              </a:rPr>
              <a:t>Modifying Elements of Series Object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 The </a:t>
            </a:r>
            <a:r>
              <a:rPr lang="en-IN" sz="2400" b="1" dirty="0" smtClean="0">
                <a:solidFill>
                  <a:srgbClr val="FF0000"/>
                </a:solidFill>
              </a:rPr>
              <a:t>head() </a:t>
            </a:r>
            <a:r>
              <a:rPr lang="en-IN" sz="2400" b="1" dirty="0" smtClean="0">
                <a:solidFill>
                  <a:srgbClr val="0808B8"/>
                </a:solidFill>
              </a:rPr>
              <a:t>and </a:t>
            </a:r>
            <a:r>
              <a:rPr lang="en-IN" sz="2400" b="1" dirty="0" smtClean="0">
                <a:solidFill>
                  <a:srgbClr val="FF0000"/>
                </a:solidFill>
              </a:rPr>
              <a:t>tail() </a:t>
            </a:r>
            <a:r>
              <a:rPr lang="en-IN" sz="2400" b="1" dirty="0" smtClean="0">
                <a:solidFill>
                  <a:srgbClr val="0808B8"/>
                </a:solidFill>
              </a:rPr>
              <a:t>functions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Vector Operations on Series Objects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Arithmetic on Series  objects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808B8"/>
                </a:solidFill>
              </a:rPr>
              <a:t>Filtering Entries</a:t>
            </a:r>
          </a:p>
          <a:p>
            <a:endParaRPr lang="en-IN" sz="2400" b="1" dirty="0" smtClean="0">
              <a:solidFill>
                <a:srgbClr val="0808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808B8"/>
                </a:solidFill>
              </a:rPr>
              <a:t>The </a:t>
            </a:r>
            <a:r>
              <a:rPr lang="en-IN" b="1" dirty="0" smtClean="0">
                <a:solidFill>
                  <a:srgbClr val="FF0000"/>
                </a:solidFill>
              </a:rPr>
              <a:t>head() </a:t>
            </a:r>
            <a:r>
              <a:rPr lang="en-IN" b="1" dirty="0" smtClean="0">
                <a:solidFill>
                  <a:srgbClr val="0808B8"/>
                </a:solidFill>
              </a:rPr>
              <a:t>and </a:t>
            </a:r>
            <a:r>
              <a:rPr lang="en-IN" b="1" dirty="0" smtClean="0">
                <a:solidFill>
                  <a:srgbClr val="FF0000"/>
                </a:solidFill>
              </a:rPr>
              <a:t>tail() </a:t>
            </a:r>
            <a:r>
              <a:rPr lang="en-IN" b="1" dirty="0" smtClean="0">
                <a:solidFill>
                  <a:srgbClr val="0808B8"/>
                </a:solidFill>
              </a:rPr>
              <a:t>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7924800" cy="30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b="1" dirty="0" smtClean="0">
              <a:solidFill>
                <a:srgbClr val="FF0000"/>
              </a:solidFill>
            </a:endParaRPr>
          </a:p>
          <a:p>
            <a:endParaRPr lang="en-IN" sz="2400" b="1" dirty="0" smtClean="0">
              <a:solidFill>
                <a:srgbClr val="FF0000"/>
              </a:solidFill>
            </a:endParaRPr>
          </a:p>
          <a:p>
            <a:r>
              <a:rPr lang="en-IN" sz="2400" b="1" dirty="0" smtClean="0">
                <a:solidFill>
                  <a:srgbClr val="FF0000"/>
                </a:solidFill>
              </a:rPr>
              <a:t>head():- </a:t>
            </a:r>
            <a:r>
              <a:rPr lang="en-IN" sz="2400" b="1" dirty="0" smtClean="0">
                <a:solidFill>
                  <a:schemeClr val="tx1"/>
                </a:solidFill>
              </a:rPr>
              <a:t>It is used to access the first </a:t>
            </a:r>
            <a:r>
              <a:rPr lang="en-IN" sz="2400" b="1" dirty="0" smtClean="0">
                <a:solidFill>
                  <a:srgbClr val="3333FF"/>
                </a:solidFill>
              </a:rPr>
              <a:t>n rows </a:t>
            </a:r>
            <a:r>
              <a:rPr lang="en-IN" sz="2400" b="1" dirty="0" smtClean="0">
                <a:solidFill>
                  <a:schemeClr val="tx1"/>
                </a:solidFill>
              </a:rPr>
              <a:t>of a Series.</a:t>
            </a:r>
          </a:p>
          <a:p>
            <a:pPr algn="ctr"/>
            <a:r>
              <a:rPr lang="en-IN" sz="2400" b="1" dirty="0" smtClean="0">
                <a:solidFill>
                  <a:srgbClr val="3333FF"/>
                </a:solidFill>
              </a:rPr>
              <a:t>pandas </a:t>
            </a:r>
            <a:r>
              <a:rPr lang="en-IN" sz="2400" b="1" dirty="0" err="1" smtClean="0">
                <a:solidFill>
                  <a:srgbClr val="3333FF"/>
                </a:solidFill>
              </a:rPr>
              <a:t>object.head</a:t>
            </a:r>
            <a:r>
              <a:rPr lang="en-IN" sz="2400" b="1" dirty="0" smtClean="0">
                <a:solidFill>
                  <a:srgbClr val="3333FF"/>
                </a:solidFill>
              </a:rPr>
              <a:t>()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r>
              <a:rPr lang="en-IN" sz="2400" b="1" dirty="0" smtClean="0">
                <a:solidFill>
                  <a:srgbClr val="FF0000"/>
                </a:solidFill>
              </a:rPr>
              <a:t>tail():-</a:t>
            </a:r>
            <a:r>
              <a:rPr lang="en-IN" sz="2400" b="1" dirty="0" smtClean="0">
                <a:solidFill>
                  <a:schemeClr val="tx1"/>
                </a:solidFill>
              </a:rPr>
              <a:t> returns last n rows from a pandas object.</a:t>
            </a:r>
          </a:p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rgbClr val="3333FF"/>
                </a:solidFill>
              </a:rPr>
              <a:t>pandas </a:t>
            </a:r>
            <a:r>
              <a:rPr lang="en-IN" sz="2400" b="1" dirty="0" err="1" smtClean="0">
                <a:solidFill>
                  <a:srgbClr val="3333FF"/>
                </a:solidFill>
              </a:rPr>
              <a:t>object.head</a:t>
            </a:r>
            <a:r>
              <a:rPr lang="en-IN" sz="2400" b="1" dirty="0" smtClean="0">
                <a:solidFill>
                  <a:srgbClr val="3333FF"/>
                </a:solidFill>
              </a:rPr>
              <a:t>()</a:t>
            </a: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endParaRPr lang="en-IN" sz="2400" b="1" dirty="0" smtClean="0">
              <a:solidFill>
                <a:schemeClr val="tx1"/>
              </a:solidFill>
            </a:endParaRP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import pandas as pd</a:t>
            </a:r>
          </a:p>
          <a:p>
            <a:endParaRPr lang="en-GB" sz="2400" dirty="0" smtClean="0"/>
          </a:p>
          <a:p>
            <a:r>
              <a:rPr lang="en-GB" sz="2400" dirty="0" smtClean="0"/>
              <a:t>s=</a:t>
            </a:r>
            <a:r>
              <a:rPr lang="en-GB" sz="2400" dirty="0" err="1" smtClean="0"/>
              <a:t>pd.Series</a:t>
            </a:r>
            <a:r>
              <a:rPr lang="en-GB" sz="2400" dirty="0" smtClean="0"/>
              <a:t>([2,3,21,12,31,7,8])</a:t>
            </a:r>
          </a:p>
          <a:p>
            <a:endParaRPr lang="en-GB" sz="2400" dirty="0" smtClean="0"/>
          </a:p>
          <a:p>
            <a:r>
              <a:rPr lang="en-GB" sz="2400" dirty="0" smtClean="0"/>
              <a:t>s</a:t>
            </a:r>
          </a:p>
          <a:p>
            <a:r>
              <a:rPr lang="en-GB" sz="2400" dirty="0" smtClean="0"/>
              <a:t>Out[3]: </a:t>
            </a:r>
          </a:p>
          <a:p>
            <a:r>
              <a:rPr lang="en-GB" sz="2400" dirty="0" smtClean="0"/>
              <a:t>0     2</a:t>
            </a:r>
          </a:p>
          <a:p>
            <a:r>
              <a:rPr lang="en-GB" sz="2400" dirty="0" smtClean="0"/>
              <a:t>1     3</a:t>
            </a:r>
          </a:p>
          <a:p>
            <a:r>
              <a:rPr lang="en-GB" sz="2400" dirty="0" smtClean="0"/>
              <a:t>2    21</a:t>
            </a:r>
          </a:p>
          <a:p>
            <a:r>
              <a:rPr lang="en-GB" sz="2400" dirty="0" smtClean="0"/>
              <a:t>3    12</a:t>
            </a:r>
          </a:p>
          <a:p>
            <a:r>
              <a:rPr lang="en-GB" sz="2400" dirty="0" smtClean="0"/>
              <a:t>4    31</a:t>
            </a:r>
          </a:p>
          <a:p>
            <a:r>
              <a:rPr lang="en-GB" sz="2400" dirty="0" smtClean="0"/>
              <a:t>5     7</a:t>
            </a:r>
          </a:p>
          <a:p>
            <a:r>
              <a:rPr lang="en-GB" sz="2400" dirty="0" smtClean="0"/>
              <a:t>6     8</a:t>
            </a:r>
          </a:p>
          <a:p>
            <a:r>
              <a:rPr lang="en-GB" sz="2400" dirty="0" err="1" smtClean="0"/>
              <a:t>dtype</a:t>
            </a:r>
            <a:r>
              <a:rPr lang="en-GB" sz="2400" dirty="0" smtClean="0"/>
              <a:t>: int64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</a:t>
            </a:r>
          </a:p>
          <a:p>
            <a:r>
              <a:rPr lang="en-GB" dirty="0" smtClean="0"/>
              <a:t>Out[7]: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</a:p>
          <a:p>
            <a:endParaRPr lang="en-GB" dirty="0" smtClean="0"/>
          </a:p>
          <a:p>
            <a:r>
              <a:rPr lang="en-GB" dirty="0" err="1" smtClean="0"/>
              <a:t>s.head</a:t>
            </a:r>
            <a:r>
              <a:rPr lang="en-GB" dirty="0" smtClean="0"/>
              <a:t>(4)</a:t>
            </a:r>
          </a:p>
          <a:p>
            <a:r>
              <a:rPr lang="en-GB" dirty="0" smtClean="0"/>
              <a:t>Out[8]: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572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</a:p>
          <a:p>
            <a:r>
              <a:rPr lang="en-GB" dirty="0" err="1" smtClean="0"/>
              <a:t>s.tail</a:t>
            </a:r>
            <a:r>
              <a:rPr lang="en-GB" dirty="0" smtClean="0"/>
              <a:t>(3)</a:t>
            </a:r>
          </a:p>
          <a:p>
            <a:r>
              <a:rPr lang="en-GB" dirty="0" smtClean="0"/>
              <a:t>Out[9]: 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5105400" cy="533400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SERIES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78486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Series :- Series  is a one-dimensional array like structure with homogeneous data</a:t>
            </a:r>
            <a:r>
              <a:rPr lang="en-IN" dirty="0" smtClean="0">
                <a:solidFill>
                  <a:srgbClr val="0000FF"/>
                </a:solidFill>
              </a:rPr>
              <a:t>(meaning –of the same kind</a:t>
            </a:r>
            <a:r>
              <a:rPr lang="en-IN" dirty="0" smtClean="0">
                <a:solidFill>
                  <a:schemeClr val="tx1"/>
                </a:solidFill>
              </a:rPr>
              <a:t>), which can be used to handle and manipulate data. It is special because of its index attribute, which has incredible(</a:t>
            </a:r>
            <a:r>
              <a:rPr lang="en-IN" dirty="0" smtClean="0">
                <a:solidFill>
                  <a:srgbClr val="0000FF"/>
                </a:solidFill>
              </a:rPr>
              <a:t>Unbelievable)</a:t>
            </a:r>
          </a:p>
          <a:p>
            <a:r>
              <a:rPr lang="en-IN" dirty="0" smtClean="0">
                <a:solidFill>
                  <a:srgbClr val="0000FF"/>
                </a:solidFill>
              </a:rPr>
              <a:t>Functionality and is heavily mutable.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200400"/>
            <a:ext cx="7924800" cy="3352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It has two parts:--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Data part(An array of actual data)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Associated index with data( associated array of indexes or data labels)</a:t>
            </a:r>
          </a:p>
          <a:p>
            <a:pPr marL="342900" indent="-342900"/>
            <a:r>
              <a:rPr lang="en-IN" dirty="0" err="1" smtClean="0">
                <a:solidFill>
                  <a:schemeClr val="tx1"/>
                </a:solidFill>
              </a:rPr>
              <a:t>e.g</a:t>
            </a:r>
            <a:r>
              <a:rPr lang="en-IN" dirty="0" smtClean="0">
                <a:solidFill>
                  <a:schemeClr val="tx1"/>
                </a:solidFill>
              </a:rPr>
              <a:t>---</a:t>
            </a:r>
          </a:p>
          <a:p>
            <a:pPr marL="342900" indent="-342900"/>
            <a:endParaRPr lang="en-IN" dirty="0" smtClean="0">
              <a:solidFill>
                <a:schemeClr val="tx1"/>
              </a:solidFill>
            </a:endParaRPr>
          </a:p>
          <a:p>
            <a:pPr marL="342900" indent="-342900"/>
            <a:endParaRPr lang="en-IN" dirty="0" smtClean="0">
              <a:solidFill>
                <a:schemeClr val="tx1"/>
              </a:solidFill>
            </a:endParaRPr>
          </a:p>
          <a:p>
            <a:pPr marL="342900" indent="-342900"/>
            <a:endParaRPr lang="en-IN" dirty="0" smtClean="0">
              <a:solidFill>
                <a:schemeClr val="tx1"/>
              </a:solidFill>
            </a:endParaRPr>
          </a:p>
          <a:p>
            <a:pPr marL="342900" indent="-342900"/>
            <a:endParaRPr lang="en-IN" dirty="0" smtClean="0">
              <a:solidFill>
                <a:schemeClr val="tx1"/>
              </a:solidFill>
            </a:endParaRPr>
          </a:p>
          <a:p>
            <a:pPr marL="342900" indent="-342900"/>
            <a:endParaRPr lang="en-IN" dirty="0" smtClean="0">
              <a:solidFill>
                <a:schemeClr val="tx1"/>
              </a:solidFill>
            </a:endParaRPr>
          </a:p>
          <a:p>
            <a:pPr marL="342900" indent="-342900"/>
            <a:endParaRPr lang="en-IN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4343400"/>
          <a:ext cx="2057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Index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Data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0668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808B8"/>
                </a:solidFill>
              </a:rPr>
              <a:t>VECTOR OPERATIONS ON SERIES OBJECTS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2362200"/>
            <a:ext cx="152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s+2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Out[10]: 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0     4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1     5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2    23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3    14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4    33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5     9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6    10</a:t>
            </a:r>
          </a:p>
          <a:p>
            <a:r>
              <a:rPr lang="en-GB" b="1" dirty="0" err="1" smtClean="0">
                <a:solidFill>
                  <a:srgbClr val="3333FF"/>
                </a:solidFill>
              </a:rPr>
              <a:t>dtype</a:t>
            </a:r>
            <a:r>
              <a:rPr lang="en-GB" b="1" dirty="0" smtClean="0">
                <a:solidFill>
                  <a:srgbClr val="3333FF"/>
                </a:solidFill>
              </a:rPr>
              <a:t>: int64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133600"/>
            <a:ext cx="220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2362200"/>
            <a:ext cx="99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9933FF"/>
                </a:solidFill>
              </a:rPr>
              <a:t>s*3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Out[11]: 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0     6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1     9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2    63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3    36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4    93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5    21</a:t>
            </a:r>
          </a:p>
          <a:p>
            <a:r>
              <a:rPr lang="en-GB" b="1" dirty="0" smtClean="0">
                <a:solidFill>
                  <a:srgbClr val="9933FF"/>
                </a:solidFill>
              </a:rPr>
              <a:t>6    24</a:t>
            </a:r>
            <a:endParaRPr lang="en-US" b="1" dirty="0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220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1981200"/>
            <a:ext cx="190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s=s**2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Out[16]: 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0      4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1      9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2    441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3    144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4    961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5     49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6     64</a:t>
            </a:r>
          </a:p>
          <a:p>
            <a:r>
              <a:rPr lang="en-GB" b="1" dirty="0" err="1" smtClean="0">
                <a:solidFill>
                  <a:srgbClr val="3333FF"/>
                </a:solidFill>
              </a:rPr>
              <a:t>dtype</a:t>
            </a:r>
            <a:r>
              <a:rPr lang="en-GB" b="1" dirty="0" smtClean="0">
                <a:solidFill>
                  <a:srgbClr val="3333FF"/>
                </a:solidFill>
              </a:rPr>
              <a:t>: int64</a:t>
            </a:r>
            <a:endParaRPr 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Filtering Entries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220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import pandas as pd</a:t>
            </a:r>
          </a:p>
          <a:p>
            <a:endParaRPr lang="en-GB" dirty="0" smtClean="0"/>
          </a:p>
          <a:p>
            <a:r>
              <a:rPr lang="en-GB" dirty="0" smtClean="0"/>
              <a:t>s=</a:t>
            </a:r>
            <a:r>
              <a:rPr lang="en-GB" dirty="0" err="1" smtClean="0"/>
              <a:t>pd.Series</a:t>
            </a:r>
            <a:r>
              <a:rPr lang="en-GB" dirty="0" smtClean="0"/>
              <a:t>([2,3,21,12,31,7,8])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</a:p>
          <a:p>
            <a:r>
              <a:rPr lang="en-GB" dirty="0" smtClean="0"/>
              <a:t>Out[3]: </a:t>
            </a:r>
          </a:p>
          <a:p>
            <a:r>
              <a:rPr lang="en-GB" dirty="0" smtClean="0"/>
              <a:t>0     2</a:t>
            </a:r>
          </a:p>
          <a:p>
            <a:r>
              <a:rPr lang="en-GB" dirty="0" smtClean="0"/>
              <a:t>1     3</a:t>
            </a:r>
          </a:p>
          <a:p>
            <a:r>
              <a:rPr lang="en-GB" dirty="0" smtClean="0"/>
              <a:t>2    21</a:t>
            </a:r>
          </a:p>
          <a:p>
            <a:r>
              <a:rPr lang="en-GB" dirty="0" smtClean="0"/>
              <a:t>3    12</a:t>
            </a:r>
          </a:p>
          <a:p>
            <a:r>
              <a:rPr lang="en-GB" dirty="0" smtClean="0"/>
              <a:t>4    31</a:t>
            </a:r>
          </a:p>
          <a:p>
            <a:r>
              <a:rPr lang="en-GB" dirty="0" smtClean="0"/>
              <a:t>5     7</a:t>
            </a:r>
          </a:p>
          <a:p>
            <a:r>
              <a:rPr lang="en-GB" dirty="0" smtClean="0"/>
              <a:t>6     8</a:t>
            </a:r>
          </a:p>
          <a:p>
            <a:r>
              <a:rPr lang="en-GB" dirty="0" err="1" smtClean="0"/>
              <a:t>dtype</a:t>
            </a:r>
            <a:r>
              <a:rPr lang="en-GB" dirty="0" smtClean="0"/>
              <a:t>: int64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137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s&gt;15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Out[12]: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0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2     True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3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4     True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5    False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6    False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dtype</a:t>
            </a:r>
            <a:r>
              <a:rPr lang="en-US" b="1" dirty="0" smtClean="0">
                <a:solidFill>
                  <a:srgbClr val="3333FF"/>
                </a:solidFill>
              </a:rPr>
              <a:t>: </a:t>
            </a:r>
            <a:r>
              <a:rPr lang="en-US" b="1" dirty="0" err="1" smtClean="0">
                <a:solidFill>
                  <a:srgbClr val="3333FF"/>
                </a:solidFill>
              </a:rPr>
              <a:t>bool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905000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66"/>
                </a:solidFill>
              </a:rPr>
              <a:t>s[s&gt;15]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Out[17]: 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2    441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3    144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4    961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5     49</a:t>
            </a:r>
          </a:p>
          <a:p>
            <a:r>
              <a:rPr lang="en-GB" b="1" dirty="0" smtClean="0">
                <a:solidFill>
                  <a:srgbClr val="FF0066"/>
                </a:solidFill>
              </a:rPr>
              <a:t>6     64</a:t>
            </a:r>
          </a:p>
          <a:p>
            <a:r>
              <a:rPr lang="en-GB" b="1" dirty="0" err="1" smtClean="0">
                <a:solidFill>
                  <a:srgbClr val="FF0066"/>
                </a:solidFill>
              </a:rPr>
              <a:t>dtype</a:t>
            </a:r>
            <a:r>
              <a:rPr lang="en-GB" b="1" dirty="0" smtClean="0">
                <a:solidFill>
                  <a:srgbClr val="FF0066"/>
                </a:solidFill>
              </a:rPr>
              <a:t>: int64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001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Arithmetic on Series objects</a:t>
            </a:r>
          </a:p>
          <a:p>
            <a:pPr algn="ctr"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FF0000"/>
                </a:solidFill>
              </a:rPr>
              <a:t> </a:t>
            </a:r>
            <a:r>
              <a:rPr lang="en-IN" sz="2400" b="1" dirty="0" smtClean="0">
                <a:solidFill>
                  <a:srgbClr val="3333FF"/>
                </a:solidFill>
              </a:rPr>
              <a:t>We can perform arithmetic like addition, subtraction, division, etc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905000"/>
            <a:ext cx="5181600" cy="373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import pandas as pd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s=</a:t>
            </a:r>
            <a:r>
              <a:rPr lang="en-GB" b="1" dirty="0" err="1" smtClean="0">
                <a:solidFill>
                  <a:srgbClr val="3333FF"/>
                </a:solidFill>
              </a:rPr>
              <a:t>pd.Series</a:t>
            </a:r>
            <a:r>
              <a:rPr lang="en-GB" b="1" dirty="0" smtClean="0">
                <a:solidFill>
                  <a:srgbClr val="3333FF"/>
                </a:solidFill>
              </a:rPr>
              <a:t>([2,3,4,1])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s2=</a:t>
            </a:r>
            <a:r>
              <a:rPr lang="en-GB" b="1" dirty="0" err="1" smtClean="0">
                <a:solidFill>
                  <a:srgbClr val="3333FF"/>
                </a:solidFill>
              </a:rPr>
              <a:t>pd.Series</a:t>
            </a:r>
            <a:r>
              <a:rPr lang="en-GB" b="1" dirty="0" smtClean="0">
                <a:solidFill>
                  <a:srgbClr val="3333FF"/>
                </a:solidFill>
              </a:rPr>
              <a:t>([6,7,8,9])</a:t>
            </a:r>
          </a:p>
          <a:p>
            <a:endParaRPr lang="en-GB" b="1" dirty="0" smtClean="0">
              <a:solidFill>
                <a:srgbClr val="3333FF"/>
              </a:solidFill>
            </a:endParaRPr>
          </a:p>
          <a:p>
            <a:r>
              <a:rPr lang="en-GB" b="1" dirty="0" smtClean="0">
                <a:solidFill>
                  <a:srgbClr val="3333FF"/>
                </a:solidFill>
              </a:rPr>
              <a:t>s+s2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Out[25]: 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0     8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1    10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2    12</a:t>
            </a:r>
          </a:p>
          <a:p>
            <a:r>
              <a:rPr lang="en-GB" b="1" dirty="0" smtClean="0">
                <a:solidFill>
                  <a:srgbClr val="3333FF"/>
                </a:solidFill>
              </a:rPr>
              <a:t>3    10</a:t>
            </a:r>
          </a:p>
          <a:p>
            <a:r>
              <a:rPr lang="en-GB" b="1" dirty="0" err="1" smtClean="0">
                <a:solidFill>
                  <a:srgbClr val="3333FF"/>
                </a:solidFill>
              </a:rPr>
              <a:t>dtype</a:t>
            </a:r>
            <a:r>
              <a:rPr lang="en-GB" b="1" dirty="0" smtClean="0">
                <a:solidFill>
                  <a:srgbClr val="3333FF"/>
                </a:solidFill>
              </a:rPr>
              <a:t>: int64</a:t>
            </a:r>
            <a:endParaRPr lang="en-GB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77200" cy="586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Q :-  What is Pandas Library of Python ? What is its significance?</a:t>
            </a:r>
          </a:p>
          <a:p>
            <a:pPr algn="just"/>
            <a:r>
              <a:rPr lang="en-IN" sz="2400" b="1" dirty="0" smtClean="0">
                <a:solidFill>
                  <a:srgbClr val="FF0000"/>
                </a:solidFill>
              </a:rPr>
              <a:t>Solution:- </a:t>
            </a:r>
            <a:r>
              <a:rPr lang="en-IN" sz="2800" b="1" dirty="0" smtClean="0">
                <a:solidFill>
                  <a:srgbClr val="0000FF"/>
                </a:solidFill>
              </a:rPr>
              <a:t>Pandas is a python  Data Analysis library that provides data structure and functions for data manipulation and analysis. It provides fast, flexible, and expressive data structures designed to make working with </a:t>
            </a:r>
            <a:r>
              <a:rPr lang="en-IN" sz="2800" b="1" dirty="0" err="1" smtClean="0">
                <a:solidFill>
                  <a:srgbClr val="0000FF"/>
                </a:solidFill>
              </a:rPr>
              <a:t>labeled</a:t>
            </a:r>
            <a:r>
              <a:rPr lang="en-IN" sz="2800" b="1" dirty="0" smtClean="0">
                <a:solidFill>
                  <a:srgbClr val="0000FF"/>
                </a:solidFill>
              </a:rPr>
              <a:t> data in an easy and intuitive manner. It is capable of handling huge amounts </a:t>
            </a:r>
            <a:r>
              <a:rPr lang="en-IN" sz="2800" b="1" dirty="0" err="1" smtClean="0">
                <a:solidFill>
                  <a:srgbClr val="0000FF"/>
                </a:solidFill>
              </a:rPr>
              <a:t>od</a:t>
            </a:r>
            <a:r>
              <a:rPr lang="en-IN" sz="2800" b="1" dirty="0" smtClean="0">
                <a:solidFill>
                  <a:srgbClr val="0000FF"/>
                </a:solidFill>
              </a:rPr>
              <a:t> data and at the same time it provides multiple ways to handle missing data thereby making data analysis more accurate and reliable.</a:t>
            </a:r>
          </a:p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4572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12/05/20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229600" cy="487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</a:rPr>
              <a:t>Pandas  data structures is enhanced versions of </a:t>
            </a:r>
            <a:r>
              <a:rPr lang="en-IN" sz="2800" dirty="0" err="1" smtClean="0">
                <a:solidFill>
                  <a:schemeClr val="tx1"/>
                </a:solidFill>
              </a:rPr>
              <a:t>NumPy</a:t>
            </a:r>
            <a:r>
              <a:rPr lang="en-IN" sz="2800" dirty="0" smtClean="0">
                <a:solidFill>
                  <a:schemeClr val="tx1"/>
                </a:solidFill>
              </a:rPr>
              <a:t> structured array.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</a:rPr>
              <a:t>FOR WORKING IN PANDAS WE GENERALLY    IMPORT BOTH </a:t>
            </a:r>
            <a:r>
              <a:rPr lang="en-IN" sz="2800" b="1" dirty="0" smtClean="0">
                <a:solidFill>
                  <a:srgbClr val="0000FF"/>
                </a:solidFill>
              </a:rPr>
              <a:t>PANDAS</a:t>
            </a:r>
            <a:r>
              <a:rPr lang="en-IN" sz="2800" dirty="0" smtClean="0">
                <a:solidFill>
                  <a:srgbClr val="0000FF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AND </a:t>
            </a:r>
            <a:r>
              <a:rPr lang="en-IN" sz="2800" b="1" dirty="0" smtClean="0">
                <a:solidFill>
                  <a:srgbClr val="0000FF"/>
                </a:solidFill>
              </a:rPr>
              <a:t>NUMPY LIBRARIES</a:t>
            </a:r>
          </a:p>
          <a:p>
            <a:pPr>
              <a:buFont typeface="Arial" pitchFamily="34" charset="0"/>
              <a:buChar char="•"/>
            </a:pPr>
            <a:endParaRPr lang="en-IN" sz="28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0000FF"/>
                </a:solidFill>
              </a:rPr>
              <a:t> </a:t>
            </a:r>
            <a:r>
              <a:rPr lang="en-IN" sz="2800" b="1" dirty="0" err="1" smtClean="0">
                <a:solidFill>
                  <a:srgbClr val="0000FF"/>
                </a:solidFill>
              </a:rPr>
              <a:t>NumPy</a:t>
            </a:r>
            <a:r>
              <a:rPr lang="en-IN" sz="2800" b="1" dirty="0" smtClean="0">
                <a:solidFill>
                  <a:srgbClr val="0000FF"/>
                </a:solidFill>
              </a:rPr>
              <a:t> </a:t>
            </a:r>
            <a:r>
              <a:rPr lang="en-IN" sz="2800" b="1" dirty="0" smtClean="0">
                <a:solidFill>
                  <a:schemeClr val="tx1"/>
                </a:solidFill>
              </a:rPr>
              <a:t>is used because in  Pandas’ some function return result  in form of </a:t>
            </a:r>
            <a:r>
              <a:rPr lang="en-IN" sz="2800" b="1" dirty="0" err="1" smtClean="0">
                <a:solidFill>
                  <a:schemeClr val="tx1"/>
                </a:solidFill>
              </a:rPr>
              <a:t>NumPy</a:t>
            </a:r>
            <a:r>
              <a:rPr lang="en-IN" sz="2800" b="1" dirty="0" smtClean="0">
                <a:solidFill>
                  <a:schemeClr val="tx1"/>
                </a:solidFill>
              </a:rPr>
              <a:t> arrays(</a:t>
            </a:r>
            <a:r>
              <a:rPr lang="en-IN" sz="2800" b="1" dirty="0" smtClean="0">
                <a:solidFill>
                  <a:srgbClr val="FF0000"/>
                </a:solidFill>
              </a:rPr>
              <a:t>Pandas library’s data manipulation capabilities have been built over </a:t>
            </a:r>
            <a:r>
              <a:rPr lang="en-IN" sz="2800" b="1" dirty="0" err="1" smtClean="0">
                <a:solidFill>
                  <a:srgbClr val="FF0000"/>
                </a:solidFill>
              </a:rPr>
              <a:t>NumPy</a:t>
            </a:r>
            <a:r>
              <a:rPr lang="en-IN" sz="2800" b="1" dirty="0" smtClean="0">
                <a:solidFill>
                  <a:srgbClr val="FF0000"/>
                </a:solidFill>
              </a:rPr>
              <a:t> library)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2017</Words>
  <Application>Microsoft Office PowerPoint</Application>
  <PresentationFormat>On-screen Show (4:3)</PresentationFormat>
  <Paragraphs>613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The head() and tail() functions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The head() and tail() functions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33</cp:revision>
  <dcterms:created xsi:type="dcterms:W3CDTF">2006-08-16T00:00:00Z</dcterms:created>
  <dcterms:modified xsi:type="dcterms:W3CDTF">2020-05-12T10:53:12Z</dcterms:modified>
</cp:coreProperties>
</file>