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075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4583-C20D-4A6D-BFF3-547F58B94C3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4F01-B6EC-4061-A91F-3AF560845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Sources </a:t>
            </a:r>
            <a:r>
              <a:rPr lang="en-IN" dirty="0">
                <a:solidFill>
                  <a:schemeClr val="bg1"/>
                </a:solidFill>
              </a:rPr>
              <a:t>of </a:t>
            </a:r>
            <a:r>
              <a:rPr lang="en-IN" dirty="0" smtClean="0">
                <a:solidFill>
                  <a:schemeClr val="bg1"/>
                </a:solidFill>
              </a:rPr>
              <a:t>food-3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Prasanta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Choudhury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1.     Question:</a:t>
            </a:r>
            <a:r>
              <a:rPr lang="en-IN" dirty="0">
                <a:solidFill>
                  <a:schemeClr val="bg1"/>
                </a:solidFill>
              </a:rPr>
              <a:t> What </a:t>
            </a:r>
            <a:r>
              <a:rPr lang="en-IN" dirty="0" err="1">
                <a:solidFill>
                  <a:schemeClr val="bg1"/>
                </a:solidFill>
              </a:rPr>
              <a:t>commen</a:t>
            </a:r>
            <a:r>
              <a:rPr lang="en-IN" dirty="0">
                <a:solidFill>
                  <a:schemeClr val="bg1"/>
                </a:solidFill>
              </a:rPr>
              <a:t> do you find amongst Coriander (</a:t>
            </a:r>
            <a:r>
              <a:rPr lang="en-IN" dirty="0" err="1">
                <a:solidFill>
                  <a:schemeClr val="bg1"/>
                </a:solidFill>
              </a:rPr>
              <a:t>Dhania</a:t>
            </a:r>
            <a:r>
              <a:rPr lang="en-IN" dirty="0">
                <a:solidFill>
                  <a:schemeClr val="bg1"/>
                </a:solidFill>
              </a:rPr>
              <a:t>), Celery, Parsley and Mint?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b="1" dirty="0" smtClean="0">
                <a:solidFill>
                  <a:schemeClr val="bg1"/>
                </a:solidFill>
              </a:rPr>
              <a:t>Answer</a:t>
            </a:r>
            <a:r>
              <a:rPr lang="en-IN" b="1" dirty="0">
                <a:solidFill>
                  <a:schemeClr val="bg1"/>
                </a:solidFill>
              </a:rPr>
              <a:t>:</a:t>
            </a:r>
            <a:r>
              <a:rPr lang="en-IN" dirty="0">
                <a:solidFill>
                  <a:schemeClr val="bg1"/>
                </a:solidFill>
              </a:rPr>
              <a:t>  Coriander (</a:t>
            </a:r>
            <a:r>
              <a:rPr lang="en-IN" dirty="0" err="1">
                <a:solidFill>
                  <a:schemeClr val="bg1"/>
                </a:solidFill>
              </a:rPr>
              <a:t>Dhania</a:t>
            </a:r>
            <a:r>
              <a:rPr lang="en-IN" dirty="0">
                <a:solidFill>
                  <a:schemeClr val="bg1"/>
                </a:solidFill>
              </a:rPr>
              <a:t>), Celery, Parsley and Mint are the herbs we eat.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IN" b="1" dirty="0">
                <a:solidFill>
                  <a:schemeClr val="bg1"/>
                </a:solidFill>
              </a:rPr>
              <a:t> 2.    Question?</a:t>
            </a:r>
            <a:r>
              <a:rPr lang="en-IN" dirty="0">
                <a:solidFill>
                  <a:schemeClr val="bg1"/>
                </a:solidFill>
              </a:rPr>
              <a:t> Name the nut used to prepare hair oil?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b="1" dirty="0">
                <a:solidFill>
                  <a:schemeClr val="bg1"/>
                </a:solidFill>
              </a:rPr>
              <a:t> </a:t>
            </a:r>
            <a:r>
              <a:rPr lang="en-IN" b="1" dirty="0" smtClean="0">
                <a:solidFill>
                  <a:schemeClr val="bg1"/>
                </a:solidFill>
              </a:rPr>
              <a:t>Answer</a:t>
            </a:r>
            <a:r>
              <a:rPr lang="en-IN" b="1" dirty="0">
                <a:solidFill>
                  <a:schemeClr val="bg1"/>
                </a:solidFill>
              </a:rPr>
              <a:t>:</a:t>
            </a:r>
            <a:r>
              <a:rPr lang="en-IN" dirty="0">
                <a:solidFill>
                  <a:schemeClr val="bg1"/>
                </a:solidFill>
              </a:rPr>
              <a:t>  Almond is used to prepare hair oil.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Administrator\Desktop\Chmical Change\IMG_20200730_1926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600"/>
            <a:ext cx="82296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Teaching Points: </a:t>
            </a:r>
            <a:br>
              <a:rPr lang="en-IN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>
                <a:solidFill>
                  <a:schemeClr val="bg1"/>
                </a:solidFill>
              </a:rPr>
              <a:t>(a) Name of parts of a plant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(</a:t>
            </a:r>
            <a:r>
              <a:rPr lang="en-IN" dirty="0">
                <a:solidFill>
                  <a:schemeClr val="bg1"/>
                </a:solidFill>
              </a:rPr>
              <a:t>b) Definition of different parts of a plant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(</a:t>
            </a:r>
            <a:r>
              <a:rPr lang="en-IN" dirty="0">
                <a:solidFill>
                  <a:schemeClr val="bg1"/>
                </a:solidFill>
              </a:rPr>
              <a:t>c) Which part of the plants we eat?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(</a:t>
            </a:r>
            <a:r>
              <a:rPr lang="en-IN" dirty="0">
                <a:solidFill>
                  <a:schemeClr val="bg1"/>
                </a:solidFill>
              </a:rPr>
              <a:t>d) Examples of plant sources of food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Some Questions and Answer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200" b="1" dirty="0">
                <a:solidFill>
                  <a:schemeClr val="bg1"/>
                </a:solidFill>
              </a:rPr>
              <a:t>Teacher:</a:t>
            </a:r>
            <a:r>
              <a:rPr lang="en-US" sz="7200" dirty="0">
                <a:solidFill>
                  <a:schemeClr val="bg1"/>
                </a:solidFill>
              </a:rPr>
              <a:t> We eat different parts of a plant</a:t>
            </a:r>
          </a:p>
          <a:p>
            <a:r>
              <a:rPr lang="en-IN" sz="7200" dirty="0">
                <a:solidFill>
                  <a:schemeClr val="bg1"/>
                </a:solidFill>
              </a:rPr>
              <a:t>        e.g. Beetroot,  Sweet Potato etc.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        Sugarcane, garlic, Ginger etc.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        Cabbage, spinach, lettuce etc.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        Cauliflower, Broccoli etc.       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b="1" dirty="0">
                <a:solidFill>
                  <a:schemeClr val="bg1"/>
                </a:solidFill>
              </a:rPr>
              <a:t>Question</a:t>
            </a:r>
            <a:r>
              <a:rPr lang="en-US" sz="7200" b="1" dirty="0" smtClean="0">
                <a:solidFill>
                  <a:schemeClr val="bg1"/>
                </a:solidFill>
              </a:rPr>
              <a:t>: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b="1" dirty="0">
                <a:solidFill>
                  <a:schemeClr val="bg1"/>
                </a:solidFill>
              </a:rPr>
              <a:t>  </a:t>
            </a:r>
            <a:r>
              <a:rPr lang="en-IN" sz="7200" dirty="0" smtClean="0">
                <a:solidFill>
                  <a:schemeClr val="bg1"/>
                </a:solidFill>
              </a:rPr>
              <a:t>What </a:t>
            </a:r>
            <a:r>
              <a:rPr lang="en-IN" sz="7200" dirty="0">
                <a:solidFill>
                  <a:schemeClr val="bg1"/>
                </a:solidFill>
              </a:rPr>
              <a:t>common do you find amongst </a:t>
            </a:r>
            <a:r>
              <a:rPr lang="en-IN" sz="7200" dirty="0" err="1">
                <a:solidFill>
                  <a:schemeClr val="bg1"/>
                </a:solidFill>
              </a:rPr>
              <a:t>Brinjal</a:t>
            </a:r>
            <a:r>
              <a:rPr lang="en-IN" sz="7200" dirty="0">
                <a:solidFill>
                  <a:schemeClr val="bg1"/>
                </a:solidFill>
              </a:rPr>
              <a:t>, Tomato, and Mango?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b="1" dirty="0">
                <a:solidFill>
                  <a:schemeClr val="bg1"/>
                </a:solidFill>
              </a:rPr>
              <a:t>Answer: 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 </a:t>
            </a:r>
            <a:r>
              <a:rPr lang="en-IN" sz="7200" dirty="0" smtClean="0">
                <a:solidFill>
                  <a:schemeClr val="bg1"/>
                </a:solidFill>
              </a:rPr>
              <a:t>All </a:t>
            </a:r>
            <a:r>
              <a:rPr lang="en-IN" sz="7200" dirty="0">
                <a:solidFill>
                  <a:schemeClr val="bg1"/>
                </a:solidFill>
              </a:rPr>
              <a:t>are the fruits of different plants.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dirty="0">
                <a:solidFill>
                  <a:schemeClr val="bg1"/>
                </a:solidFill>
              </a:rPr>
              <a:t>  </a:t>
            </a:r>
            <a:r>
              <a:rPr lang="en-US" sz="7200" b="1" dirty="0" smtClean="0">
                <a:solidFill>
                  <a:schemeClr val="bg1"/>
                </a:solidFill>
              </a:rPr>
              <a:t>Question: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 </a:t>
            </a:r>
            <a:r>
              <a:rPr lang="en-IN" sz="7200" dirty="0" smtClean="0">
                <a:solidFill>
                  <a:schemeClr val="bg1"/>
                </a:solidFill>
              </a:rPr>
              <a:t>What </a:t>
            </a:r>
            <a:r>
              <a:rPr lang="en-IN" sz="7200" dirty="0">
                <a:solidFill>
                  <a:schemeClr val="bg1"/>
                </a:solidFill>
              </a:rPr>
              <a:t>common do you find amongst Cauliflower and Broccoli?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b="1" dirty="0">
                <a:solidFill>
                  <a:schemeClr val="bg1"/>
                </a:solidFill>
              </a:rPr>
              <a:t>Answer: 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All are the flowers of different plants  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b="1" dirty="0">
                <a:solidFill>
                  <a:schemeClr val="bg1"/>
                </a:solidFill>
              </a:rPr>
              <a:t>Question:</a:t>
            </a:r>
            <a:r>
              <a:rPr lang="en-US" sz="7200" dirty="0">
                <a:solidFill>
                  <a:schemeClr val="bg1"/>
                </a:solidFill>
              </a:rPr>
              <a:t> What common do you find amongst Coriander (</a:t>
            </a:r>
            <a:r>
              <a:rPr lang="en-US" sz="7200" dirty="0" err="1">
                <a:solidFill>
                  <a:schemeClr val="bg1"/>
                </a:solidFill>
              </a:rPr>
              <a:t>Dhania</a:t>
            </a:r>
            <a:r>
              <a:rPr lang="en-US" sz="7200" dirty="0">
                <a:solidFill>
                  <a:schemeClr val="bg1"/>
                </a:solidFill>
              </a:rPr>
              <a:t>), Celery, Parsley and Mint?</a:t>
            </a:r>
          </a:p>
          <a:p>
            <a:r>
              <a:rPr lang="en-IN" sz="7200" b="1" dirty="0">
                <a:solidFill>
                  <a:schemeClr val="bg1"/>
                </a:solidFill>
              </a:rPr>
              <a:t>Answer</a:t>
            </a:r>
            <a:r>
              <a:rPr lang="en-IN" sz="7200" b="1" dirty="0" smtClean="0">
                <a:solidFill>
                  <a:schemeClr val="bg1"/>
                </a:solidFill>
              </a:rPr>
              <a:t>:</a:t>
            </a:r>
            <a:r>
              <a:rPr lang="en-IN" sz="7200" dirty="0" smtClean="0">
                <a:solidFill>
                  <a:schemeClr val="bg1"/>
                </a:solidFill>
              </a:rPr>
              <a:t>  </a:t>
            </a:r>
            <a:r>
              <a:rPr lang="en-IN" sz="7200" dirty="0">
                <a:solidFill>
                  <a:schemeClr val="bg1"/>
                </a:solidFill>
              </a:rPr>
              <a:t>Coriander (</a:t>
            </a:r>
            <a:r>
              <a:rPr lang="en-IN" sz="7200" dirty="0" err="1">
                <a:solidFill>
                  <a:schemeClr val="bg1"/>
                </a:solidFill>
              </a:rPr>
              <a:t>Dhania</a:t>
            </a:r>
            <a:r>
              <a:rPr lang="en-IN" sz="7200" dirty="0">
                <a:solidFill>
                  <a:schemeClr val="bg1"/>
                </a:solidFill>
              </a:rPr>
              <a:t>), Celery, Parsley and Mint are the herbs we eat.</a:t>
            </a:r>
            <a:endParaRPr lang="en-US" sz="7200" dirty="0">
              <a:solidFill>
                <a:schemeClr val="bg1"/>
              </a:solidFill>
            </a:endParaRPr>
          </a:p>
          <a:p>
            <a:pPr lvl="0"/>
            <a:r>
              <a:rPr lang="en-US" sz="7200" b="1" dirty="0">
                <a:solidFill>
                  <a:schemeClr val="bg1"/>
                </a:solidFill>
              </a:rPr>
              <a:t>Question:</a:t>
            </a:r>
            <a:r>
              <a:rPr lang="en-US" sz="7200" dirty="0">
                <a:solidFill>
                  <a:schemeClr val="bg1"/>
                </a:solidFill>
              </a:rPr>
              <a:t> What common do you find amongst Sunflower, Sesame, Flaxseed and groundnut?</a:t>
            </a:r>
          </a:p>
          <a:p>
            <a:r>
              <a:rPr lang="en-IN" sz="7200" b="1" dirty="0" smtClean="0">
                <a:solidFill>
                  <a:schemeClr val="bg1"/>
                </a:solidFill>
              </a:rPr>
              <a:t>Answer:</a:t>
            </a:r>
            <a:r>
              <a:rPr lang="en-IN" sz="7200" dirty="0" smtClean="0">
                <a:solidFill>
                  <a:schemeClr val="bg1"/>
                </a:solidFill>
              </a:rPr>
              <a:t> </a:t>
            </a:r>
            <a:r>
              <a:rPr lang="en-IN" sz="7200" dirty="0">
                <a:solidFill>
                  <a:schemeClr val="bg1"/>
                </a:solidFill>
              </a:rPr>
              <a:t>All are the seeds of different plants.</a:t>
            </a:r>
            <a:endParaRPr lang="en-US" sz="7200" dirty="0">
              <a:solidFill>
                <a:schemeClr val="bg1"/>
              </a:solidFill>
            </a:endParaRPr>
          </a:p>
          <a:p>
            <a:r>
              <a:rPr lang="en-IN" sz="7200" dirty="0">
                <a:solidFill>
                  <a:schemeClr val="bg1"/>
                </a:solidFill>
              </a:rPr>
              <a:t> </a:t>
            </a:r>
            <a:endParaRPr lang="en-US" sz="7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Cadets, it seems that you know the names of the some plant sources of food that we </a:t>
            </a:r>
            <a:r>
              <a:rPr lang="en-US" dirty="0" smtClean="0">
                <a:solidFill>
                  <a:schemeClr val="bg1"/>
                </a:solidFill>
              </a:rPr>
              <a:t>eat. </a:t>
            </a:r>
            <a:r>
              <a:rPr lang="en-IN" dirty="0" smtClean="0">
                <a:solidFill>
                  <a:schemeClr val="bg1"/>
                </a:solidFill>
              </a:rPr>
              <a:t>Do you know what do we eat the fruits and seeds of different plants?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>
                <a:solidFill>
                  <a:schemeClr val="bg1"/>
                </a:solidFill>
              </a:rPr>
              <a:t>What are those plants whose fruits and seeds we eat</a:t>
            </a:r>
            <a:r>
              <a:rPr lang="en-IN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So</a:t>
            </a:r>
            <a:r>
              <a:rPr lang="en-IN" dirty="0">
                <a:solidFill>
                  <a:schemeClr val="bg1"/>
                </a:solidFill>
              </a:rPr>
              <a:t>, to give you a brief idea about the eatable fruits and seeds we shall discuss today about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bg1"/>
                </a:solidFill>
              </a:rPr>
              <a:t>    </a:t>
            </a:r>
            <a:r>
              <a:rPr lang="en-IN" dirty="0">
                <a:solidFill>
                  <a:schemeClr val="bg1"/>
                </a:solidFill>
              </a:rPr>
              <a:t>the fruits and seeds.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Fruits: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bg1"/>
                </a:solidFill>
              </a:rPr>
              <a:t>    The </a:t>
            </a:r>
            <a:r>
              <a:rPr lang="en-IN" dirty="0">
                <a:solidFill>
                  <a:schemeClr val="bg1"/>
                </a:solidFill>
              </a:rPr>
              <a:t>fleshy and eatable parts of a flowering </a:t>
            </a:r>
            <a:r>
              <a:rPr lang="en-IN" dirty="0" smtClean="0">
                <a:solidFill>
                  <a:schemeClr val="bg1"/>
                </a:solidFill>
              </a:rPr>
              <a:t>plant that </a:t>
            </a:r>
            <a:r>
              <a:rPr lang="en-IN" dirty="0">
                <a:solidFill>
                  <a:schemeClr val="bg1"/>
                </a:solidFill>
              </a:rPr>
              <a:t>bear the seeds in them are </a:t>
            </a:r>
            <a:r>
              <a:rPr lang="en-IN" dirty="0" smtClean="0">
                <a:solidFill>
                  <a:schemeClr val="bg1"/>
                </a:solidFill>
              </a:rPr>
              <a:t>know </a:t>
            </a:r>
            <a:r>
              <a:rPr lang="en-IN" dirty="0">
                <a:solidFill>
                  <a:schemeClr val="bg1"/>
                </a:solidFill>
              </a:rPr>
              <a:t>as fruits.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Fruits </a:t>
            </a:r>
            <a:r>
              <a:rPr lang="en-IN" dirty="0">
                <a:solidFill>
                  <a:schemeClr val="bg1"/>
                </a:solidFill>
              </a:rPr>
              <a:t>are rich in </a:t>
            </a:r>
            <a:r>
              <a:rPr lang="en-IN" dirty="0" smtClean="0">
                <a:solidFill>
                  <a:schemeClr val="bg1"/>
                </a:solidFill>
              </a:rPr>
              <a:t>Minerals </a:t>
            </a:r>
            <a:r>
              <a:rPr lang="en-IN" dirty="0">
                <a:solidFill>
                  <a:schemeClr val="bg1"/>
                </a:solidFill>
              </a:rPr>
              <a:t>and vitamins.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bg1"/>
                </a:solidFill>
              </a:rPr>
              <a:t>    e.g</a:t>
            </a:r>
            <a:r>
              <a:rPr lang="en-IN" dirty="0">
                <a:solidFill>
                  <a:schemeClr val="bg1"/>
                </a:solidFill>
              </a:rPr>
              <a:t>. Tomato, </a:t>
            </a:r>
            <a:r>
              <a:rPr lang="en-IN" dirty="0" err="1">
                <a:solidFill>
                  <a:schemeClr val="bg1"/>
                </a:solidFill>
              </a:rPr>
              <a:t>Brinjal</a:t>
            </a:r>
            <a:r>
              <a:rPr lang="en-IN" dirty="0">
                <a:solidFill>
                  <a:schemeClr val="bg1"/>
                </a:solidFill>
              </a:rPr>
              <a:t>, Mango, Orange, Banana etc.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Important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u="sng" dirty="0">
                <a:solidFill>
                  <a:schemeClr val="bg1"/>
                </a:solidFill>
              </a:rPr>
              <a:t>Seeds:</a:t>
            </a:r>
          </a:p>
          <a:p>
            <a:r>
              <a:rPr lang="en-IN" dirty="0">
                <a:solidFill>
                  <a:schemeClr val="bg1"/>
                </a:solidFill>
              </a:rPr>
              <a:t>The parts of a plant which can reproduce another plant of the same kind are known as seeds.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Seeds are a good source of nutrients because they contain all the nutrients needed for the growth of young plants.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e.g.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Cereal </a:t>
            </a:r>
            <a:r>
              <a:rPr lang="en-IN" dirty="0">
                <a:solidFill>
                  <a:schemeClr val="bg1"/>
                </a:solidFill>
              </a:rPr>
              <a:t>grains like Wheat, Rice, Maize, Oat and Millets.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Legumes like Beans and </a:t>
            </a:r>
            <a:r>
              <a:rPr lang="en-IN" dirty="0" err="1">
                <a:solidFill>
                  <a:schemeClr val="bg1"/>
                </a:solidFill>
              </a:rPr>
              <a:t>Dals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Nuts like Almond, Groundnut, Walnut and </a:t>
            </a:r>
            <a:r>
              <a:rPr lang="en-IN" dirty="0" err="1">
                <a:solidFill>
                  <a:schemeClr val="bg1"/>
                </a:solidFill>
              </a:rPr>
              <a:t>Cachew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Oil seeds like Sesame, Sunflower, Flaxseed and Groundnut.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Spices such as Cumin (</a:t>
            </a:r>
            <a:r>
              <a:rPr lang="en-IN" dirty="0" err="1">
                <a:solidFill>
                  <a:schemeClr val="bg1"/>
                </a:solidFill>
              </a:rPr>
              <a:t>Jeera</a:t>
            </a:r>
            <a:r>
              <a:rPr lang="en-IN" dirty="0">
                <a:solidFill>
                  <a:schemeClr val="bg1"/>
                </a:solidFill>
              </a:rPr>
              <a:t>) and Fenugreek (</a:t>
            </a:r>
            <a:r>
              <a:rPr lang="en-IN" dirty="0" err="1">
                <a:solidFill>
                  <a:schemeClr val="bg1"/>
                </a:solidFill>
              </a:rPr>
              <a:t>Methi</a:t>
            </a:r>
            <a:r>
              <a:rPr lang="en-IN" dirty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Other Plant products: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Herbs like Coriander (</a:t>
            </a:r>
            <a:r>
              <a:rPr lang="en-IN" dirty="0" err="1">
                <a:solidFill>
                  <a:schemeClr val="bg1"/>
                </a:solidFill>
              </a:rPr>
              <a:t>Dhania</a:t>
            </a:r>
            <a:r>
              <a:rPr lang="en-IN" dirty="0">
                <a:solidFill>
                  <a:schemeClr val="bg1"/>
                </a:solidFill>
              </a:rPr>
              <a:t>), Celery, Parsley and Mint.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Spices like Clove, </a:t>
            </a:r>
            <a:r>
              <a:rPr lang="en-IN" dirty="0" err="1">
                <a:solidFill>
                  <a:schemeClr val="bg1"/>
                </a:solidFill>
              </a:rPr>
              <a:t>Cardamon</a:t>
            </a:r>
            <a:r>
              <a:rPr lang="en-IN" dirty="0">
                <a:solidFill>
                  <a:schemeClr val="bg1"/>
                </a:solidFill>
              </a:rPr>
              <a:t> and Pepper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Beverages like Coffee, Cocoa and Tea</a:t>
            </a:r>
            <a:r>
              <a:rPr lang="en-IN" dirty="0" smtClean="0">
                <a:solidFill>
                  <a:schemeClr val="bg1"/>
                </a:solidFill>
              </a:rPr>
              <a:t>.</a:t>
            </a:r>
            <a:r>
              <a:rPr lang="en-IN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Some Questions &amp; 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Question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Why do we eat fruits?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We eat fruits because they are rich in vitamins and minerals.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Question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Why do we eat seeds of plants?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We eat seeds because they are the reservoir of nutrients. Seeds contain all the nutrients required for the growth of a young plant.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Question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What do you mean by sprouted seeds?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Seeds with a shoot or leaves are known as sprouted seeds.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Some Questions &amp; 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Question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What is Germination?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A </a:t>
            </a:r>
            <a:r>
              <a:rPr lang="en-IN" dirty="0">
                <a:solidFill>
                  <a:schemeClr val="bg1"/>
                </a:solidFill>
              </a:rPr>
              <a:t>process of </a:t>
            </a:r>
            <a:r>
              <a:rPr lang="en-IN" dirty="0" smtClean="0">
                <a:solidFill>
                  <a:schemeClr val="bg1"/>
                </a:solidFill>
              </a:rPr>
              <a:t>growth </a:t>
            </a:r>
            <a:r>
              <a:rPr lang="en-IN" dirty="0">
                <a:solidFill>
                  <a:schemeClr val="bg1"/>
                </a:solidFill>
              </a:rPr>
              <a:t>of a plant from a seed is known as germination.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Question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Give few examples of seed we eat.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Cereal grains like Wheat, Rice, Maize, Oat and Millets.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Legumes like Beans and </a:t>
            </a:r>
            <a:r>
              <a:rPr lang="en-IN" dirty="0" err="1">
                <a:solidFill>
                  <a:schemeClr val="bg1"/>
                </a:solidFill>
              </a:rPr>
              <a:t>Dals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Nuts like Almond, Groundnut, Walnut and </a:t>
            </a:r>
            <a:r>
              <a:rPr lang="en-IN" dirty="0" err="1">
                <a:solidFill>
                  <a:schemeClr val="bg1"/>
                </a:solidFill>
              </a:rPr>
              <a:t>Cachew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Oil seeds like Sesame, Sunflower, Flaxseed and Groundnut.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Spices such as Cumin (</a:t>
            </a:r>
            <a:r>
              <a:rPr lang="en-IN" dirty="0" err="1">
                <a:solidFill>
                  <a:schemeClr val="bg1"/>
                </a:solidFill>
              </a:rPr>
              <a:t>Jeera</a:t>
            </a:r>
            <a:r>
              <a:rPr lang="en-IN" dirty="0">
                <a:solidFill>
                  <a:schemeClr val="bg1"/>
                </a:solidFill>
              </a:rPr>
              <a:t>) and Fenugreek </a:t>
            </a:r>
            <a:r>
              <a:rPr lang="en-IN" dirty="0" smtClean="0">
                <a:solidFill>
                  <a:schemeClr val="bg1"/>
                </a:solidFill>
              </a:rPr>
              <a:t>(</a:t>
            </a:r>
            <a:r>
              <a:rPr lang="en-IN" dirty="0" err="1">
                <a:solidFill>
                  <a:schemeClr val="bg1"/>
                </a:solidFill>
              </a:rPr>
              <a:t>Methi</a:t>
            </a:r>
            <a:r>
              <a:rPr lang="en-IN" dirty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Recollection of 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u="sng" dirty="0">
                <a:solidFill>
                  <a:schemeClr val="bg1"/>
                </a:solidFill>
              </a:rPr>
              <a:t>Fruits: </a:t>
            </a:r>
          </a:p>
          <a:p>
            <a:r>
              <a:rPr lang="en-IN" b="1" dirty="0" smtClean="0">
                <a:solidFill>
                  <a:schemeClr val="bg1"/>
                </a:solidFill>
              </a:rPr>
              <a:t> </a:t>
            </a:r>
            <a:r>
              <a:rPr lang="en-IN" dirty="0">
                <a:solidFill>
                  <a:schemeClr val="bg1"/>
                </a:solidFill>
              </a:rPr>
              <a:t>The fleshy and eatable parts of a flowering plant that bear the seeds in them are </a:t>
            </a:r>
            <a:r>
              <a:rPr lang="en-IN" dirty="0" smtClean="0">
                <a:solidFill>
                  <a:schemeClr val="bg1"/>
                </a:solidFill>
              </a:rPr>
              <a:t>known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as </a:t>
            </a:r>
            <a:r>
              <a:rPr lang="en-IN" dirty="0">
                <a:solidFill>
                  <a:schemeClr val="bg1"/>
                </a:solidFill>
              </a:rPr>
              <a:t>fruits.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Fruits </a:t>
            </a:r>
            <a:r>
              <a:rPr lang="en-IN" dirty="0">
                <a:solidFill>
                  <a:schemeClr val="bg1"/>
                </a:solidFill>
              </a:rPr>
              <a:t>are rich in fruits and vitamins.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e.g</a:t>
            </a:r>
            <a:r>
              <a:rPr lang="en-IN" dirty="0">
                <a:solidFill>
                  <a:schemeClr val="bg1"/>
                </a:solidFill>
              </a:rPr>
              <a:t>. Tomato, </a:t>
            </a:r>
            <a:r>
              <a:rPr lang="en-IN" dirty="0" err="1">
                <a:solidFill>
                  <a:schemeClr val="bg1"/>
                </a:solidFill>
              </a:rPr>
              <a:t>Brinjal</a:t>
            </a:r>
            <a:r>
              <a:rPr lang="en-IN" dirty="0">
                <a:solidFill>
                  <a:schemeClr val="bg1"/>
                </a:solidFill>
              </a:rPr>
              <a:t>, Mango, Orange, Banana etc.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u="sng" dirty="0">
                <a:solidFill>
                  <a:schemeClr val="bg1"/>
                </a:solidFill>
              </a:rPr>
              <a:t>Seeds:</a:t>
            </a:r>
          </a:p>
          <a:p>
            <a:r>
              <a:rPr lang="en-IN" dirty="0">
                <a:solidFill>
                  <a:schemeClr val="bg1"/>
                </a:solidFill>
              </a:rPr>
              <a:t>The parts of a plant which can reproduce another plant of the same kind are known as seeds.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Seeds are a good source of nutrients because they contain all the nutrients needed for the growth of young </a:t>
            </a:r>
            <a:r>
              <a:rPr lang="en-IN" dirty="0" err="1">
                <a:solidFill>
                  <a:schemeClr val="bg1"/>
                </a:solidFill>
              </a:rPr>
              <a:t>plants.e.g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Cereal grains like Wheat, Rice, Maize, Oat and Millets.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Legumes like Beans and </a:t>
            </a:r>
            <a:r>
              <a:rPr lang="en-IN" dirty="0" err="1">
                <a:solidFill>
                  <a:schemeClr val="bg1"/>
                </a:solidFill>
              </a:rPr>
              <a:t>Dals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Nuts like Almond, Groundnut, Walnut and </a:t>
            </a:r>
            <a:r>
              <a:rPr lang="en-IN" dirty="0" err="1">
                <a:solidFill>
                  <a:schemeClr val="bg1"/>
                </a:solidFill>
              </a:rPr>
              <a:t>Cachew</a:t>
            </a:r>
            <a:r>
              <a:rPr lang="en-IN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Oil seeds like Sesame, Sunflower, Flaxseed and Groundnut.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Spices such as Cumin (</a:t>
            </a:r>
            <a:r>
              <a:rPr lang="en-IN" dirty="0" err="1">
                <a:solidFill>
                  <a:schemeClr val="bg1"/>
                </a:solidFill>
              </a:rPr>
              <a:t>Jeera</a:t>
            </a:r>
            <a:r>
              <a:rPr lang="en-IN" dirty="0">
                <a:solidFill>
                  <a:schemeClr val="bg1"/>
                </a:solidFill>
              </a:rPr>
              <a:t>) and Fenugreek (</a:t>
            </a:r>
            <a:r>
              <a:rPr lang="en-IN" dirty="0" err="1">
                <a:solidFill>
                  <a:schemeClr val="bg1"/>
                </a:solidFill>
              </a:rPr>
              <a:t>Methi</a:t>
            </a:r>
            <a:r>
              <a:rPr lang="en-IN" dirty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u="sng" dirty="0">
                <a:solidFill>
                  <a:schemeClr val="bg1"/>
                </a:solidFill>
              </a:rPr>
              <a:t>Other Plant products:</a:t>
            </a:r>
          </a:p>
          <a:p>
            <a:r>
              <a:rPr lang="en-IN" dirty="0">
                <a:solidFill>
                  <a:schemeClr val="bg1"/>
                </a:solidFill>
              </a:rPr>
              <a:t>Herbs like Coriander (</a:t>
            </a:r>
            <a:r>
              <a:rPr lang="en-IN" dirty="0" err="1">
                <a:solidFill>
                  <a:schemeClr val="bg1"/>
                </a:solidFill>
              </a:rPr>
              <a:t>Dhania</a:t>
            </a:r>
            <a:r>
              <a:rPr lang="en-IN" dirty="0">
                <a:solidFill>
                  <a:schemeClr val="bg1"/>
                </a:solidFill>
              </a:rPr>
              <a:t>), Celery, Parsley and Mint.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Spices like Clove, </a:t>
            </a:r>
            <a:r>
              <a:rPr lang="en-IN" dirty="0" err="1">
                <a:solidFill>
                  <a:schemeClr val="bg1"/>
                </a:solidFill>
              </a:rPr>
              <a:t>Cardamon</a:t>
            </a:r>
            <a:r>
              <a:rPr lang="en-IN" dirty="0">
                <a:solidFill>
                  <a:schemeClr val="bg1"/>
                </a:solidFill>
              </a:rPr>
              <a:t> and Pepper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Beverages </a:t>
            </a:r>
            <a:r>
              <a:rPr lang="en-IN" dirty="0">
                <a:solidFill>
                  <a:schemeClr val="bg1"/>
                </a:solidFill>
              </a:rPr>
              <a:t>like Coffee, Cocoa and Tea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870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Sources of food-3</vt:lpstr>
      <vt:lpstr>Teaching Points:  </vt:lpstr>
      <vt:lpstr>Some Questions and Answer</vt:lpstr>
      <vt:lpstr>Introduction</vt:lpstr>
      <vt:lpstr>Important Points</vt:lpstr>
      <vt:lpstr>Important Points</vt:lpstr>
      <vt:lpstr>Some Questions &amp; Answers</vt:lpstr>
      <vt:lpstr>Some Questions &amp; Answers</vt:lpstr>
      <vt:lpstr>Recollection of Memory</vt:lpstr>
      <vt:lpstr>Questions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</dc:creator>
  <cp:lastModifiedBy>IK</cp:lastModifiedBy>
  <cp:revision>22</cp:revision>
  <dcterms:created xsi:type="dcterms:W3CDTF">2020-07-28T15:32:43Z</dcterms:created>
  <dcterms:modified xsi:type="dcterms:W3CDTF">2020-08-05T14:39:27Z</dcterms:modified>
</cp:coreProperties>
</file>