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7" r:id="rId7"/>
    <p:sldId id="263" r:id="rId8"/>
    <p:sldId id="262" r:id="rId9"/>
    <p:sldId id="268" r:id="rId10"/>
    <p:sldId id="264" r:id="rId11"/>
    <p:sldId id="265" r:id="rId12"/>
    <p:sldId id="266" r:id="rId13"/>
    <p:sldId id="269" r:id="rId14"/>
    <p:sldId id="273" r:id="rId15"/>
    <p:sldId id="270" r:id="rId16"/>
    <p:sldId id="272" r:id="rId17"/>
    <p:sldId id="271" r:id="rId18"/>
    <p:sldId id="274" r:id="rId19"/>
    <p:sldId id="275" r:id="rId20"/>
    <p:sldId id="276" r:id="rId21"/>
    <p:sldId id="277" r:id="rId22"/>
    <p:sldId id="278" r:id="rId23"/>
    <p:sldId id="283" r:id="rId24"/>
    <p:sldId id="291" r:id="rId25"/>
    <p:sldId id="279" r:id="rId26"/>
    <p:sldId id="284" r:id="rId27"/>
    <p:sldId id="287" r:id="rId28"/>
    <p:sldId id="280" r:id="rId29"/>
    <p:sldId id="285" r:id="rId30"/>
    <p:sldId id="281" r:id="rId31"/>
    <p:sldId id="286" r:id="rId32"/>
    <p:sldId id="290" r:id="rId33"/>
    <p:sldId id="282" r:id="rId34"/>
    <p:sldId id="288" r:id="rId35"/>
    <p:sldId id="289"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95" d="100"/>
          <a:sy n="95" d="100"/>
        </p:scale>
        <p:origin x="-1090"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F9F7E6-C629-4A41-A7A5-19CCCEB50D64}" type="datetimeFigureOut">
              <a:rPr lang="en-US" smtClean="0"/>
              <a:pPr/>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FE6A65-E952-424E-9580-5C336B320DF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F9F7E6-C629-4A41-A7A5-19CCCEB50D64}" type="datetimeFigureOut">
              <a:rPr lang="en-US" smtClean="0"/>
              <a:pPr/>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FE6A65-E952-424E-9580-5C336B320DF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F9F7E6-C629-4A41-A7A5-19CCCEB50D64}" type="datetimeFigureOut">
              <a:rPr lang="en-US" smtClean="0"/>
              <a:pPr/>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FE6A65-E952-424E-9580-5C336B320DF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F9F7E6-C629-4A41-A7A5-19CCCEB50D64}" type="datetimeFigureOut">
              <a:rPr lang="en-US" smtClean="0"/>
              <a:pPr/>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FE6A65-E952-424E-9580-5C336B320DF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F9F7E6-C629-4A41-A7A5-19CCCEB50D64}" type="datetimeFigureOut">
              <a:rPr lang="en-US" smtClean="0"/>
              <a:pPr/>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FE6A65-E952-424E-9580-5C336B320DF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F9F7E6-C629-4A41-A7A5-19CCCEB50D64}" type="datetimeFigureOut">
              <a:rPr lang="en-US" smtClean="0"/>
              <a:pPr/>
              <a:t>8/26/2020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FE6A65-E952-424E-9580-5C336B320DF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F9F7E6-C629-4A41-A7A5-19CCCEB50D64}" type="datetimeFigureOut">
              <a:rPr lang="en-US" smtClean="0"/>
              <a:pPr/>
              <a:t>8/26/2020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FE6A65-E952-424E-9580-5C336B320DF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F9F7E6-C629-4A41-A7A5-19CCCEB50D64}" type="datetimeFigureOut">
              <a:rPr lang="en-US" smtClean="0"/>
              <a:pPr/>
              <a:t>8/26/2020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FE6A65-E952-424E-9580-5C336B320DF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F9F7E6-C629-4A41-A7A5-19CCCEB50D64}" type="datetimeFigureOut">
              <a:rPr lang="en-US" smtClean="0"/>
              <a:pPr/>
              <a:t>8/26/2020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FE6A65-E952-424E-9580-5C336B320DF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F9F7E6-C629-4A41-A7A5-19CCCEB50D64}" type="datetimeFigureOut">
              <a:rPr lang="en-US" smtClean="0"/>
              <a:pPr/>
              <a:t>8/26/2020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FE6A65-E952-424E-9580-5C336B320DF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F9F7E6-C629-4A41-A7A5-19CCCEB50D64}" type="datetimeFigureOut">
              <a:rPr lang="en-US" smtClean="0"/>
              <a:pPr/>
              <a:t>8/26/2020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FE6A65-E952-424E-9580-5C336B320DF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F9F7E6-C629-4A41-A7A5-19CCCEB50D64}" type="datetimeFigureOut">
              <a:rPr lang="en-US" smtClean="0"/>
              <a:pPr/>
              <a:t>8/26/2020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FE6A65-E952-424E-9580-5C336B320DF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b="1" u="sng" dirty="0" smtClean="0">
                <a:latin typeface="Arial" pitchFamily="34" charset="0"/>
                <a:cs typeface="Arial" pitchFamily="34" charset="0"/>
              </a:rPr>
              <a:t>STONE AGE</a:t>
            </a:r>
            <a:endParaRPr lang="en-US" b="1" u="sng" dirty="0">
              <a:latin typeface="Arial" pitchFamily="34" charset="0"/>
              <a:cs typeface="Arial" pitchFamily="34" charset="0"/>
            </a:endParaRPr>
          </a:p>
        </p:txBody>
      </p:sp>
      <p:sp>
        <p:nvSpPr>
          <p:cNvPr id="3" name="Subtitle 2"/>
          <p:cNvSpPr>
            <a:spLocks noGrp="1"/>
          </p:cNvSpPr>
          <p:nvPr>
            <p:ph type="subTitle" idx="1"/>
          </p:nvPr>
        </p:nvSpPr>
        <p:spPr/>
        <p:txBody>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594"/>
          </a:xfrm>
        </p:spPr>
        <p:txBody>
          <a:bodyPr>
            <a:normAutofit fontScale="90000"/>
          </a:bodyPr>
          <a:lstStyle/>
          <a:p>
            <a:r>
              <a:rPr lang="en-IN" dirty="0" smtClean="0"/>
              <a:t>Art in Bhimbetka </a:t>
            </a:r>
            <a:endParaRPr lang="en-US" dirty="0"/>
          </a:p>
        </p:txBody>
      </p:sp>
      <p:pic>
        <p:nvPicPr>
          <p:cNvPr id="4098" name="Picture 2" descr="C:\Users\Arshia\AppData\Roaming\Microsoft\Windows\Network Shortcuts\Art.jfif"/>
          <p:cNvPicPr>
            <a:picLocks noGrp="1" noChangeAspect="1" noChangeArrowheads="1"/>
          </p:cNvPicPr>
          <p:nvPr>
            <p:ph idx="1"/>
          </p:nvPr>
        </p:nvPicPr>
        <p:blipFill>
          <a:blip r:embed="rId2"/>
          <a:srcRect/>
          <a:stretch>
            <a:fillRect/>
          </a:stretch>
        </p:blipFill>
        <p:spPr bwMode="auto">
          <a:xfrm>
            <a:off x="428596" y="1071546"/>
            <a:ext cx="3857652" cy="4643470"/>
          </a:xfrm>
          <a:prstGeom prst="rect">
            <a:avLst/>
          </a:prstGeom>
          <a:noFill/>
        </p:spPr>
      </p:pic>
      <p:pic>
        <p:nvPicPr>
          <p:cNvPr id="4099" name="Picture 3" descr="C:\Users\Arshia\AppData\Roaming\Microsoft\Windows\Network Shortcuts\Art 2.jfif"/>
          <p:cNvPicPr>
            <a:picLocks noChangeAspect="1" noChangeArrowheads="1"/>
          </p:cNvPicPr>
          <p:nvPr/>
        </p:nvPicPr>
        <p:blipFill>
          <a:blip r:embed="rId3"/>
          <a:srcRect/>
          <a:stretch>
            <a:fillRect/>
          </a:stretch>
        </p:blipFill>
        <p:spPr bwMode="auto">
          <a:xfrm>
            <a:off x="4429124" y="1071546"/>
            <a:ext cx="4286280" cy="464347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Cave paintings of Altamira of Spain</a:t>
            </a:r>
            <a:endParaRPr lang="en-US" dirty="0"/>
          </a:p>
        </p:txBody>
      </p:sp>
      <p:pic>
        <p:nvPicPr>
          <p:cNvPr id="5122" name="Picture 2" descr="C:\Users\Arshia\AppData\Roaming\Microsoft\Windows\Network Shortcuts\art 3.jfif"/>
          <p:cNvPicPr>
            <a:picLocks noGrp="1" noChangeAspect="1" noChangeArrowheads="1"/>
          </p:cNvPicPr>
          <p:nvPr>
            <p:ph idx="1"/>
          </p:nvPr>
        </p:nvPicPr>
        <p:blipFill>
          <a:blip r:embed="rId2"/>
          <a:srcRect/>
          <a:stretch>
            <a:fillRect/>
          </a:stretch>
        </p:blipFill>
        <p:spPr bwMode="auto">
          <a:xfrm>
            <a:off x="571472" y="1714488"/>
            <a:ext cx="3786214" cy="3786214"/>
          </a:xfrm>
          <a:prstGeom prst="rect">
            <a:avLst/>
          </a:prstGeom>
          <a:noFill/>
        </p:spPr>
      </p:pic>
      <p:pic>
        <p:nvPicPr>
          <p:cNvPr id="5124" name="Picture 4" descr="C:\Users\Arshia\AppData\Roaming\Microsoft\Windows\Network Shortcuts\art 6.jfif"/>
          <p:cNvPicPr>
            <a:picLocks noChangeAspect="1" noChangeArrowheads="1"/>
          </p:cNvPicPr>
          <p:nvPr/>
        </p:nvPicPr>
        <p:blipFill>
          <a:blip r:embed="rId3"/>
          <a:srcRect/>
          <a:stretch>
            <a:fillRect/>
          </a:stretch>
        </p:blipFill>
        <p:spPr bwMode="auto">
          <a:xfrm>
            <a:off x="4714876" y="1714488"/>
            <a:ext cx="3786214" cy="3786214"/>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Cave paintings of Lascaux in France</a:t>
            </a:r>
            <a:endParaRPr lang="en-US" dirty="0"/>
          </a:p>
        </p:txBody>
      </p:sp>
      <p:pic>
        <p:nvPicPr>
          <p:cNvPr id="4" name="Content Placeholder 3" descr="C:\Users\Arshia\AppData\Roaming\Microsoft\Windows\Network Shortcuts\art 4.jfif"/>
          <p:cNvPicPr>
            <a:picLocks noGrp="1" noChangeAspect="1" noChangeArrowheads="1"/>
          </p:cNvPicPr>
          <p:nvPr>
            <p:ph idx="1"/>
          </p:nvPr>
        </p:nvPicPr>
        <p:blipFill>
          <a:blip r:embed="rId2"/>
          <a:srcRect/>
          <a:stretch>
            <a:fillRect/>
          </a:stretch>
        </p:blipFill>
        <p:spPr bwMode="auto">
          <a:xfrm>
            <a:off x="500034" y="1643050"/>
            <a:ext cx="3500462" cy="4572032"/>
          </a:xfrm>
          <a:prstGeom prst="rect">
            <a:avLst/>
          </a:prstGeom>
          <a:noFill/>
        </p:spPr>
      </p:pic>
      <p:pic>
        <p:nvPicPr>
          <p:cNvPr id="6146" name="Picture 2" descr="C:\Users\Arshia\AppData\Roaming\Microsoft\Windows\Network Shortcuts\Art 5.jfif"/>
          <p:cNvPicPr>
            <a:picLocks noChangeAspect="1" noChangeArrowheads="1"/>
          </p:cNvPicPr>
          <p:nvPr/>
        </p:nvPicPr>
        <p:blipFill>
          <a:blip r:embed="rId3"/>
          <a:srcRect/>
          <a:stretch>
            <a:fillRect/>
          </a:stretch>
        </p:blipFill>
        <p:spPr bwMode="auto">
          <a:xfrm>
            <a:off x="4429124" y="1643050"/>
            <a:ext cx="4071966" cy="464347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normAutofit/>
          </a:bodyPr>
          <a:lstStyle/>
          <a:p>
            <a:r>
              <a:rPr lang="en-IN" sz="3600" u="sng" dirty="0" smtClean="0"/>
              <a:t>Discovery of Fire</a:t>
            </a:r>
            <a:endParaRPr lang="en-US" sz="3600" u="sng" dirty="0"/>
          </a:p>
        </p:txBody>
      </p:sp>
      <p:sp>
        <p:nvSpPr>
          <p:cNvPr id="3" name="Content Placeholder 2"/>
          <p:cNvSpPr>
            <a:spLocks noGrp="1"/>
          </p:cNvSpPr>
          <p:nvPr>
            <p:ph idx="1"/>
          </p:nvPr>
        </p:nvSpPr>
        <p:spPr>
          <a:xfrm>
            <a:off x="457200" y="1000108"/>
            <a:ext cx="8229600" cy="5572164"/>
          </a:xfrm>
        </p:spPr>
        <p:txBody>
          <a:bodyPr/>
          <a:lstStyle/>
          <a:p>
            <a:r>
              <a:rPr lang="en-IN" dirty="0" smtClean="0"/>
              <a:t>In all probability, at the end of the Old stone age , humans accidentally discovered how to control and use fire. This turned out to be one of the most important discoveries made by humans. </a:t>
            </a:r>
          </a:p>
          <a:p>
            <a:r>
              <a:rPr lang="en-IN" dirty="0" smtClean="0"/>
              <a:t>Fire could protect them from wild animals and cold. They must also have found cooked food softer and easier to eat, and may be tastier.</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rshia\AppData\Roaming\Microsoft\Windows\Network Shortcuts\fire 1.jfif"/>
          <p:cNvPicPr>
            <a:picLocks noGrp="1" noChangeAspect="1" noChangeArrowheads="1"/>
          </p:cNvPicPr>
          <p:nvPr>
            <p:ph idx="1"/>
          </p:nvPr>
        </p:nvPicPr>
        <p:blipFill>
          <a:blip r:embed="rId2"/>
          <a:srcRect/>
          <a:stretch>
            <a:fillRect/>
          </a:stretch>
        </p:blipFill>
        <p:spPr bwMode="auto">
          <a:xfrm>
            <a:off x="500034" y="857232"/>
            <a:ext cx="4786346" cy="5072098"/>
          </a:xfrm>
          <a:prstGeom prst="rect">
            <a:avLst/>
          </a:prstGeom>
          <a:noFill/>
        </p:spPr>
      </p:pic>
      <p:pic>
        <p:nvPicPr>
          <p:cNvPr id="9219" name="Picture 3" descr="C:\Users\Arshia\AppData\Roaming\Microsoft\Windows\Network Shortcuts\Fire 2.jfif"/>
          <p:cNvPicPr>
            <a:picLocks noChangeAspect="1" noChangeArrowheads="1"/>
          </p:cNvPicPr>
          <p:nvPr/>
        </p:nvPicPr>
        <p:blipFill>
          <a:blip r:embed="rId3"/>
          <a:srcRect/>
          <a:stretch>
            <a:fillRect/>
          </a:stretch>
        </p:blipFill>
        <p:spPr bwMode="auto">
          <a:xfrm>
            <a:off x="5500694" y="857232"/>
            <a:ext cx="3643306" cy="5286412"/>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594"/>
          </a:xfrm>
        </p:spPr>
        <p:txBody>
          <a:bodyPr>
            <a:normAutofit fontScale="90000"/>
          </a:bodyPr>
          <a:lstStyle/>
          <a:p>
            <a:r>
              <a:rPr lang="en-IN" u="sng" dirty="0" smtClean="0"/>
              <a:t>Invention of the Wheel</a:t>
            </a:r>
            <a:endParaRPr lang="en-US" u="sng" dirty="0"/>
          </a:p>
        </p:txBody>
      </p:sp>
      <p:sp>
        <p:nvSpPr>
          <p:cNvPr id="3" name="Content Placeholder 2"/>
          <p:cNvSpPr>
            <a:spLocks noGrp="1"/>
          </p:cNvSpPr>
          <p:nvPr>
            <p:ph idx="1"/>
          </p:nvPr>
        </p:nvSpPr>
        <p:spPr>
          <a:xfrm>
            <a:off x="457200" y="1000108"/>
            <a:ext cx="8229600" cy="5572164"/>
          </a:xfrm>
        </p:spPr>
        <p:txBody>
          <a:bodyPr/>
          <a:lstStyle/>
          <a:p>
            <a:r>
              <a:rPr lang="en-IN" dirty="0" smtClean="0"/>
              <a:t>The wheel, which is believed to have been invented during the old stone age , was one of the most important invention in history. Early wheels were not like the smoothly rounded ones used today. They were much more uneven in shape with rough edges, having been cut out of tree trunks.</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rshia\AppData\Roaming\Microsoft\Windows\Network Shortcuts\Wheel 1.png"/>
          <p:cNvPicPr>
            <a:picLocks noGrp="1" noChangeAspect="1" noChangeArrowheads="1"/>
          </p:cNvPicPr>
          <p:nvPr>
            <p:ph idx="1"/>
          </p:nvPr>
        </p:nvPicPr>
        <p:blipFill>
          <a:blip r:embed="rId2"/>
          <a:srcRect/>
          <a:stretch>
            <a:fillRect/>
          </a:stretch>
        </p:blipFill>
        <p:spPr bwMode="auto">
          <a:xfrm>
            <a:off x="642910" y="1071546"/>
            <a:ext cx="3857651" cy="5286412"/>
          </a:xfrm>
          <a:prstGeom prst="rect">
            <a:avLst/>
          </a:prstGeom>
          <a:noFill/>
        </p:spPr>
      </p:pic>
      <p:pic>
        <p:nvPicPr>
          <p:cNvPr id="8195" name="Picture 3" descr="C:\Users\Arshia\AppData\Roaming\Microsoft\Windows\Network Shortcuts\Wheel 2.jfif"/>
          <p:cNvPicPr>
            <a:picLocks noChangeAspect="1" noChangeArrowheads="1"/>
          </p:cNvPicPr>
          <p:nvPr/>
        </p:nvPicPr>
        <p:blipFill>
          <a:blip r:embed="rId3"/>
          <a:srcRect/>
          <a:stretch>
            <a:fillRect/>
          </a:stretch>
        </p:blipFill>
        <p:spPr bwMode="auto">
          <a:xfrm>
            <a:off x="4714876" y="1071546"/>
            <a:ext cx="4143404" cy="5286412"/>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39718"/>
          </a:xfrm>
        </p:spPr>
        <p:txBody>
          <a:bodyPr>
            <a:normAutofit fontScale="90000"/>
          </a:bodyPr>
          <a:lstStyle/>
          <a:p>
            <a:r>
              <a:rPr lang="en-IN" b="1" u="sng" dirty="0" smtClean="0"/>
              <a:t>Palaeolithic sites in India</a:t>
            </a:r>
            <a:endParaRPr lang="en-US" b="1" u="sng" dirty="0"/>
          </a:p>
        </p:txBody>
      </p:sp>
      <p:pic>
        <p:nvPicPr>
          <p:cNvPr id="10242" name="Picture 2" descr="C:\Users\Arshia\AppData\Roaming\Microsoft\Windows\Network Shortcuts\sites.png"/>
          <p:cNvPicPr>
            <a:picLocks noGrp="1" noChangeAspect="1" noChangeArrowheads="1"/>
          </p:cNvPicPr>
          <p:nvPr>
            <p:ph idx="1"/>
          </p:nvPr>
        </p:nvPicPr>
        <p:blipFill>
          <a:blip r:embed="rId2"/>
          <a:srcRect/>
          <a:stretch>
            <a:fillRect/>
          </a:stretch>
        </p:blipFill>
        <p:spPr bwMode="auto">
          <a:xfrm>
            <a:off x="428596" y="857232"/>
            <a:ext cx="3643338" cy="5643602"/>
          </a:xfrm>
          <a:prstGeom prst="rect">
            <a:avLst/>
          </a:prstGeom>
          <a:noFill/>
        </p:spPr>
      </p:pic>
      <p:pic>
        <p:nvPicPr>
          <p:cNvPr id="10243" name="Picture 3" descr="C:\Users\Arshia\AppData\Roaming\Microsoft\Windows\Network Shortcuts\site 2.jpg"/>
          <p:cNvPicPr>
            <a:picLocks noChangeAspect="1" noChangeArrowheads="1"/>
          </p:cNvPicPr>
          <p:nvPr/>
        </p:nvPicPr>
        <p:blipFill>
          <a:blip r:embed="rId3"/>
          <a:srcRect/>
          <a:stretch>
            <a:fillRect/>
          </a:stretch>
        </p:blipFill>
        <p:spPr bwMode="auto">
          <a:xfrm>
            <a:off x="4214810" y="857233"/>
            <a:ext cx="4786345" cy="5572164"/>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4000" b="1" u="sng" dirty="0" err="1" smtClean="0"/>
              <a:t>Attirampokkam</a:t>
            </a:r>
            <a:r>
              <a:rPr lang="en-IN" sz="4000" b="1" u="sng" dirty="0" smtClean="0"/>
              <a:t> in Tamil Nadu</a:t>
            </a:r>
            <a:endParaRPr lang="en-US" sz="4000" b="1" u="sng" dirty="0"/>
          </a:p>
        </p:txBody>
      </p:sp>
      <p:pic>
        <p:nvPicPr>
          <p:cNvPr id="11266" name="Picture 2" descr="C:\Users\Arshia\AppData\Roaming\Microsoft\Windows\Network Shortcuts\pal 2.jpg"/>
          <p:cNvPicPr>
            <a:picLocks noGrp="1" noChangeAspect="1" noChangeArrowheads="1"/>
          </p:cNvPicPr>
          <p:nvPr>
            <p:ph idx="1"/>
          </p:nvPr>
        </p:nvPicPr>
        <p:blipFill>
          <a:blip r:embed="rId2"/>
          <a:srcRect/>
          <a:stretch>
            <a:fillRect/>
          </a:stretch>
        </p:blipFill>
        <p:spPr bwMode="auto">
          <a:xfrm>
            <a:off x="285720" y="1571612"/>
            <a:ext cx="4143404" cy="4714907"/>
          </a:xfrm>
          <a:prstGeom prst="rect">
            <a:avLst/>
          </a:prstGeom>
          <a:noFill/>
        </p:spPr>
      </p:pic>
      <p:pic>
        <p:nvPicPr>
          <p:cNvPr id="11267" name="Picture 3" descr="C:\Users\Arshia\AppData\Roaming\Microsoft\Windows\Network Shortcuts\pal 1.jfif"/>
          <p:cNvPicPr>
            <a:picLocks noChangeAspect="1" noChangeArrowheads="1"/>
          </p:cNvPicPr>
          <p:nvPr/>
        </p:nvPicPr>
        <p:blipFill>
          <a:blip r:embed="rId3"/>
          <a:srcRect/>
          <a:stretch>
            <a:fillRect/>
          </a:stretch>
        </p:blipFill>
        <p:spPr bwMode="auto">
          <a:xfrm>
            <a:off x="4643438" y="1571612"/>
            <a:ext cx="4071966" cy="4714908"/>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txBody>
          <a:bodyPr>
            <a:normAutofit fontScale="90000"/>
          </a:bodyPr>
          <a:lstStyle/>
          <a:p>
            <a:r>
              <a:rPr lang="en-IN" dirty="0" smtClean="0"/>
              <a:t>Hunsgi in Karnataka</a:t>
            </a:r>
            <a:endParaRPr lang="en-US" dirty="0"/>
          </a:p>
        </p:txBody>
      </p:sp>
      <p:pic>
        <p:nvPicPr>
          <p:cNvPr id="12290" name="Picture 2" descr="C:\Users\Arshia\AppData\Roaming\Microsoft\Windows\Network Shortcuts\Hun 1.jfif"/>
          <p:cNvPicPr>
            <a:picLocks noGrp="1" noChangeAspect="1" noChangeArrowheads="1"/>
          </p:cNvPicPr>
          <p:nvPr>
            <p:ph idx="1"/>
          </p:nvPr>
        </p:nvPicPr>
        <p:blipFill>
          <a:blip r:embed="rId2"/>
          <a:srcRect/>
          <a:stretch>
            <a:fillRect/>
          </a:stretch>
        </p:blipFill>
        <p:spPr bwMode="auto">
          <a:xfrm>
            <a:off x="1000100" y="1285860"/>
            <a:ext cx="7143800" cy="4857784"/>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normAutofit fontScale="90000"/>
          </a:bodyPr>
          <a:lstStyle/>
          <a:p>
            <a:r>
              <a:rPr lang="en-IN" dirty="0" smtClean="0"/>
              <a:t>Early Humans</a:t>
            </a:r>
            <a:endParaRPr lang="en-US" dirty="0"/>
          </a:p>
        </p:txBody>
      </p:sp>
      <p:sp>
        <p:nvSpPr>
          <p:cNvPr id="3" name="Content Placeholder 2"/>
          <p:cNvSpPr>
            <a:spLocks noGrp="1"/>
          </p:cNvSpPr>
          <p:nvPr>
            <p:ph idx="1"/>
          </p:nvPr>
        </p:nvSpPr>
        <p:spPr>
          <a:xfrm>
            <a:off x="457200" y="928670"/>
            <a:ext cx="8229600" cy="5715040"/>
          </a:xfrm>
        </p:spPr>
        <p:txBody>
          <a:bodyPr>
            <a:normAutofit fontScale="92500" lnSpcReduction="20000"/>
          </a:bodyPr>
          <a:lstStyle/>
          <a:p>
            <a:r>
              <a:rPr lang="en-IN" dirty="0" smtClean="0"/>
              <a:t>Humans evolved gradually on Earth over a million years. The process of evolution started in Africa and spread slowly across the continents. </a:t>
            </a:r>
          </a:p>
          <a:p>
            <a:r>
              <a:rPr lang="en-IN" dirty="0" smtClean="0"/>
              <a:t>They modified natural conditions to suit their requirements . By 48,000 BCE, they had populated all parts of the world except North and South America.</a:t>
            </a:r>
          </a:p>
          <a:p>
            <a:r>
              <a:rPr lang="en-IN" dirty="0" smtClean="0"/>
              <a:t>Early humans lived simple lives. They were hunters and gatherers. They hunted animals and gathered fruits, nuts and roots to eat.</a:t>
            </a:r>
          </a:p>
          <a:p>
            <a:r>
              <a:rPr lang="en-IN" dirty="0" smtClean="0"/>
              <a:t>They lived in caves or tree tops and wore clothing made from the bark of trees , animal skin or fur.</a:t>
            </a:r>
          </a:p>
          <a:p>
            <a:r>
              <a:rPr lang="en-IN" dirty="0" smtClean="0"/>
              <a:t>They used simple tools and weapons made of stone and bone.</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Bhimbetka in MP</a:t>
            </a:r>
            <a:endParaRPr lang="en-US" dirty="0"/>
          </a:p>
        </p:txBody>
      </p:sp>
      <p:pic>
        <p:nvPicPr>
          <p:cNvPr id="13314" name="Picture 2" descr="C:\Users\Arshia\AppData\Roaming\Microsoft\Windows\Network Shortcuts\Bhi 1.jfif"/>
          <p:cNvPicPr>
            <a:picLocks noGrp="1" noChangeAspect="1" noChangeArrowheads="1"/>
          </p:cNvPicPr>
          <p:nvPr>
            <p:ph idx="1"/>
          </p:nvPr>
        </p:nvPicPr>
        <p:blipFill>
          <a:blip r:embed="rId2"/>
          <a:srcRect/>
          <a:stretch>
            <a:fillRect/>
          </a:stretch>
        </p:blipFill>
        <p:spPr bwMode="auto">
          <a:xfrm>
            <a:off x="285720" y="1500174"/>
            <a:ext cx="4714908" cy="4786346"/>
          </a:xfrm>
          <a:prstGeom prst="rect">
            <a:avLst/>
          </a:prstGeom>
          <a:noFill/>
        </p:spPr>
      </p:pic>
      <p:pic>
        <p:nvPicPr>
          <p:cNvPr id="13315" name="Picture 3" descr="C:\Users\Arshia\AppData\Roaming\Microsoft\Windows\Network Shortcuts\Bhin2.jfif"/>
          <p:cNvPicPr>
            <a:picLocks noChangeAspect="1" noChangeArrowheads="1"/>
          </p:cNvPicPr>
          <p:nvPr/>
        </p:nvPicPr>
        <p:blipFill>
          <a:blip r:embed="rId3"/>
          <a:srcRect/>
          <a:stretch>
            <a:fillRect/>
          </a:stretch>
        </p:blipFill>
        <p:spPr bwMode="auto">
          <a:xfrm>
            <a:off x="5214942" y="1500174"/>
            <a:ext cx="3714776" cy="4714908"/>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3200" b="1" u="sng" dirty="0" smtClean="0"/>
              <a:t>THE MIDDLE STONE AGE OR THE MESOLITHIC AGE(10,000-8000 BEC)</a:t>
            </a:r>
            <a:endParaRPr lang="en-US" sz="3200" b="1" u="sng" dirty="0"/>
          </a:p>
        </p:txBody>
      </p:sp>
      <p:sp>
        <p:nvSpPr>
          <p:cNvPr id="3" name="Content Placeholder 2"/>
          <p:cNvSpPr>
            <a:spLocks noGrp="1"/>
          </p:cNvSpPr>
          <p:nvPr>
            <p:ph idx="1"/>
          </p:nvPr>
        </p:nvSpPr>
        <p:spPr>
          <a:xfrm>
            <a:off x="457200" y="1357298"/>
            <a:ext cx="8229600" cy="5214974"/>
          </a:xfrm>
        </p:spPr>
        <p:txBody>
          <a:bodyPr>
            <a:noAutofit/>
          </a:bodyPr>
          <a:lstStyle/>
          <a:p>
            <a:r>
              <a:rPr lang="en-IN" sz="3600" dirty="0" smtClean="0"/>
              <a:t>It was a period of transition between the Palaeolithic and the Neolithic Age.</a:t>
            </a:r>
          </a:p>
          <a:p>
            <a:r>
              <a:rPr lang="en-IN" sz="3600" dirty="0" smtClean="0"/>
              <a:t>Mesolithic sites in India are located in Rajasthan, Southern UP, North Eastern India, Andhra Pradesh, MP and Karnataka.</a:t>
            </a:r>
          </a:p>
          <a:p>
            <a:r>
              <a:rPr lang="en-IN" sz="3600" dirty="0" smtClean="0"/>
              <a:t>We know about the Mesolithic people from three sources, namely tools, cave and rock paintings, and burial sites.</a:t>
            </a:r>
            <a:endParaRPr lang="en-US" sz="36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p:spPr>
        <p:txBody>
          <a:bodyPr/>
          <a:lstStyle/>
          <a:p>
            <a:r>
              <a:rPr lang="en-IN" dirty="0" smtClean="0"/>
              <a:t>Changing Lifestyles</a:t>
            </a:r>
            <a:endParaRPr lang="en-US" dirty="0"/>
          </a:p>
        </p:txBody>
      </p:sp>
      <p:sp>
        <p:nvSpPr>
          <p:cNvPr id="3" name="Content Placeholder 2"/>
          <p:cNvSpPr>
            <a:spLocks noGrp="1"/>
          </p:cNvSpPr>
          <p:nvPr>
            <p:ph idx="1"/>
          </p:nvPr>
        </p:nvSpPr>
        <p:spPr>
          <a:xfrm>
            <a:off x="457200" y="1142984"/>
            <a:ext cx="8229600" cy="5429288"/>
          </a:xfrm>
        </p:spPr>
        <p:txBody>
          <a:bodyPr>
            <a:normAutofit lnSpcReduction="10000"/>
          </a:bodyPr>
          <a:lstStyle/>
          <a:p>
            <a:r>
              <a:rPr lang="en-IN" dirty="0" smtClean="0"/>
              <a:t>By around 9000 BCE, the climate became warmer and drier. It brought changes in fauna(animal life) and flora(plant life). A greater variety of plants and animals now became easier. The people continued to hunt, fish and gather food.</a:t>
            </a:r>
          </a:p>
          <a:p>
            <a:r>
              <a:rPr lang="en-IN" dirty="0" smtClean="0"/>
              <a:t>Human also learnt to tame animals and grow crops during this period. They probably discovered the value of the seeds of some grasses like barley and wheat. The dog was the first animal to </a:t>
            </a:r>
            <a:r>
              <a:rPr lang="en-IN" smtClean="0"/>
              <a:t>be tamed.</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C:\Users\Arshia\AppData\Roaming\Microsoft\Windows\Network Shortcuts\crop1.jfif"/>
          <p:cNvPicPr>
            <a:picLocks noGrp="1" noChangeAspect="1" noChangeArrowheads="1"/>
          </p:cNvPicPr>
          <p:nvPr>
            <p:ph idx="1"/>
          </p:nvPr>
        </p:nvPicPr>
        <p:blipFill>
          <a:blip r:embed="rId2"/>
          <a:srcRect/>
          <a:stretch>
            <a:fillRect/>
          </a:stretch>
        </p:blipFill>
        <p:spPr bwMode="auto">
          <a:xfrm>
            <a:off x="428596" y="1571612"/>
            <a:ext cx="4286280" cy="4572032"/>
          </a:xfrm>
          <a:prstGeom prst="rect">
            <a:avLst/>
          </a:prstGeom>
          <a:noFill/>
        </p:spPr>
      </p:pic>
      <p:pic>
        <p:nvPicPr>
          <p:cNvPr id="2051" name="Picture 3" descr="C:\Users\Arshia\AppData\Roaming\Microsoft\Windows\Network Shortcuts\Tam.jfif"/>
          <p:cNvPicPr>
            <a:picLocks noChangeAspect="1" noChangeArrowheads="1"/>
          </p:cNvPicPr>
          <p:nvPr/>
        </p:nvPicPr>
        <p:blipFill>
          <a:blip r:embed="rId3"/>
          <a:srcRect/>
          <a:stretch>
            <a:fillRect/>
          </a:stretch>
        </p:blipFill>
        <p:spPr bwMode="auto">
          <a:xfrm>
            <a:off x="5000628" y="1571612"/>
            <a:ext cx="3643338" cy="4572032"/>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descr="C:\Users\Arshia\AppData\Roaming\Microsoft\Windows\Network Shortcuts\Tam2.jfif"/>
          <p:cNvPicPr>
            <a:picLocks noGrp="1" noChangeAspect="1" noChangeArrowheads="1"/>
          </p:cNvPicPr>
          <p:nvPr>
            <p:ph idx="1"/>
          </p:nvPr>
        </p:nvPicPr>
        <p:blipFill>
          <a:blip r:embed="rId2"/>
          <a:srcRect/>
          <a:stretch>
            <a:fillRect/>
          </a:stretch>
        </p:blipFill>
        <p:spPr bwMode="auto">
          <a:xfrm>
            <a:off x="428596" y="285728"/>
            <a:ext cx="8286808" cy="6143668"/>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6286544"/>
          </a:xfrm>
        </p:spPr>
        <p:txBody>
          <a:bodyPr>
            <a:normAutofit/>
          </a:bodyPr>
          <a:lstStyle/>
          <a:p>
            <a:r>
              <a:rPr lang="en-IN" sz="3600" dirty="0" smtClean="0"/>
              <a:t>Though many humans continued to live in rock shelters, some built their own houses of sticks, twigs and mud.</a:t>
            </a:r>
          </a:p>
          <a:p>
            <a:r>
              <a:rPr lang="en-IN" sz="3600" dirty="0" smtClean="0"/>
              <a:t>Rock paintings from the Mesolithic period have been found in Rajasthan, UP, Bihar, Andhra Pradesh, MP and Karnataka. </a:t>
            </a:r>
          </a:p>
          <a:p>
            <a:r>
              <a:rPr lang="en-IN" sz="3600" dirty="0" smtClean="0"/>
              <a:t>Remains of human burial have also been found .There are evidences of food and ornaments at these burial sites.</a:t>
            </a:r>
            <a:endParaRPr lang="en-US" sz="36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descr="C:\Users\Arshia\AppData\Roaming\Microsoft\Windows\Network Shortcuts\burial 1.jpg"/>
          <p:cNvPicPr>
            <a:picLocks noGrp="1" noChangeAspect="1" noChangeArrowheads="1"/>
          </p:cNvPicPr>
          <p:nvPr>
            <p:ph idx="1"/>
          </p:nvPr>
        </p:nvPicPr>
        <p:blipFill>
          <a:blip r:embed="rId2"/>
          <a:srcRect/>
          <a:stretch>
            <a:fillRect/>
          </a:stretch>
        </p:blipFill>
        <p:spPr bwMode="auto">
          <a:xfrm>
            <a:off x="428596" y="285728"/>
            <a:ext cx="8286807" cy="6286544"/>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descr="C:\Users\Arshia\AppData\Roaming\Microsoft\Windows\Network Shortcuts\burial2.jfif"/>
          <p:cNvPicPr>
            <a:picLocks noGrp="1" noChangeAspect="1" noChangeArrowheads="1"/>
          </p:cNvPicPr>
          <p:nvPr>
            <p:ph idx="1"/>
          </p:nvPr>
        </p:nvPicPr>
        <p:blipFill>
          <a:blip r:embed="rId2"/>
          <a:srcRect/>
          <a:stretch>
            <a:fillRect/>
          </a:stretch>
        </p:blipFill>
        <p:spPr bwMode="auto">
          <a:xfrm>
            <a:off x="571472" y="285728"/>
            <a:ext cx="8215370" cy="6215106"/>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normAutofit fontScale="90000"/>
          </a:bodyPr>
          <a:lstStyle/>
          <a:p>
            <a:r>
              <a:rPr lang="en-IN" dirty="0" smtClean="0"/>
              <a:t>Tools and Implements</a:t>
            </a:r>
            <a:endParaRPr lang="en-US" dirty="0"/>
          </a:p>
        </p:txBody>
      </p:sp>
      <p:sp>
        <p:nvSpPr>
          <p:cNvPr id="3" name="Content Placeholder 2"/>
          <p:cNvSpPr>
            <a:spLocks noGrp="1"/>
          </p:cNvSpPr>
          <p:nvPr>
            <p:ph idx="1"/>
          </p:nvPr>
        </p:nvSpPr>
        <p:spPr>
          <a:xfrm>
            <a:off x="457200" y="928670"/>
            <a:ext cx="8229600" cy="5572164"/>
          </a:xfrm>
        </p:spPr>
        <p:txBody>
          <a:bodyPr>
            <a:normAutofit lnSpcReduction="10000"/>
          </a:bodyPr>
          <a:lstStyle/>
          <a:p>
            <a:r>
              <a:rPr lang="en-IN" b="1" u="sng" dirty="0" smtClean="0"/>
              <a:t>Microliths</a:t>
            </a:r>
            <a:r>
              <a:rPr lang="en-IN" dirty="0" smtClean="0"/>
              <a:t> or very small stone tools, are the main type of tools found at Mesolithic sites along with large hand axes and spheroids.</a:t>
            </a:r>
          </a:p>
          <a:p>
            <a:r>
              <a:rPr lang="en-IN" dirty="0" smtClean="0"/>
              <a:t>It had sharp edges and were typically less than 3 cm in size. They were probably used as the barbs( backward-facing points) of arrows and spears.</a:t>
            </a:r>
          </a:p>
          <a:p>
            <a:r>
              <a:rPr lang="en-IN" dirty="0" smtClean="0"/>
              <a:t>The new lighter tools helped quicker movement, and hunting became easier. The bow and arrow made it easy to hunt fast moving animals. Hooks and baits improved fishing.</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1026" name="Picture 2" descr="C:\Users\Arshia\AppData\Roaming\Microsoft\Windows\Network Shortcuts\microlithis1.jpg"/>
          <p:cNvPicPr>
            <a:picLocks noChangeAspect="1" noChangeArrowheads="1"/>
          </p:cNvPicPr>
          <p:nvPr/>
        </p:nvPicPr>
        <p:blipFill>
          <a:blip r:embed="rId2"/>
          <a:srcRect/>
          <a:stretch>
            <a:fillRect/>
          </a:stretch>
        </p:blipFill>
        <p:spPr bwMode="auto">
          <a:xfrm>
            <a:off x="500034" y="285728"/>
            <a:ext cx="8215369" cy="6000792"/>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594"/>
          </a:xfrm>
        </p:spPr>
        <p:txBody>
          <a:bodyPr>
            <a:normAutofit fontScale="90000"/>
          </a:bodyPr>
          <a:lstStyle/>
          <a:p>
            <a:r>
              <a:rPr lang="en-IN" dirty="0" smtClean="0"/>
              <a:t>Stone Age</a:t>
            </a:r>
            <a:endParaRPr lang="en-US" dirty="0"/>
          </a:p>
        </p:txBody>
      </p:sp>
      <p:sp>
        <p:nvSpPr>
          <p:cNvPr id="3" name="Content Placeholder 2"/>
          <p:cNvSpPr>
            <a:spLocks noGrp="1"/>
          </p:cNvSpPr>
          <p:nvPr>
            <p:ph idx="1"/>
          </p:nvPr>
        </p:nvSpPr>
        <p:spPr>
          <a:xfrm>
            <a:off x="457200" y="928670"/>
            <a:ext cx="8229600" cy="5643602"/>
          </a:xfrm>
        </p:spPr>
        <p:txBody>
          <a:bodyPr>
            <a:normAutofit fontScale="92500" lnSpcReduction="20000"/>
          </a:bodyPr>
          <a:lstStyle/>
          <a:p>
            <a:r>
              <a:rPr lang="en-IN" dirty="0" smtClean="0"/>
              <a:t>The period of human history from around 500,000 BCE to 4,000 BCE, when humans used mainly stone tools, is known as the Stone Age. It is further divided into Old stone age(Palaeolithic), Middle Stone age( Mesolithic) and New Stone age( Neolithic).</a:t>
            </a:r>
          </a:p>
          <a:p>
            <a:r>
              <a:rPr lang="en-IN" dirty="0" smtClean="0"/>
              <a:t>The period of transition, or change, from the use of stone to the use of metals is known as Copper- Stone Age or Chalcolithic Age. Humans used both stone and metal during the Chalcolithic age.</a:t>
            </a:r>
          </a:p>
          <a:p>
            <a:r>
              <a:rPr lang="en-IN" dirty="0" smtClean="0"/>
              <a:t>Our knowledge of this period comes from artefacts – bones, tools, weapons, cave paintings and pottery. These remains are unearthed and studied by archaeologists.</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9784"/>
          </a:xfrm>
        </p:spPr>
        <p:txBody>
          <a:bodyPr>
            <a:noAutofit/>
          </a:bodyPr>
          <a:lstStyle/>
          <a:p>
            <a:r>
              <a:rPr lang="en-IN" sz="3200" b="1" u="sng" dirty="0" smtClean="0"/>
              <a:t>The New Stone age or </a:t>
            </a:r>
            <a:br>
              <a:rPr lang="en-IN" sz="3200" b="1" u="sng" dirty="0" smtClean="0"/>
            </a:br>
            <a:r>
              <a:rPr lang="en-IN" sz="3200" b="1" u="sng" dirty="0" smtClean="0"/>
              <a:t>The Neolithic Age( 8000-4000 BCE)</a:t>
            </a:r>
            <a:endParaRPr lang="en-US" sz="3200" b="1" u="sng" dirty="0"/>
          </a:p>
        </p:txBody>
      </p:sp>
      <p:sp>
        <p:nvSpPr>
          <p:cNvPr id="3" name="Content Placeholder 2"/>
          <p:cNvSpPr>
            <a:spLocks noGrp="1"/>
          </p:cNvSpPr>
          <p:nvPr>
            <p:ph idx="1"/>
          </p:nvPr>
        </p:nvSpPr>
        <p:spPr>
          <a:xfrm>
            <a:off x="457200" y="1357298"/>
            <a:ext cx="8229600" cy="5214974"/>
          </a:xfrm>
        </p:spPr>
        <p:txBody>
          <a:bodyPr/>
          <a:lstStyle/>
          <a:p>
            <a:r>
              <a:rPr lang="en-IN" dirty="0" smtClean="0"/>
              <a:t>Around 8000 BCE, the Mesolithic Age </a:t>
            </a:r>
            <a:r>
              <a:rPr lang="en-IN" dirty="0" err="1" smtClean="0"/>
              <a:t>anded</a:t>
            </a:r>
            <a:r>
              <a:rPr lang="en-IN" dirty="0" smtClean="0"/>
              <a:t> and the New Stone Age or the Neolithic Age started. (</a:t>
            </a:r>
            <a:r>
              <a:rPr lang="en-IN" dirty="0" err="1" smtClean="0"/>
              <a:t>Neos</a:t>
            </a:r>
            <a:r>
              <a:rPr lang="en-IN" dirty="0" smtClean="0"/>
              <a:t> means new in Greek). This was an extremely important period in the history of human society with several vital discoveries and inventions being made, which brought about great changes in the lives of human being. Humans evolved from being hunters and gatherers to being farmers and herders.</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C:\Users\Arshia\AppData\Roaming\Microsoft\Windows\Network Shortcuts\Farming.jfif"/>
          <p:cNvPicPr>
            <a:picLocks noGrp="1" noChangeAspect="1" noChangeArrowheads="1"/>
          </p:cNvPicPr>
          <p:nvPr>
            <p:ph idx="1"/>
          </p:nvPr>
        </p:nvPicPr>
        <p:blipFill>
          <a:blip r:embed="rId2"/>
          <a:srcRect/>
          <a:stretch>
            <a:fillRect/>
          </a:stretch>
        </p:blipFill>
        <p:spPr bwMode="auto">
          <a:xfrm>
            <a:off x="428596" y="285728"/>
            <a:ext cx="8286808" cy="5840435"/>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descr="C:\Users\Arshia\AppData\Roaming\Microsoft\Windows\Network Shortcuts\hearding 2.jpg"/>
          <p:cNvPicPr>
            <a:picLocks noGrp="1" noChangeAspect="1" noChangeArrowheads="1"/>
          </p:cNvPicPr>
          <p:nvPr>
            <p:ph idx="1"/>
          </p:nvPr>
        </p:nvPicPr>
        <p:blipFill>
          <a:blip r:embed="rId2"/>
          <a:srcRect/>
          <a:stretch>
            <a:fillRect/>
          </a:stretch>
        </p:blipFill>
        <p:spPr bwMode="auto">
          <a:xfrm>
            <a:off x="428596" y="428604"/>
            <a:ext cx="8286808" cy="6143668"/>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txBody>
          <a:bodyPr>
            <a:normAutofit fontScale="90000"/>
          </a:bodyPr>
          <a:lstStyle/>
          <a:p>
            <a:r>
              <a:rPr lang="en-IN" b="1" u="sng" dirty="0" smtClean="0"/>
              <a:t>CHALCOLITHIC AGE(4000-2000 BEC)</a:t>
            </a:r>
            <a:endParaRPr lang="en-US" b="1" u="sng" dirty="0"/>
          </a:p>
        </p:txBody>
      </p:sp>
      <p:sp>
        <p:nvSpPr>
          <p:cNvPr id="3" name="Content Placeholder 2"/>
          <p:cNvSpPr>
            <a:spLocks noGrp="1"/>
          </p:cNvSpPr>
          <p:nvPr>
            <p:ph idx="1"/>
          </p:nvPr>
        </p:nvSpPr>
        <p:spPr>
          <a:xfrm>
            <a:off x="457200" y="1071546"/>
            <a:ext cx="8229600" cy="5429288"/>
          </a:xfrm>
        </p:spPr>
        <p:txBody>
          <a:bodyPr/>
          <a:lstStyle/>
          <a:p>
            <a:r>
              <a:rPr lang="en-IN" dirty="0" err="1" smtClean="0"/>
              <a:t>Chalkos</a:t>
            </a:r>
            <a:r>
              <a:rPr lang="en-IN" dirty="0" smtClean="0"/>
              <a:t> means copper and lithos means stone; so Chalcolithic Age is also called the Copper –Stone Age. Implements made of both stone and copper were used during this period. People invented the plough, the wheeled cart and the sail boat. They discovered how to mix metals and get stronger tools, vessels and weapons.</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C:\Users\Arshia\AppData\Roaming\Microsoft\Windows\Network Shortcuts\sail.jpg"/>
          <p:cNvPicPr>
            <a:picLocks noGrp="1" noChangeAspect="1" noChangeArrowheads="1"/>
          </p:cNvPicPr>
          <p:nvPr>
            <p:ph idx="1"/>
          </p:nvPr>
        </p:nvPicPr>
        <p:blipFill>
          <a:blip r:embed="rId2"/>
          <a:srcRect/>
          <a:stretch>
            <a:fillRect/>
          </a:stretch>
        </p:blipFill>
        <p:spPr bwMode="auto">
          <a:xfrm>
            <a:off x="571472" y="214290"/>
            <a:ext cx="8215370" cy="6286544"/>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C:\Users\Arshia\AppData\Roaming\Microsoft\Windows\Network Shortcuts\Cart 1.jfif"/>
          <p:cNvPicPr>
            <a:picLocks noGrp="1" noChangeAspect="1" noChangeArrowheads="1"/>
          </p:cNvPicPr>
          <p:nvPr>
            <p:ph idx="1"/>
          </p:nvPr>
        </p:nvPicPr>
        <p:blipFill>
          <a:blip r:embed="rId2"/>
          <a:srcRect/>
          <a:stretch>
            <a:fillRect/>
          </a:stretch>
        </p:blipFill>
        <p:spPr bwMode="auto">
          <a:xfrm>
            <a:off x="500034" y="214290"/>
            <a:ext cx="8501122" cy="642942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p:spPr>
        <p:txBody>
          <a:bodyPr>
            <a:normAutofit fontScale="90000"/>
          </a:bodyPr>
          <a:lstStyle/>
          <a:p>
            <a:r>
              <a:rPr lang="en-IN" u="sng" dirty="0" smtClean="0"/>
              <a:t>THE OLD STONE AGE(500,000-10,000)</a:t>
            </a:r>
            <a:endParaRPr lang="en-US" u="sng" dirty="0"/>
          </a:p>
        </p:txBody>
      </p:sp>
      <p:sp>
        <p:nvSpPr>
          <p:cNvPr id="3" name="Content Placeholder 2"/>
          <p:cNvSpPr>
            <a:spLocks noGrp="1"/>
          </p:cNvSpPr>
          <p:nvPr>
            <p:ph idx="1"/>
          </p:nvPr>
        </p:nvSpPr>
        <p:spPr>
          <a:xfrm>
            <a:off x="214282" y="1071546"/>
            <a:ext cx="8715436" cy="5643602"/>
          </a:xfrm>
        </p:spPr>
        <p:txBody>
          <a:bodyPr>
            <a:normAutofit fontScale="92500" lnSpcReduction="10000"/>
          </a:bodyPr>
          <a:lstStyle/>
          <a:p>
            <a:r>
              <a:rPr lang="en-IN" dirty="0" smtClean="0"/>
              <a:t>It is also called the Palaeolithic Age. </a:t>
            </a:r>
            <a:r>
              <a:rPr lang="en-IN" dirty="0" err="1" smtClean="0"/>
              <a:t>Palaios</a:t>
            </a:r>
            <a:r>
              <a:rPr lang="en-IN" dirty="0" smtClean="0"/>
              <a:t> in Greek means “old” and lithos means “stone”.</a:t>
            </a:r>
          </a:p>
          <a:p>
            <a:r>
              <a:rPr lang="en-IN" dirty="0" smtClean="0"/>
              <a:t>During the old stone age , human beings were mainly nomads, i.e. wonderers or people without a permanent home. They moved in groups, hunted and had a diet of raw meat along with vegetables and fruits. They moved over great distances.</a:t>
            </a:r>
          </a:p>
          <a:p>
            <a:r>
              <a:rPr lang="en-IN" dirty="0" smtClean="0"/>
              <a:t>Around 40,000 to 35,000 BCE there was a change in human behaviour. There was a marked increase in new forms of stone and bone tools, expressive and beautiful cave paintings, different burial methods etc. In other words , they started showing many habits of modern humans. </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normAutofit fontScale="90000"/>
          </a:bodyPr>
          <a:lstStyle/>
          <a:p>
            <a:r>
              <a:rPr lang="en-IN" u="sng" dirty="0" smtClean="0"/>
              <a:t>TOOLS AND WEAPONS</a:t>
            </a:r>
            <a:endParaRPr lang="en-US" u="sng" dirty="0"/>
          </a:p>
        </p:txBody>
      </p:sp>
      <p:sp>
        <p:nvSpPr>
          <p:cNvPr id="3" name="Content Placeholder 2"/>
          <p:cNvSpPr>
            <a:spLocks noGrp="1"/>
          </p:cNvSpPr>
          <p:nvPr>
            <p:ph idx="1"/>
          </p:nvPr>
        </p:nvSpPr>
        <p:spPr>
          <a:xfrm>
            <a:off x="457200" y="1000108"/>
            <a:ext cx="8229600" cy="5572164"/>
          </a:xfrm>
        </p:spPr>
        <p:txBody>
          <a:bodyPr>
            <a:normAutofit fontScale="92500" lnSpcReduction="10000"/>
          </a:bodyPr>
          <a:lstStyle/>
          <a:p>
            <a:r>
              <a:rPr lang="en-IN" dirty="0" smtClean="0"/>
              <a:t>In order to protect themselves, and to make their lives easier, they made simple and crude stone tools and weapons ( axe- heads, hammers and choppers)</a:t>
            </a:r>
          </a:p>
          <a:p>
            <a:r>
              <a:rPr lang="en-IN" dirty="0" smtClean="0"/>
              <a:t>In the beginning, the tools were mainly stone flakes that had been struck off from bigger stones. The other type of weapon used was the spheroids- a stone ball that might have been used to bring down animals from a distance.</a:t>
            </a:r>
          </a:p>
          <a:p>
            <a:r>
              <a:rPr lang="en-IN" dirty="0" smtClean="0"/>
              <a:t>In course of time, more complex tools like hand axes and large flakes were made for cutting animals or scraping their skins.</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txBody>
          <a:bodyPr>
            <a:normAutofit fontScale="90000"/>
          </a:bodyPr>
          <a:lstStyle/>
          <a:p>
            <a:endParaRPr lang="en-US" dirty="0"/>
          </a:p>
        </p:txBody>
      </p:sp>
      <p:pic>
        <p:nvPicPr>
          <p:cNvPr id="7170" name="Picture 2" descr="C:\Users\Arshia\AppData\Roaming\Microsoft\Windows\Network Shortcuts\Tools 1.jpg"/>
          <p:cNvPicPr>
            <a:picLocks noGrp="1" noChangeAspect="1" noChangeArrowheads="1"/>
          </p:cNvPicPr>
          <p:nvPr>
            <p:ph idx="1"/>
          </p:nvPr>
        </p:nvPicPr>
        <p:blipFill>
          <a:blip r:embed="rId2"/>
          <a:srcRect/>
          <a:stretch>
            <a:fillRect/>
          </a:stretch>
        </p:blipFill>
        <p:spPr bwMode="auto">
          <a:xfrm>
            <a:off x="571472" y="1714488"/>
            <a:ext cx="4214842" cy="4500594"/>
          </a:xfrm>
          <a:prstGeom prst="rect">
            <a:avLst/>
          </a:prstGeom>
          <a:noFill/>
        </p:spPr>
      </p:pic>
      <p:pic>
        <p:nvPicPr>
          <p:cNvPr id="7171" name="Picture 3" descr="C:\Users\Arshia\AppData\Roaming\Microsoft\Windows\Network Shortcuts\tools 2.jfif"/>
          <p:cNvPicPr>
            <a:picLocks noChangeAspect="1" noChangeArrowheads="1"/>
          </p:cNvPicPr>
          <p:nvPr/>
        </p:nvPicPr>
        <p:blipFill>
          <a:blip r:embed="rId3"/>
          <a:srcRect/>
          <a:stretch>
            <a:fillRect/>
          </a:stretch>
        </p:blipFill>
        <p:spPr bwMode="auto">
          <a:xfrm>
            <a:off x="5072066" y="1714488"/>
            <a:ext cx="3643338" cy="4500594"/>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154230"/>
          </a:xfrm>
        </p:spPr>
        <p:txBody>
          <a:bodyPr>
            <a:normAutofit fontScale="90000"/>
          </a:bodyPr>
          <a:lstStyle/>
          <a:p>
            <a:pPr algn="l"/>
            <a:r>
              <a:rPr lang="en-IN" sz="3600" u="sng" dirty="0" smtClean="0"/>
              <a:t/>
            </a:r>
            <a:br>
              <a:rPr lang="en-IN" sz="3600" u="sng" dirty="0" smtClean="0"/>
            </a:br>
            <a:r>
              <a:rPr lang="en-IN" sz="3600" u="sng" dirty="0" smtClean="0"/>
              <a:t>Shelter and Clothing</a:t>
            </a:r>
            <a:r>
              <a:rPr lang="en-IN" sz="3600" dirty="0" smtClean="0"/>
              <a:t>: They used animal skins, barks of trees and leaves to make their clothing. They lived in caves, trees or natural rock shelters.</a:t>
            </a:r>
            <a:r>
              <a:rPr lang="en-US" dirty="0" smtClean="0"/>
              <a:t/>
            </a:r>
            <a:br>
              <a:rPr lang="en-US" dirty="0" smtClean="0"/>
            </a:br>
            <a:endParaRPr lang="en-US" dirty="0"/>
          </a:p>
        </p:txBody>
      </p:sp>
      <p:pic>
        <p:nvPicPr>
          <p:cNvPr id="3074" name="Picture 2" descr="C:\Users\Arshia\AppData\Roaming\Microsoft\Windows\Network Shortcuts\FirstPeopleCover02.jpg.pagespeed.ce.DnMkHAwRS3.jpg"/>
          <p:cNvPicPr>
            <a:picLocks noGrp="1" noChangeAspect="1" noChangeArrowheads="1"/>
          </p:cNvPicPr>
          <p:nvPr>
            <p:ph idx="1"/>
          </p:nvPr>
        </p:nvPicPr>
        <p:blipFill>
          <a:blip r:embed="rId2"/>
          <a:srcRect/>
          <a:stretch>
            <a:fillRect/>
          </a:stretch>
        </p:blipFill>
        <p:spPr bwMode="auto">
          <a:xfrm>
            <a:off x="457200" y="2571750"/>
            <a:ext cx="8229600" cy="3857625"/>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hia\AppData\Roaming\Microsoft\Windows\Network Shortcuts\stone age.jfif"/>
          <p:cNvPicPr>
            <a:picLocks noGrp="1" noChangeAspect="1" noChangeArrowheads="1"/>
          </p:cNvPicPr>
          <p:nvPr>
            <p:ph idx="1"/>
          </p:nvPr>
        </p:nvPicPr>
        <p:blipFill>
          <a:blip r:embed="rId2"/>
          <a:srcRect/>
          <a:stretch>
            <a:fillRect/>
          </a:stretch>
        </p:blipFill>
        <p:spPr bwMode="auto">
          <a:xfrm>
            <a:off x="428596" y="1214422"/>
            <a:ext cx="3714776" cy="5072098"/>
          </a:xfrm>
          <a:prstGeom prst="rect">
            <a:avLst/>
          </a:prstGeom>
          <a:noFill/>
        </p:spPr>
      </p:pic>
      <p:pic>
        <p:nvPicPr>
          <p:cNvPr id="2050" name="Picture 2" descr="C:\Users\Arshia\AppData\Roaming\Microsoft\Windows\Network Shortcuts\images.jfif"/>
          <p:cNvPicPr>
            <a:picLocks noChangeAspect="1" noChangeArrowheads="1"/>
          </p:cNvPicPr>
          <p:nvPr/>
        </p:nvPicPr>
        <p:blipFill>
          <a:blip r:embed="rId3"/>
          <a:srcRect/>
          <a:stretch>
            <a:fillRect/>
          </a:stretch>
        </p:blipFill>
        <p:spPr bwMode="auto">
          <a:xfrm>
            <a:off x="4857752" y="1214422"/>
            <a:ext cx="3857652" cy="5214975"/>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p:spPr>
        <p:txBody>
          <a:bodyPr/>
          <a:lstStyle/>
          <a:p>
            <a:r>
              <a:rPr lang="en-IN" dirty="0" smtClean="0"/>
              <a:t>Art</a:t>
            </a:r>
            <a:endParaRPr lang="en-US" dirty="0"/>
          </a:p>
        </p:txBody>
      </p:sp>
      <p:sp>
        <p:nvSpPr>
          <p:cNvPr id="3" name="Content Placeholder 2"/>
          <p:cNvSpPr>
            <a:spLocks noGrp="1"/>
          </p:cNvSpPr>
          <p:nvPr>
            <p:ph idx="1"/>
          </p:nvPr>
        </p:nvSpPr>
        <p:spPr>
          <a:xfrm>
            <a:off x="571472" y="1071546"/>
            <a:ext cx="8229600" cy="5340369"/>
          </a:xfrm>
        </p:spPr>
        <p:txBody>
          <a:bodyPr>
            <a:normAutofit fontScale="92500" lnSpcReduction="10000"/>
          </a:bodyPr>
          <a:lstStyle/>
          <a:p>
            <a:r>
              <a:rPr lang="en-IN" dirty="0" smtClean="0"/>
              <a:t>Towards the end of the old stone age, vivid and beautiful cave paintings started appearing in various sites around the world, like Altamira in Spain and Lascaux in France. </a:t>
            </a:r>
          </a:p>
          <a:p>
            <a:r>
              <a:rPr lang="en-IN" dirty="0" smtClean="0"/>
              <a:t>Most of the cave paintings, which are about 20,000 years old, focus on the animals that the people hunted. </a:t>
            </a:r>
          </a:p>
          <a:p>
            <a:r>
              <a:rPr lang="en-IN" dirty="0" smtClean="0"/>
              <a:t>In India, more than 450 painted rock shelters ranging from the Palaeolithic to Mesolithic period have been found in Bhimbetka,( Near Bhopal). Life- like sculptures of animals and figures of mother goddesses have also been found.</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254</TotalTime>
  <Words>1165</Words>
  <Application>Microsoft Office PowerPoint</Application>
  <PresentationFormat>On-screen Show (4:3)</PresentationFormat>
  <Paragraphs>54</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STONE AGE</vt:lpstr>
      <vt:lpstr>Early Humans</vt:lpstr>
      <vt:lpstr>Stone Age</vt:lpstr>
      <vt:lpstr>THE OLD STONE AGE(500,000-10,000)</vt:lpstr>
      <vt:lpstr>TOOLS AND WEAPONS</vt:lpstr>
      <vt:lpstr>Slide 6</vt:lpstr>
      <vt:lpstr> Shelter and Clothing: They used animal skins, barks of trees and leaves to make their clothing. They lived in caves, trees or natural rock shelters. </vt:lpstr>
      <vt:lpstr>Slide 8</vt:lpstr>
      <vt:lpstr>Art</vt:lpstr>
      <vt:lpstr>Art in Bhimbetka </vt:lpstr>
      <vt:lpstr>Cave paintings of Altamira of Spain</vt:lpstr>
      <vt:lpstr>Cave paintings of Lascaux in France</vt:lpstr>
      <vt:lpstr>Discovery of Fire</vt:lpstr>
      <vt:lpstr>Slide 14</vt:lpstr>
      <vt:lpstr>Invention of the Wheel</vt:lpstr>
      <vt:lpstr>Slide 16</vt:lpstr>
      <vt:lpstr>Palaeolithic sites in India</vt:lpstr>
      <vt:lpstr>Attirampokkam in Tamil Nadu</vt:lpstr>
      <vt:lpstr>Hunsgi in Karnataka</vt:lpstr>
      <vt:lpstr>Bhimbetka in MP</vt:lpstr>
      <vt:lpstr>THE MIDDLE STONE AGE OR THE MESOLITHIC AGE(10,000-8000 BEC)</vt:lpstr>
      <vt:lpstr>Changing Lifestyles</vt:lpstr>
      <vt:lpstr>Slide 23</vt:lpstr>
      <vt:lpstr>Slide 24</vt:lpstr>
      <vt:lpstr>Slide 25</vt:lpstr>
      <vt:lpstr>Slide 26</vt:lpstr>
      <vt:lpstr>Slide 27</vt:lpstr>
      <vt:lpstr>Tools and Implements</vt:lpstr>
      <vt:lpstr>Slide 29</vt:lpstr>
      <vt:lpstr>The New Stone age or  The Neolithic Age( 8000-4000 BCE)</vt:lpstr>
      <vt:lpstr>Slide 31</vt:lpstr>
      <vt:lpstr>Slide 32</vt:lpstr>
      <vt:lpstr>CHALCOLITHIC AGE(4000-2000 BEC)</vt:lpstr>
      <vt:lpstr>Slide 34</vt:lpstr>
      <vt:lpstr>Slide 35</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STONE AGE</dc:title>
  <dc:creator>Arshia</dc:creator>
  <cp:lastModifiedBy>Arshia</cp:lastModifiedBy>
  <cp:revision>53</cp:revision>
  <dcterms:created xsi:type="dcterms:W3CDTF">2020-08-19T15:22:29Z</dcterms:created>
  <dcterms:modified xsi:type="dcterms:W3CDTF">2020-08-26T18:09:25Z</dcterms:modified>
</cp:coreProperties>
</file>