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4" r:id="rId7"/>
    <p:sldId id="265" r:id="rId8"/>
    <p:sldId id="266"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029200"/>
          </a:xfrm>
        </p:spPr>
        <p:txBody>
          <a:bodyPr/>
          <a:lstStyle/>
          <a:p>
            <a:r>
              <a:rPr lang="en-US" b="1" u="sng" dirty="0" smtClean="0"/>
              <a:t>THE RISE OF NATIONALISM IN EUROPE </a:t>
            </a:r>
            <a:br>
              <a:rPr lang="en-US" b="1" u="sng" dirty="0" smtClean="0"/>
            </a:br>
            <a:r>
              <a:rPr lang="en-US" b="1" u="sng" dirty="0" smtClean="0"/>
              <a:t>THE MAKING OF NATIONALISM IN EUROPE</a:t>
            </a:r>
            <a:endParaRPr lang="en-US" dirty="0"/>
          </a:p>
        </p:txBody>
      </p:sp>
      <p:sp>
        <p:nvSpPr>
          <p:cNvPr id="3" name="Subtitle 2"/>
          <p:cNvSpPr>
            <a:spLocks noGrp="1"/>
          </p:cNvSpPr>
          <p:nvPr>
            <p:ph type="subTitle" idx="1"/>
          </p:nvPr>
        </p:nvSpPr>
        <p:spPr>
          <a:xfrm>
            <a:off x="1371600" y="5257800"/>
            <a:ext cx="6400800" cy="381000"/>
          </a:xfrm>
        </p:spPr>
        <p:txBody>
          <a:bodyPr>
            <a:normAutofit fontScale="70000" lnSpcReduction="20000"/>
          </a:bodyPr>
          <a:lstStyle/>
          <a:p>
            <a:endParaRPr lang="en-US" dirty="0"/>
          </a:p>
        </p:txBody>
      </p:sp>
    </p:spTree>
    <p:extLst>
      <p:ext uri="{BB962C8B-B14F-4D97-AF65-F5344CB8AC3E}">
        <p14:creationId xmlns:p14="http://schemas.microsoft.com/office/powerpoint/2010/main" val="403419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ASSINGMENTS  </a:t>
            </a:r>
            <a:br>
              <a:rPr lang="en-US" b="1" u="sng" dirty="0"/>
            </a:br>
            <a:endParaRPr lang="en-US" dirty="0"/>
          </a:p>
        </p:txBody>
      </p:sp>
      <p:sp>
        <p:nvSpPr>
          <p:cNvPr id="3" name="Content Placeholder 2"/>
          <p:cNvSpPr>
            <a:spLocks noGrp="1"/>
          </p:cNvSpPr>
          <p:nvPr>
            <p:ph idx="1"/>
          </p:nvPr>
        </p:nvSpPr>
        <p:spPr>
          <a:xfrm>
            <a:off x="304800" y="914400"/>
            <a:ext cx="8458200" cy="5486400"/>
          </a:xfrm>
        </p:spPr>
        <p:txBody>
          <a:bodyPr>
            <a:noAutofit/>
          </a:bodyPr>
          <a:lstStyle/>
          <a:p>
            <a:pPr marL="0" indent="0">
              <a:buNone/>
            </a:pPr>
            <a:r>
              <a:rPr lang="en-US" sz="1800" dirty="0" smtClean="0"/>
              <a:t>1.What is Aristocracy? What were the factors that united them?</a:t>
            </a:r>
          </a:p>
          <a:p>
            <a:pPr marL="0" indent="0">
              <a:buNone/>
            </a:pPr>
            <a:r>
              <a:rPr lang="en-US" sz="1800" dirty="0" smtClean="0"/>
              <a:t>2.What was new conservatism? How they wanted to make the position of King strong?</a:t>
            </a:r>
          </a:p>
          <a:p>
            <a:pPr marL="0" indent="0">
              <a:buNone/>
            </a:pPr>
            <a:r>
              <a:rPr lang="en-US" sz="1800" dirty="0" smtClean="0"/>
              <a:t>3.  What were the political , social and economic   ideas supported by the liberals?</a:t>
            </a:r>
          </a:p>
          <a:p>
            <a:pPr marL="0" lvl="0" indent="0">
              <a:buNone/>
            </a:pPr>
            <a:r>
              <a:rPr lang="en-US" sz="2000" dirty="0" smtClean="0"/>
              <a:t>4.Which </a:t>
            </a:r>
            <a:r>
              <a:rPr lang="en-US" sz="2000" dirty="0"/>
              <a:t>of the following did the European conservatives not believe </a:t>
            </a:r>
            <a:r>
              <a:rPr lang="en-US" sz="2000" dirty="0" smtClean="0"/>
              <a:t>in?</a:t>
            </a:r>
          </a:p>
          <a:p>
            <a:pPr marL="0" lvl="0" indent="0">
              <a:buNone/>
            </a:pPr>
            <a:r>
              <a:rPr lang="en-US" sz="2000" dirty="0"/>
              <a:t> </a:t>
            </a:r>
            <a:r>
              <a:rPr lang="en-US" sz="2000" dirty="0" smtClean="0"/>
              <a:t>     (A)  </a:t>
            </a:r>
            <a:r>
              <a:rPr lang="en-US" sz="1800" dirty="0" smtClean="0"/>
              <a:t>Traditional </a:t>
            </a:r>
            <a:r>
              <a:rPr lang="en-US" sz="1800" dirty="0"/>
              <a:t>institution of state </a:t>
            </a:r>
            <a:r>
              <a:rPr lang="en-US" sz="1800" dirty="0" smtClean="0"/>
              <a:t>policy</a:t>
            </a:r>
            <a:r>
              <a:rPr lang="en-US" sz="2400" dirty="0"/>
              <a:t> </a:t>
            </a:r>
            <a:r>
              <a:rPr lang="en-US" sz="2400" dirty="0" smtClean="0"/>
              <a:t>      </a:t>
            </a:r>
            <a:r>
              <a:rPr lang="en-US" sz="1800" dirty="0" smtClean="0"/>
              <a:t> (B) Strengthened monarchy</a:t>
            </a:r>
            <a:endParaRPr lang="en-US" sz="2400" dirty="0"/>
          </a:p>
          <a:p>
            <a:pPr marL="0" lvl="0" indent="0">
              <a:buNone/>
            </a:pPr>
            <a:r>
              <a:rPr lang="en-US" sz="2400" dirty="0"/>
              <a:t> </a:t>
            </a:r>
            <a:r>
              <a:rPr lang="en-US" sz="2400" dirty="0" smtClean="0"/>
              <a:t>    </a:t>
            </a:r>
            <a:r>
              <a:rPr lang="en-US" sz="1800" dirty="0" smtClean="0"/>
              <a:t>(C) A </a:t>
            </a:r>
            <a:r>
              <a:rPr lang="en-US" sz="1800" dirty="0"/>
              <a:t>return to a society of pre-revolutionary </a:t>
            </a:r>
            <a:r>
              <a:rPr lang="en-US" sz="1800" dirty="0" smtClean="0"/>
              <a:t>day</a:t>
            </a:r>
            <a:endParaRPr lang="en-US" sz="2000" dirty="0"/>
          </a:p>
          <a:p>
            <a:pPr marL="0" lvl="0" indent="0">
              <a:buNone/>
            </a:pPr>
            <a:r>
              <a:rPr lang="en-US" sz="2000" dirty="0" smtClean="0"/>
              <a:t>5. Name </a:t>
            </a:r>
            <a:r>
              <a:rPr lang="en-US" sz="2000" dirty="0"/>
              <a:t>the Italian revolutionary from Genoa.</a:t>
            </a:r>
            <a:endParaRPr lang="en-US" sz="2800" dirty="0"/>
          </a:p>
          <a:p>
            <a:pPr marL="457200" lvl="1" indent="0">
              <a:buNone/>
            </a:pPr>
            <a:r>
              <a:rPr lang="en-US" sz="1800" dirty="0" smtClean="0"/>
              <a:t>(A) Metternich</a:t>
            </a:r>
            <a:r>
              <a:rPr lang="en-US" sz="1800" dirty="0"/>
              <a:t>	</a:t>
            </a:r>
            <a:r>
              <a:rPr lang="en-US" sz="1800" dirty="0" smtClean="0"/>
              <a:t>                         (</a:t>
            </a:r>
            <a:r>
              <a:rPr lang="en-US" sz="1800" dirty="0"/>
              <a:t>b) Johann Gottfried</a:t>
            </a:r>
            <a:endParaRPr lang="en-US" sz="2400" dirty="0"/>
          </a:p>
          <a:p>
            <a:pPr marL="0" indent="0">
              <a:buNone/>
            </a:pPr>
            <a:r>
              <a:rPr lang="en-US" sz="2000" dirty="0" smtClean="0"/>
              <a:t>         (</a:t>
            </a:r>
            <a:r>
              <a:rPr lang="en-US" sz="2000" dirty="0"/>
              <a:t>c)  Giuseppe Mazzini	</a:t>
            </a:r>
            <a:r>
              <a:rPr lang="en-US" sz="2000" dirty="0" smtClean="0"/>
              <a:t>     (</a:t>
            </a:r>
            <a:r>
              <a:rPr lang="en-US" sz="2000" dirty="0"/>
              <a:t>d) None of </a:t>
            </a:r>
            <a:r>
              <a:rPr lang="en-US" sz="2000" dirty="0" smtClean="0"/>
              <a:t>these</a:t>
            </a:r>
            <a:endParaRPr lang="en-US" sz="2800" dirty="0"/>
          </a:p>
          <a:p>
            <a:pPr marL="0" lvl="0" indent="0">
              <a:buNone/>
            </a:pPr>
            <a:r>
              <a:rPr lang="en-US" sz="2000" dirty="0" smtClean="0"/>
              <a:t>6. Which </a:t>
            </a:r>
            <a:r>
              <a:rPr lang="en-US" sz="2000" dirty="0"/>
              <a:t>language was spoken for purposes of diplomacy in the mid 18th century in Europe?</a:t>
            </a:r>
            <a:endParaRPr lang="en-US" sz="2800" dirty="0"/>
          </a:p>
          <a:p>
            <a:pPr marL="457200" lvl="1" indent="0">
              <a:buNone/>
            </a:pPr>
            <a:r>
              <a:rPr lang="en-US" sz="1800" dirty="0" smtClean="0"/>
              <a:t>(A) German</a:t>
            </a:r>
            <a:r>
              <a:rPr lang="en-US" sz="1800" dirty="0"/>
              <a:t> </a:t>
            </a:r>
            <a:r>
              <a:rPr lang="en-US" sz="1800" dirty="0" smtClean="0"/>
              <a:t>           (b</a:t>
            </a:r>
            <a:r>
              <a:rPr lang="en-US" sz="1800" dirty="0"/>
              <a:t>) </a:t>
            </a:r>
            <a:r>
              <a:rPr lang="en-US" sz="1800" dirty="0" smtClean="0"/>
              <a:t>English      </a:t>
            </a:r>
            <a:r>
              <a:rPr lang="en-US" sz="2000" dirty="0" smtClean="0"/>
              <a:t>  (</a:t>
            </a:r>
            <a:r>
              <a:rPr lang="en-US" sz="2000" dirty="0"/>
              <a:t>c</a:t>
            </a:r>
            <a:r>
              <a:rPr lang="en-US" sz="2000"/>
              <a:t>)  </a:t>
            </a:r>
            <a:r>
              <a:rPr lang="en-US" sz="2000" smtClean="0"/>
              <a:t>French  </a:t>
            </a:r>
            <a:r>
              <a:rPr lang="en-US" sz="2000" dirty="0" smtClean="0"/>
              <a:t>(</a:t>
            </a:r>
            <a:r>
              <a:rPr lang="en-US" sz="2000" dirty="0"/>
              <a:t>d) Spanish</a:t>
            </a:r>
          </a:p>
          <a:p>
            <a:pPr marL="0" lvl="0" indent="0">
              <a:buNone/>
            </a:pPr>
            <a:r>
              <a:rPr lang="en-US" sz="2000" dirty="0" smtClean="0"/>
              <a:t>7. What </a:t>
            </a:r>
            <a:r>
              <a:rPr lang="en-US" sz="2000" dirty="0"/>
              <a:t>was ‘Young Italy’ ?</a:t>
            </a:r>
            <a:endParaRPr lang="en-US" sz="2800" dirty="0"/>
          </a:p>
          <a:p>
            <a:pPr marL="457200" lvl="1" indent="0">
              <a:buNone/>
            </a:pPr>
            <a:r>
              <a:rPr lang="en-US" sz="1800" dirty="0" smtClean="0"/>
              <a:t>(A) Vision </a:t>
            </a:r>
            <a:r>
              <a:rPr lang="en-US" sz="1800" dirty="0"/>
              <a:t>of Italy	</a:t>
            </a:r>
            <a:r>
              <a:rPr lang="en-US" sz="1800" dirty="0" smtClean="0"/>
              <a:t>                     (</a:t>
            </a:r>
            <a:r>
              <a:rPr lang="en-US" sz="1800" dirty="0"/>
              <a:t>b) Secret society</a:t>
            </a:r>
            <a:endParaRPr lang="en-US" sz="2400" dirty="0"/>
          </a:p>
          <a:p>
            <a:pPr marL="0" indent="0">
              <a:buNone/>
            </a:pPr>
            <a:r>
              <a:rPr lang="en-US" sz="2000" dirty="0" smtClean="0"/>
              <a:t>         (</a:t>
            </a:r>
            <a:r>
              <a:rPr lang="en-US" sz="2000" dirty="0"/>
              <a:t>c)  National anthem of Italy	(d) None of these</a:t>
            </a:r>
          </a:p>
          <a:p>
            <a:pPr marL="514350" indent="-514350">
              <a:buAutoNum type="arabicPeriod" startAt="2"/>
            </a:pPr>
            <a:endParaRPr lang="en-US" sz="1600" dirty="0"/>
          </a:p>
        </p:txBody>
      </p:sp>
    </p:spTree>
    <p:extLst>
      <p:ext uri="{BB962C8B-B14F-4D97-AF65-F5344CB8AC3E}">
        <p14:creationId xmlns:p14="http://schemas.microsoft.com/office/powerpoint/2010/main" val="601550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CONTENTS</a:t>
            </a:r>
            <a:endParaRPr lang="en-US" dirty="0"/>
          </a:p>
        </p:txBody>
      </p:sp>
      <p:sp>
        <p:nvSpPr>
          <p:cNvPr id="3" name="Content Placeholder 2"/>
          <p:cNvSpPr>
            <a:spLocks noGrp="1"/>
          </p:cNvSpPr>
          <p:nvPr>
            <p:ph idx="1"/>
          </p:nvPr>
        </p:nvSpPr>
        <p:spPr/>
        <p:txBody>
          <a:bodyPr>
            <a:normAutofit/>
          </a:bodyPr>
          <a:lstStyle/>
          <a:p>
            <a:r>
              <a:rPr lang="en-US" b="1" u="sng" dirty="0" smtClean="0"/>
              <a:t>MID-EIGHTEENTH CENTURY EUROPE.</a:t>
            </a:r>
            <a:endParaRPr lang="en-US" b="1" u="sng" dirty="0"/>
          </a:p>
          <a:p>
            <a:r>
              <a:rPr lang="en-US" b="1" u="sng" dirty="0" smtClean="0"/>
              <a:t>THE ARISTOCRACY AND THE NEW MIDDLE CLASS</a:t>
            </a:r>
          </a:p>
          <a:p>
            <a:r>
              <a:rPr lang="en-US" b="1" u="sng" dirty="0" smtClean="0"/>
              <a:t>WHAT DID LIBERAL NATIONALISN STAND FOR?</a:t>
            </a:r>
          </a:p>
          <a:p>
            <a:r>
              <a:rPr lang="en-US" b="1" u="sng" dirty="0" smtClean="0"/>
              <a:t>A NEW CONSERVATISM AFTER 1815</a:t>
            </a:r>
          </a:p>
          <a:p>
            <a:r>
              <a:rPr lang="en-US" b="1" u="sng" dirty="0" smtClean="0"/>
              <a:t>THE REVOLUTIONARIES</a:t>
            </a:r>
            <a:endParaRPr lang="en-US" b="1" u="sng" dirty="0"/>
          </a:p>
          <a:p>
            <a:r>
              <a:rPr lang="en-US" b="1" u="sng" dirty="0"/>
              <a:t>ASSINGMENTS  </a:t>
            </a:r>
          </a:p>
          <a:p>
            <a:endParaRPr lang="en-US" dirty="0"/>
          </a:p>
        </p:txBody>
      </p:sp>
    </p:spTree>
    <p:extLst>
      <p:ext uri="{BB962C8B-B14F-4D97-AF65-F5344CB8AC3E}">
        <p14:creationId xmlns:p14="http://schemas.microsoft.com/office/powerpoint/2010/main" val="3372860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MID-EIGHTEENTH CENTURY EUROPE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Till mid –eighteenth century there were no Nation States in Europe. </a:t>
            </a:r>
          </a:p>
          <a:p>
            <a:r>
              <a:rPr lang="en-US" dirty="0" smtClean="0"/>
              <a:t>Eastern and central Europe were under autocratic monarchies or multi-national dynastic empires where diverse people lived.</a:t>
            </a:r>
          </a:p>
          <a:p>
            <a:r>
              <a:rPr lang="en-US" dirty="0" smtClean="0"/>
              <a:t>They were not having a shared collective identity or a common culture.</a:t>
            </a:r>
          </a:p>
          <a:p>
            <a:r>
              <a:rPr lang="en-US" dirty="0" smtClean="0"/>
              <a:t>They belonged to different ethnic groups and spoke different languages.</a:t>
            </a:r>
          </a:p>
          <a:p>
            <a:r>
              <a:rPr lang="en-US" dirty="0" smtClean="0"/>
              <a:t>The only tie binding these diverse groups together was a common allegiance to the emperor.</a:t>
            </a:r>
          </a:p>
          <a:p>
            <a:endParaRPr lang="en-US" dirty="0"/>
          </a:p>
        </p:txBody>
      </p:sp>
    </p:spTree>
    <p:extLst>
      <p:ext uri="{BB962C8B-B14F-4D97-AF65-F5344CB8AC3E}">
        <p14:creationId xmlns:p14="http://schemas.microsoft.com/office/powerpoint/2010/main" val="1973546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u="sng" dirty="0" smtClean="0"/>
              <a:t>STRUCTURE OF EUROPEAN SOCIETY IN 18</a:t>
            </a:r>
            <a:r>
              <a:rPr lang="en-US" sz="3600" b="1" u="sng" baseline="30000" dirty="0" smtClean="0"/>
              <a:t>TH</a:t>
            </a:r>
            <a:r>
              <a:rPr lang="en-US" sz="3600" b="1" u="sng" dirty="0" smtClean="0"/>
              <a:t> CENTURY</a:t>
            </a:r>
            <a:endParaRPr lang="en-US" sz="3600" b="1" u="sng"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t>
            </a:r>
            <a:r>
              <a:rPr lang="en-US" sz="2800" b="1" u="sng" dirty="0" smtClean="0"/>
              <a:t>ARISTOCRACY</a:t>
            </a:r>
            <a:r>
              <a:rPr lang="en-US" dirty="0" smtClean="0"/>
              <a:t>: </a:t>
            </a:r>
            <a:r>
              <a:rPr lang="en-US" sz="2800" dirty="0" smtClean="0"/>
              <a:t>Socially and Politically they were dominant class on the continent. Some characteristics of Aristocracy were:-</a:t>
            </a:r>
          </a:p>
          <a:p>
            <a:pPr marL="0" indent="0">
              <a:buNone/>
            </a:pPr>
            <a:r>
              <a:rPr lang="en-US" sz="2800" dirty="0"/>
              <a:t> </a:t>
            </a:r>
            <a:r>
              <a:rPr lang="en-US" sz="2800" dirty="0" smtClean="0"/>
              <a:t>(a) They were high class land lords.</a:t>
            </a:r>
          </a:p>
          <a:p>
            <a:pPr marL="0" indent="0">
              <a:buNone/>
            </a:pPr>
            <a:r>
              <a:rPr lang="en-US" sz="2800" dirty="0"/>
              <a:t> </a:t>
            </a:r>
            <a:r>
              <a:rPr lang="en-US" sz="2800" dirty="0" smtClean="0"/>
              <a:t>(b)Numerically a very small group.</a:t>
            </a:r>
          </a:p>
          <a:p>
            <a:pPr marL="0" indent="0">
              <a:buNone/>
            </a:pPr>
            <a:r>
              <a:rPr lang="en-US" sz="2800" dirty="0"/>
              <a:t> </a:t>
            </a:r>
            <a:r>
              <a:rPr lang="en-US" sz="2800" dirty="0" smtClean="0"/>
              <a:t>(c ) They were privileged class</a:t>
            </a:r>
          </a:p>
          <a:p>
            <a:pPr marL="0" indent="0">
              <a:buNone/>
            </a:pPr>
            <a:r>
              <a:rPr lang="en-US" sz="2800" dirty="0"/>
              <a:t> </a:t>
            </a:r>
            <a:r>
              <a:rPr lang="en-US" sz="2800" dirty="0" smtClean="0"/>
              <a:t>(d) They spoke French for diplomacy and in high society</a:t>
            </a:r>
          </a:p>
          <a:p>
            <a:pPr marL="0" indent="0">
              <a:buNone/>
            </a:pPr>
            <a:r>
              <a:rPr lang="en-US" sz="2800" dirty="0"/>
              <a:t> </a:t>
            </a:r>
            <a:r>
              <a:rPr lang="en-US" sz="2800" dirty="0" smtClean="0"/>
              <a:t>(e) Their families were often connected by ties of marriage.</a:t>
            </a:r>
          </a:p>
          <a:p>
            <a:pPr marL="0" indent="0">
              <a:buNone/>
            </a:pPr>
            <a:r>
              <a:rPr lang="en-US" sz="2800" dirty="0"/>
              <a:t> </a:t>
            </a:r>
            <a:r>
              <a:rPr lang="en-US" sz="2800" dirty="0" smtClean="0"/>
              <a:t>(f) They owned estates in the countryside and also town houses.</a:t>
            </a:r>
          </a:p>
        </p:txBody>
      </p:sp>
    </p:spTree>
    <p:extLst>
      <p:ext uri="{BB962C8B-B14F-4D97-AF65-F5344CB8AC3E}">
        <p14:creationId xmlns:p14="http://schemas.microsoft.com/office/powerpoint/2010/main" val="2637258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u="sng" dirty="0"/>
              <a:t>STRUCTURE OF EUROPEAN SOCIETY IN 18</a:t>
            </a:r>
            <a:r>
              <a:rPr lang="en-US" sz="4000" b="1" u="sng" baseline="30000" dirty="0"/>
              <a:t>TH</a:t>
            </a:r>
            <a:r>
              <a:rPr lang="en-US" sz="4000" b="1" u="sng" dirty="0"/>
              <a:t> CENTURY</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b="1" u="sng" dirty="0" smtClean="0"/>
              <a:t>PEASANTRY </a:t>
            </a:r>
            <a:r>
              <a:rPr lang="en-US" b="1" dirty="0" smtClean="0"/>
              <a:t>: </a:t>
            </a:r>
            <a:r>
              <a:rPr lang="en-US" sz="3000" dirty="0" smtClean="0"/>
              <a:t>They constitutes majority of the population. In west Europe the bulk of the land was farmed by tenants and small owners.</a:t>
            </a:r>
          </a:p>
          <a:p>
            <a:pPr marL="0" indent="0">
              <a:buNone/>
            </a:pPr>
            <a:r>
              <a:rPr lang="en-US" sz="3000" dirty="0" smtClean="0"/>
              <a:t>In Eastern and Central Europe the landholding pattern was Estates cultivated by serfs.</a:t>
            </a:r>
          </a:p>
          <a:p>
            <a:pPr marL="0" indent="0">
              <a:buNone/>
            </a:pPr>
            <a:r>
              <a:rPr lang="en-US" sz="3000" dirty="0" smtClean="0"/>
              <a:t>They have no rights.</a:t>
            </a:r>
            <a:endParaRPr lang="en-US" sz="3000" dirty="0"/>
          </a:p>
          <a:p>
            <a:pPr marL="0" indent="0">
              <a:buNone/>
            </a:pPr>
            <a:r>
              <a:rPr lang="en-US" b="1" u="sng" dirty="0"/>
              <a:t>THE NEW MIDDLE </a:t>
            </a:r>
            <a:r>
              <a:rPr lang="en-US" b="1" u="sng" dirty="0" smtClean="0"/>
              <a:t>CLASS: </a:t>
            </a:r>
            <a:r>
              <a:rPr lang="en-US" sz="3000" dirty="0" smtClean="0"/>
              <a:t>Due to Industrialization a new social group emerged known as the new middle class. They made up of Industrialists , Businessmen, Professionals.</a:t>
            </a:r>
          </a:p>
          <a:p>
            <a:pPr marL="0" indent="0">
              <a:buNone/>
            </a:pPr>
            <a:r>
              <a:rPr lang="en-US" sz="3000" dirty="0" smtClean="0"/>
              <a:t>Under them the idea of national unity  and abolition of aristocratic privileges gained popularity</a:t>
            </a:r>
            <a:r>
              <a:rPr lang="en-US" sz="2800" dirty="0" smtClean="0"/>
              <a:t>.</a:t>
            </a:r>
            <a:endParaRPr lang="en-US" sz="2800" dirty="0"/>
          </a:p>
          <a:p>
            <a:endParaRPr lang="en-US" dirty="0"/>
          </a:p>
        </p:txBody>
      </p:sp>
    </p:spTree>
    <p:extLst>
      <p:ext uri="{BB962C8B-B14F-4D97-AF65-F5344CB8AC3E}">
        <p14:creationId xmlns:p14="http://schemas.microsoft.com/office/powerpoint/2010/main" val="2947557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u="sng" dirty="0" smtClean="0"/>
              <a:t>WHAT DID LIBERAL NATIONALISM STAND FOR?</a:t>
            </a:r>
            <a:endParaRPr lang="en-US" sz="3200" b="1" u="sng" dirty="0"/>
          </a:p>
        </p:txBody>
      </p:sp>
      <p:sp>
        <p:nvSpPr>
          <p:cNvPr id="3" name="Content Placeholder 2"/>
          <p:cNvSpPr>
            <a:spLocks noGrp="1"/>
          </p:cNvSpPr>
          <p:nvPr>
            <p:ph idx="1"/>
          </p:nvPr>
        </p:nvSpPr>
        <p:spPr/>
        <p:txBody>
          <a:bodyPr>
            <a:normAutofit fontScale="92500" lnSpcReduction="20000"/>
          </a:bodyPr>
          <a:lstStyle/>
          <a:p>
            <a:r>
              <a:rPr lang="en-US" sz="2800" dirty="0" smtClean="0"/>
              <a:t>In early nineteenth century Europe the Idea of national unity was closely allied to the ideology of </a:t>
            </a:r>
            <a:r>
              <a:rPr lang="en-US" sz="2800" b="1" dirty="0" smtClean="0"/>
              <a:t>liberalism</a:t>
            </a:r>
            <a:r>
              <a:rPr lang="en-US" sz="2800" dirty="0" smtClean="0"/>
              <a:t>. Liberalism means free. </a:t>
            </a:r>
          </a:p>
          <a:p>
            <a:r>
              <a:rPr lang="en-US" sz="2800" b="1" u="sng" dirty="0" smtClean="0"/>
              <a:t>Socially</a:t>
            </a:r>
            <a:r>
              <a:rPr lang="en-US" sz="2800" dirty="0" smtClean="0"/>
              <a:t> it stood for freedom of individual and equality of all before the law.</a:t>
            </a:r>
          </a:p>
          <a:p>
            <a:r>
              <a:rPr lang="en-US" sz="2800" b="1" u="sng" dirty="0" smtClean="0"/>
              <a:t>Politically</a:t>
            </a:r>
            <a:r>
              <a:rPr lang="en-US" sz="2800" dirty="0" smtClean="0"/>
              <a:t> it emphasized the concept of government by consent, end of autocracy and clerical privileges, a constitution, parliament and private property.</a:t>
            </a:r>
          </a:p>
          <a:p>
            <a:r>
              <a:rPr lang="en-US" sz="2800" b="1" u="sng" dirty="0" smtClean="0"/>
              <a:t>In Economic </a:t>
            </a:r>
            <a:r>
              <a:rPr lang="en-US" sz="2800" dirty="0" smtClean="0"/>
              <a:t>sphere it stood for the freedom of markets, abolition of state imposed restrictions on movement of goods and capital. In 1834 a customs union or Zollverein was formed .</a:t>
            </a:r>
            <a:endParaRPr lang="en-US" sz="2800" dirty="0"/>
          </a:p>
        </p:txBody>
      </p:sp>
    </p:spTree>
    <p:extLst>
      <p:ext uri="{BB962C8B-B14F-4D97-AF65-F5344CB8AC3E}">
        <p14:creationId xmlns:p14="http://schemas.microsoft.com/office/powerpoint/2010/main" val="4079410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A NEW CONSERVATISM AFTER 1815</a:t>
            </a:r>
            <a:br>
              <a:rPr lang="en-US" b="1" u="sng" dirty="0"/>
            </a:br>
            <a:endParaRPr lang="en-US" dirty="0"/>
          </a:p>
        </p:txBody>
      </p:sp>
      <p:sp>
        <p:nvSpPr>
          <p:cNvPr id="3" name="Content Placeholder 2"/>
          <p:cNvSpPr>
            <a:spLocks noGrp="1"/>
          </p:cNvSpPr>
          <p:nvPr>
            <p:ph idx="1"/>
          </p:nvPr>
        </p:nvSpPr>
        <p:spPr>
          <a:xfrm>
            <a:off x="457200" y="838200"/>
            <a:ext cx="8229600" cy="5486400"/>
          </a:xfrm>
        </p:spPr>
        <p:txBody>
          <a:bodyPr>
            <a:normAutofit fontScale="92500" lnSpcReduction="10000"/>
          </a:bodyPr>
          <a:lstStyle/>
          <a:p>
            <a:r>
              <a:rPr lang="en-US" b="1" u="sng" dirty="0" smtClean="0"/>
              <a:t>Conservatism</a:t>
            </a:r>
            <a:r>
              <a:rPr lang="en-US" dirty="0" smtClean="0"/>
              <a:t>:- </a:t>
            </a:r>
            <a:r>
              <a:rPr lang="en-US" sz="3000" dirty="0" smtClean="0"/>
              <a:t>It was a socio political ideology believed on </a:t>
            </a:r>
            <a:r>
              <a:rPr lang="en-US" sz="2800" dirty="0" smtClean="0"/>
              <a:t>established</a:t>
            </a:r>
            <a:r>
              <a:rPr lang="en-US" sz="3000" dirty="0" smtClean="0"/>
              <a:t>, traditional institutions of state and  society should be preserved. After 1815 they realized that modernization could strengthen traditional institutions like monarchy. </a:t>
            </a:r>
            <a:r>
              <a:rPr lang="en-US" sz="3000" u="sng" dirty="0" smtClean="0"/>
              <a:t>They wanted to make state power more effective and strong by </a:t>
            </a:r>
            <a:r>
              <a:rPr lang="en-US" sz="3000" dirty="0" smtClean="0"/>
              <a:t>:- (a) A modern army   (b) An efficient bureaucracy (c ) A dynamic economy (d) Abolition of feudalism and serfdom.</a:t>
            </a:r>
          </a:p>
          <a:p>
            <a:r>
              <a:rPr lang="en-US" sz="3000" dirty="0" smtClean="0"/>
              <a:t>Conservatives were autocratic, intolerant to criticism, imposed censorship laws to control the ideas of liberty and freedom.</a:t>
            </a:r>
          </a:p>
          <a:p>
            <a:pPr marL="0" indent="0">
              <a:buNone/>
            </a:pPr>
            <a:r>
              <a:rPr lang="en-US" dirty="0" smtClean="0"/>
              <a:t> </a:t>
            </a:r>
            <a:endParaRPr lang="en-US" dirty="0"/>
          </a:p>
        </p:txBody>
      </p:sp>
    </p:spTree>
    <p:extLst>
      <p:ext uri="{BB962C8B-B14F-4D97-AF65-F5344CB8AC3E}">
        <p14:creationId xmlns:p14="http://schemas.microsoft.com/office/powerpoint/2010/main" val="3863039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A NEW CONSERVATISM AFTER 1815</a:t>
            </a:r>
            <a:endParaRPr lang="en-US" dirty="0"/>
          </a:p>
        </p:txBody>
      </p:sp>
      <p:sp>
        <p:nvSpPr>
          <p:cNvPr id="3" name="Content Placeholder 2"/>
          <p:cNvSpPr>
            <a:spLocks noGrp="1"/>
          </p:cNvSpPr>
          <p:nvPr>
            <p:ph idx="1"/>
          </p:nvPr>
        </p:nvSpPr>
        <p:spPr>
          <a:xfrm>
            <a:off x="381000" y="1600200"/>
            <a:ext cx="8458200" cy="4525963"/>
          </a:xfrm>
        </p:spPr>
        <p:txBody>
          <a:bodyPr>
            <a:normAutofit fontScale="92500" lnSpcReduction="10000"/>
          </a:bodyPr>
          <a:lstStyle/>
          <a:p>
            <a:r>
              <a:rPr lang="en-US" b="1" u="sng" dirty="0" smtClean="0"/>
              <a:t>Vienna Congress 1815 </a:t>
            </a:r>
            <a:r>
              <a:rPr lang="en-US" dirty="0" smtClean="0"/>
              <a:t>: </a:t>
            </a:r>
            <a:r>
              <a:rPr lang="en-US" sz="2800" dirty="0" smtClean="0"/>
              <a:t>It was hosted by Austrian Chancellor Duke Metternich  in 1815. Britain, Russia, Prussia and Austria participated to draw up a settlement for Europe after defeat of Napoleon, restore monarchies and create a new conservative order .</a:t>
            </a:r>
          </a:p>
          <a:p>
            <a:r>
              <a:rPr lang="en-US" sz="2800" dirty="0" smtClean="0"/>
              <a:t>It undo most of the changes introduced after French Revolution of 1789.</a:t>
            </a:r>
          </a:p>
          <a:p>
            <a:r>
              <a:rPr lang="en-US" sz="2600" dirty="0" smtClean="0"/>
              <a:t>The Bourbon dynasty was restored to power in France.</a:t>
            </a:r>
          </a:p>
          <a:p>
            <a:r>
              <a:rPr lang="en-US" sz="2600" dirty="0" smtClean="0"/>
              <a:t>France lost the territories it had annexed under Napoleon.</a:t>
            </a:r>
          </a:p>
          <a:p>
            <a:r>
              <a:rPr lang="en-US" sz="2600" dirty="0" smtClean="0"/>
              <a:t>A series of states were set up on the boundaries of France to prevent future France expansion</a:t>
            </a:r>
            <a:r>
              <a:rPr lang="en-US" dirty="0" smtClean="0"/>
              <a:t>. </a:t>
            </a:r>
            <a:endParaRPr lang="en-US" dirty="0"/>
          </a:p>
        </p:txBody>
      </p:sp>
    </p:spTree>
    <p:extLst>
      <p:ext uri="{BB962C8B-B14F-4D97-AF65-F5344CB8AC3E}">
        <p14:creationId xmlns:p14="http://schemas.microsoft.com/office/powerpoint/2010/main" val="327627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THE REVOLUTIONARIES</a:t>
            </a:r>
            <a:br>
              <a:rPr lang="en-US" b="1" u="sng" dirty="0"/>
            </a:br>
            <a:endParaRPr lang="en-US" dirty="0"/>
          </a:p>
        </p:txBody>
      </p:sp>
      <p:sp>
        <p:nvSpPr>
          <p:cNvPr id="3" name="Content Placeholder 2"/>
          <p:cNvSpPr>
            <a:spLocks noGrp="1"/>
          </p:cNvSpPr>
          <p:nvPr>
            <p:ph idx="1"/>
          </p:nvPr>
        </p:nvSpPr>
        <p:spPr>
          <a:xfrm>
            <a:off x="457200" y="990600"/>
            <a:ext cx="8229600" cy="5410200"/>
          </a:xfrm>
        </p:spPr>
        <p:txBody>
          <a:bodyPr>
            <a:normAutofit fontScale="92500" lnSpcReduction="20000"/>
          </a:bodyPr>
          <a:lstStyle/>
          <a:p>
            <a:r>
              <a:rPr lang="en-US" dirty="0" smtClean="0"/>
              <a:t>After 1815 .revolutionary meant a commitment to oppose monarchical forms that had been established after the Vienna Congress and to fight for liberty and freedom. They saw the creation of nation states as a necessary part of struggle for freedom. They founded secret societies to train revolutionaries and spread their ideas. The Italian revolutionary Giuseppe Mazzini believed that God had intended nations to be the natural units of mankind. His relentless opposition to monarchy and vision of democratic republics frightened the conservatives. Metternich described him as “the most dangerous enemy of our social order”.</a:t>
            </a:r>
            <a:endParaRPr lang="en-US" dirty="0"/>
          </a:p>
        </p:txBody>
      </p:sp>
    </p:spTree>
    <p:extLst>
      <p:ext uri="{BB962C8B-B14F-4D97-AF65-F5344CB8AC3E}">
        <p14:creationId xmlns:p14="http://schemas.microsoft.com/office/powerpoint/2010/main" val="2952683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801</Words>
  <Application>Microsoft Office PowerPoint</Application>
  <PresentationFormat>On-screen Show (4:3)</PresentationFormat>
  <Paragraphs>60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 RISE OF NATIONALISM IN EUROPE  THE MAKING OF NATIONALISM IN EUROPE</vt:lpstr>
      <vt:lpstr>CONTENTS</vt:lpstr>
      <vt:lpstr>MID-EIGHTEENTH CENTURY EUROPE</vt:lpstr>
      <vt:lpstr>STRUCTURE OF EUROPEAN SOCIETY IN 18TH CENTURY</vt:lpstr>
      <vt:lpstr>STRUCTURE OF EUROPEAN SOCIETY IN 18TH CENTURY</vt:lpstr>
      <vt:lpstr>WHAT DID LIBERAL NATIONALISM STAND FOR?</vt:lpstr>
      <vt:lpstr>A NEW CONSERVATISM AFTER 1815 </vt:lpstr>
      <vt:lpstr>A NEW CONSERVATISM AFTER 1815</vt:lpstr>
      <vt:lpstr>THE REVOLUTIONARIES </vt:lpstr>
      <vt:lpstr>ASSINGMENTS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Debasish Kundu</dc:creator>
  <cp:lastModifiedBy>debasis kundo</cp:lastModifiedBy>
  <cp:revision>30</cp:revision>
  <dcterms:created xsi:type="dcterms:W3CDTF">2006-08-16T00:00:00Z</dcterms:created>
  <dcterms:modified xsi:type="dcterms:W3CDTF">2020-04-28T20:21:56Z</dcterms:modified>
</cp:coreProperties>
</file>