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05000"/>
          </a:xfrm>
        </p:spPr>
        <p:txBody>
          <a:bodyPr>
            <a:normAutofit fontScale="90000"/>
          </a:bodyPr>
          <a:lstStyle/>
          <a:p>
            <a:r>
              <a:rPr lang="en-US" b="1" u="sng" dirty="0" smtClean="0"/>
              <a:t>THE RISE OF NATIONALISM IN EUROPE</a:t>
            </a:r>
            <a:br>
              <a:rPr lang="en-US" b="1" u="sng" dirty="0" smtClean="0"/>
            </a:br>
            <a:endParaRPr lang="en-US" dirty="0"/>
          </a:p>
        </p:txBody>
      </p:sp>
      <p:sp>
        <p:nvSpPr>
          <p:cNvPr id="3" name="Subtitle 2"/>
          <p:cNvSpPr>
            <a:spLocks noGrp="1"/>
          </p:cNvSpPr>
          <p:nvPr>
            <p:ph type="subTitle" idx="1"/>
          </p:nvPr>
        </p:nvSpPr>
        <p:spPr>
          <a:xfrm>
            <a:off x="1371600" y="3505200"/>
            <a:ext cx="6400800" cy="1752600"/>
          </a:xfrm>
        </p:spPr>
        <p:txBody>
          <a:bodyPr/>
          <a:lstStyle/>
          <a:p>
            <a:r>
              <a:rPr lang="en-US" b="1" u="sng" dirty="0" smtClean="0"/>
              <a:t>THE AGE OF REVOLUTION : 1830-1848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ASSIGNMENTS</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458200" cy="5105400"/>
          </a:xfrm>
        </p:spPr>
        <p:txBody>
          <a:bodyPr>
            <a:normAutofit lnSpcReduction="10000"/>
          </a:bodyPr>
          <a:lstStyle/>
          <a:p>
            <a:r>
              <a:rPr lang="en-US" sz="2000" dirty="0" smtClean="0"/>
              <a:t>1. What were the causes and out comes of Greek War of Independence?</a:t>
            </a:r>
          </a:p>
          <a:p>
            <a:r>
              <a:rPr lang="en-US" sz="2000" dirty="0" smtClean="0"/>
              <a:t>2</a:t>
            </a:r>
            <a:r>
              <a:rPr lang="en-US" sz="2000" b="1" dirty="0" smtClean="0"/>
              <a:t>. </a:t>
            </a:r>
            <a:r>
              <a:rPr lang="en-US" sz="2000" dirty="0" smtClean="0"/>
              <a:t>What is romantic imagination? How it helped or contributed towards growth of national feeling? </a:t>
            </a:r>
          </a:p>
          <a:p>
            <a:r>
              <a:rPr lang="en-US" sz="2000" dirty="0" smtClean="0"/>
              <a:t>3.” The 1830’s were years of great economic hardship in Europe” Explain.</a:t>
            </a:r>
          </a:p>
          <a:p>
            <a:r>
              <a:rPr lang="en-US" sz="2000" dirty="0" smtClean="0"/>
              <a:t>4 . What was Frankfurt Parliament? Why did it failed?</a:t>
            </a:r>
            <a:endParaRPr lang="en-US" sz="2000" dirty="0" smtClean="0"/>
          </a:p>
          <a:p>
            <a:r>
              <a:rPr lang="en-US" sz="2000" b="1" u="sng" dirty="0" smtClean="0"/>
              <a:t>ASSERTION </a:t>
            </a:r>
            <a:r>
              <a:rPr lang="en-US" sz="2000" b="1" u="sng" dirty="0" smtClean="0"/>
              <a:t>AND </a:t>
            </a:r>
            <a:r>
              <a:rPr lang="en-US" sz="2000" b="1" u="sng" dirty="0" smtClean="0"/>
              <a:t>REASON</a:t>
            </a:r>
            <a:endParaRPr lang="en-US" sz="2000" b="1" dirty="0" smtClean="0"/>
          </a:p>
          <a:p>
            <a:pPr lvl="0"/>
            <a:r>
              <a:rPr lang="en-US" sz="2000" b="1" dirty="0" smtClean="0"/>
              <a:t>(1) Assertion </a:t>
            </a:r>
            <a:r>
              <a:rPr lang="en-US" sz="2000" b="1" dirty="0" smtClean="0"/>
              <a:t>: </a:t>
            </a:r>
            <a:r>
              <a:rPr lang="en-US" sz="2000" dirty="0" smtClean="0"/>
              <a:t>On 18 May 1848, 831 elected representatives revolted in the Frankfurt parliament.</a:t>
            </a:r>
          </a:p>
          <a:p>
            <a:r>
              <a:rPr lang="en-US" sz="2000" b="1" dirty="0" smtClean="0"/>
              <a:t>Reason : </a:t>
            </a:r>
            <a:r>
              <a:rPr lang="en-US" sz="2000" dirty="0" smtClean="0"/>
              <a:t>The elected representatives revolted against the issue of extending political rights to women.</a:t>
            </a:r>
          </a:p>
          <a:p>
            <a:pPr lvl="0">
              <a:buNone/>
            </a:pPr>
            <a:r>
              <a:rPr lang="en-US" sz="2000" b="1" dirty="0" smtClean="0"/>
              <a:t>     (2) Assertion </a:t>
            </a:r>
            <a:r>
              <a:rPr lang="en-US" sz="2000" b="1" dirty="0" smtClean="0"/>
              <a:t>: </a:t>
            </a:r>
            <a:r>
              <a:rPr lang="en-US" sz="2000" dirty="0" smtClean="0"/>
              <a:t>Culture played an important role in creating the idea of the nation.</a:t>
            </a:r>
          </a:p>
          <a:p>
            <a:r>
              <a:rPr lang="en-US" sz="2000" b="1" dirty="0" smtClean="0"/>
              <a:t>Reason : </a:t>
            </a:r>
            <a:r>
              <a:rPr lang="en-US" sz="2000" dirty="0" smtClean="0"/>
              <a:t>Weavers in Silesia had led a revolt against contractors who supplied raw material and gave them orders for finished textiles but drastically reduced their payments.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CONTENTS</a:t>
            </a:r>
            <a:endParaRPr lang="en-US" dirty="0"/>
          </a:p>
        </p:txBody>
      </p:sp>
      <p:sp>
        <p:nvSpPr>
          <p:cNvPr id="3" name="Content Placeholder 2"/>
          <p:cNvSpPr>
            <a:spLocks noGrp="1"/>
          </p:cNvSpPr>
          <p:nvPr>
            <p:ph idx="1"/>
          </p:nvPr>
        </p:nvSpPr>
        <p:spPr/>
        <p:txBody>
          <a:bodyPr>
            <a:normAutofit lnSpcReduction="10000"/>
          </a:bodyPr>
          <a:lstStyle/>
          <a:p>
            <a:r>
              <a:rPr lang="en-US" dirty="0" smtClean="0"/>
              <a:t>SECOND FRENCH REVOLUTION OF 1830</a:t>
            </a:r>
          </a:p>
          <a:p>
            <a:r>
              <a:rPr lang="en-US" dirty="0" smtClean="0"/>
              <a:t>GREEK WAR OF INDEPENDENCE 1821-1832.</a:t>
            </a:r>
          </a:p>
          <a:p>
            <a:r>
              <a:rPr lang="en-US" dirty="0" smtClean="0"/>
              <a:t>THE ROMANTIC IMAGINATION AND NATIONAL FEELING.</a:t>
            </a:r>
          </a:p>
          <a:p>
            <a:r>
              <a:rPr lang="en-US" dirty="0" smtClean="0"/>
              <a:t>HUNGER, HARDSHIP AND POPULAR REVOLT.</a:t>
            </a:r>
          </a:p>
          <a:p>
            <a:r>
              <a:rPr lang="en-US" dirty="0" smtClean="0"/>
              <a:t>THIRD FRENCH REVOLUTION OF 1848</a:t>
            </a:r>
          </a:p>
          <a:p>
            <a:r>
              <a:rPr lang="en-US" dirty="0" smtClean="0"/>
              <a:t>THE REVOLUTION OF LIBERALS: 1848</a:t>
            </a:r>
          </a:p>
          <a:p>
            <a:r>
              <a:rPr lang="en-US" dirty="0" smtClean="0"/>
              <a:t>ASSIGNMENTS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b="1" u="sng" dirty="0" smtClean="0"/>
              <a:t>SECOND FRENCH REVOLUTION OF 1830</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60325" indent="-60325">
              <a:buNone/>
            </a:pPr>
            <a:r>
              <a:rPr lang="en-US" dirty="0" smtClean="0"/>
              <a:t> 	 </a:t>
            </a:r>
            <a:r>
              <a:rPr lang="en-US" sz="2800" dirty="0" smtClean="0"/>
              <a:t>In 1830’s there were two opposing forces in the European societies. </a:t>
            </a:r>
            <a:r>
              <a:rPr lang="en-US" sz="2800" u="sng" dirty="0" smtClean="0"/>
              <a:t>Conservatives</a:t>
            </a:r>
            <a:r>
              <a:rPr lang="en-US" sz="2800" dirty="0" smtClean="0"/>
              <a:t> who were trying to consolidate their power and the </a:t>
            </a:r>
            <a:r>
              <a:rPr lang="en-US" sz="2800" u="sng" dirty="0" smtClean="0"/>
              <a:t>Revolutionaries</a:t>
            </a:r>
            <a:r>
              <a:rPr lang="en-US" sz="2800" dirty="0" smtClean="0"/>
              <a:t> consisting of educated middle class. The first upheaval took place in France in July 1830.</a:t>
            </a:r>
          </a:p>
          <a:p>
            <a:pPr marL="60325" indent="-60325">
              <a:buNone/>
            </a:pPr>
            <a:r>
              <a:rPr lang="en-US" dirty="0" smtClean="0"/>
              <a:t>	</a:t>
            </a:r>
            <a:r>
              <a:rPr lang="en-US" sz="2800" b="1" u="sng" dirty="0" smtClean="0"/>
              <a:t>Second French Revolution </a:t>
            </a:r>
            <a:r>
              <a:rPr lang="en-US" sz="2800" dirty="0" smtClean="0"/>
              <a:t>: It brought the following changes- </a:t>
            </a:r>
          </a:p>
          <a:p>
            <a:pPr marL="60325" indent="-60325">
              <a:buNone/>
            </a:pPr>
            <a:r>
              <a:rPr lang="en-US" sz="2800" dirty="0" smtClean="0"/>
              <a:t>(a) End of monarchy. Bourbon kings were overthrown.</a:t>
            </a:r>
          </a:p>
          <a:p>
            <a:pPr marL="60325" indent="-60325">
              <a:buNone/>
            </a:pPr>
            <a:r>
              <a:rPr lang="en-US" sz="2800" dirty="0" smtClean="0"/>
              <a:t>(b) Introduction of constitutional Monarchy.</a:t>
            </a:r>
          </a:p>
          <a:p>
            <a:pPr marL="60325" indent="-60325">
              <a:buNone/>
            </a:pPr>
            <a:r>
              <a:rPr lang="en-US" sz="2800" dirty="0" smtClean="0"/>
              <a:t>(c ) Louis Philippe was elected as Monarch.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GREEK WAR OF INDEPENDENCE 1821-1832</a:t>
            </a:r>
            <a:endParaRPr lang="en-US" sz="3600" b="1" u="sng" dirty="0"/>
          </a:p>
        </p:txBody>
      </p:sp>
      <p:sp>
        <p:nvSpPr>
          <p:cNvPr id="3" name="Content Placeholder 2"/>
          <p:cNvSpPr>
            <a:spLocks noGrp="1"/>
          </p:cNvSpPr>
          <p:nvPr>
            <p:ph idx="1"/>
          </p:nvPr>
        </p:nvSpPr>
        <p:spPr/>
        <p:txBody>
          <a:bodyPr>
            <a:normAutofit fontScale="77500" lnSpcReduction="20000"/>
          </a:bodyPr>
          <a:lstStyle/>
          <a:p>
            <a:r>
              <a:rPr lang="en-US" b="1" u="sng" dirty="0" smtClean="0"/>
              <a:t>Greek War of Independence (1821-1832) </a:t>
            </a:r>
            <a:r>
              <a:rPr lang="en-US" dirty="0" smtClean="0"/>
              <a:t>: It  mobilized the nationalistic feeling among the educated elite across Europe. The growth of revolutionary nationalism in Europe sparked off a struggle for independence amongst the Greeks which began in 1821.</a:t>
            </a:r>
          </a:p>
          <a:p>
            <a:r>
              <a:rPr lang="en-US" dirty="0" smtClean="0"/>
              <a:t>Growth of nationalism among Greek people, religious differences between the rulers and the ruled, Weakness of the Ottoman Emperor , support from other Greeks living in exile and west European countries encouraged them to revolt.</a:t>
            </a:r>
          </a:p>
          <a:p>
            <a:r>
              <a:rPr lang="en-US" dirty="0" smtClean="0"/>
              <a:t> Finally the Treaty of Constantinople of 1832 recognized Greece as an independent nation.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b="1" u="sng" dirty="0" smtClean="0"/>
              <a:t>THE ROMANTIC IMAGINATION AND NATIONAL FEELING</a:t>
            </a:r>
            <a:r>
              <a:rPr lang="en-US" dirty="0" smtClean="0"/>
              <a:t>.</a:t>
            </a:r>
            <a:br>
              <a:rPr lang="en-US" dirty="0" smtClean="0"/>
            </a:b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sz="4000" dirty="0" smtClean="0"/>
              <a:t>Romanticism is a cultural movement with an aim to develop nationalist sentiment among a group of people. It criticized the glorification of reason and science and focused on emotions, intuition and mystical feelings to create a sense of shared collective heritage, a common cultural past, as the basis of a nation.</a:t>
            </a:r>
          </a:p>
          <a:p>
            <a:r>
              <a:rPr lang="en-US" sz="4000" dirty="0" smtClean="0"/>
              <a:t>Different aspects of Romanticism : </a:t>
            </a:r>
          </a:p>
          <a:p>
            <a:pPr>
              <a:buNone/>
            </a:pPr>
            <a:r>
              <a:rPr lang="en-US" sz="4000" dirty="0" smtClean="0"/>
              <a:t>   (a) </a:t>
            </a:r>
            <a:r>
              <a:rPr lang="en-US" sz="4000" u="sng" dirty="0" smtClean="0"/>
              <a:t>Folk culture</a:t>
            </a:r>
            <a:r>
              <a:rPr lang="en-US" sz="4000" dirty="0" smtClean="0"/>
              <a:t>: It comprises of folk songs, folk poetry, folk dance etc. It popularized the true spirit of nation as it is the experiences and responses of the people. Collecting and recording of folk culture was essential to the project of nation building</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pPr>
              <a:buNone/>
            </a:pPr>
            <a:r>
              <a:rPr lang="en-US" dirty="0" smtClean="0"/>
              <a:t>   </a:t>
            </a:r>
            <a:r>
              <a:rPr lang="en-US" sz="5100" dirty="0" smtClean="0"/>
              <a:t>(b) </a:t>
            </a:r>
            <a:r>
              <a:rPr lang="en-US" sz="5100" u="sng" dirty="0" smtClean="0"/>
              <a:t>Vernacular language </a:t>
            </a:r>
            <a:r>
              <a:rPr lang="en-US" sz="5100" dirty="0" smtClean="0"/>
              <a:t>: It is the language of the people. Use of it serve dual purposes:-</a:t>
            </a:r>
          </a:p>
          <a:p>
            <a:pPr>
              <a:buNone/>
            </a:pPr>
            <a:r>
              <a:rPr lang="en-US" sz="5100" dirty="0" smtClean="0"/>
              <a:t>  (i) To recover an ancient national spirit</a:t>
            </a:r>
          </a:p>
          <a:p>
            <a:pPr>
              <a:buNone/>
            </a:pPr>
            <a:r>
              <a:rPr lang="en-US" sz="5100" dirty="0" smtClean="0"/>
              <a:t>  (ii) To carry the modern nationalistic message to large audiences who were mostly illiterate. 	In 18</a:t>
            </a:r>
            <a:r>
              <a:rPr lang="en-US" sz="5100" baseline="30000" dirty="0" smtClean="0"/>
              <a:t>th</a:t>
            </a:r>
            <a:r>
              <a:rPr lang="en-US" sz="5100" dirty="0" smtClean="0"/>
              <a:t> century Poland kept nationalistic feeling alive through music , languages, dances and operas.</a:t>
            </a:r>
          </a:p>
          <a:p>
            <a:pPr>
              <a:buNone/>
            </a:pPr>
            <a:r>
              <a:rPr lang="en-US" sz="5100" dirty="0" smtClean="0"/>
              <a:t> (c )</a:t>
            </a:r>
            <a:r>
              <a:rPr lang="en-US" sz="5100" u="sng" dirty="0" smtClean="0"/>
              <a:t>Language</a:t>
            </a:r>
            <a:r>
              <a:rPr lang="en-US" sz="5100" dirty="0" smtClean="0"/>
              <a:t>: It played a very important role in developing nationalist sentiments .It can be used as a symbol of struggle against dominance like Russian dominance over Polish people and for national unification like Italy and Germany.</a:t>
            </a:r>
          </a:p>
          <a:p>
            <a:pPr>
              <a:buNone/>
            </a:pPr>
            <a:r>
              <a:rPr lang="en-US" dirty="0" smtClean="0"/>
              <a:t>   </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u="sng" dirty="0" smtClean="0"/>
              <a:t>HUNGER, HARDSHIP AND POPULAR REVOLT</a:t>
            </a:r>
            <a:endParaRPr lang="en-US" sz="3200" b="1" u="sng"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r>
              <a:rPr lang="en-US" dirty="0" smtClean="0"/>
              <a:t>The 1830’s were years of great economic hardship in Europe .It was due to :-</a:t>
            </a:r>
          </a:p>
          <a:p>
            <a:r>
              <a:rPr lang="en-US" dirty="0" smtClean="0"/>
              <a:t>(a) Population explosion all over Europe due to decline in death rate and government policies.</a:t>
            </a:r>
          </a:p>
          <a:p>
            <a:r>
              <a:rPr lang="en-US" dirty="0" smtClean="0"/>
              <a:t>(b) Increasing number of unemployed people leading towards different social problems.</a:t>
            </a:r>
          </a:p>
          <a:p>
            <a:r>
              <a:rPr lang="en-US" dirty="0" smtClean="0"/>
              <a:t>(c)Migration of people from rural areas to urban areas made the cities overcrowded </a:t>
            </a:r>
          </a:p>
          <a:p>
            <a:r>
              <a:rPr lang="en-US" dirty="0" smtClean="0"/>
              <a:t>(d) Industrial revolution of England lead towards stiff competition among traders in Europe.</a:t>
            </a:r>
          </a:p>
          <a:p>
            <a:r>
              <a:rPr lang="en-US" dirty="0" smtClean="0"/>
              <a:t>(e)Burden of feudal dues and obligations.</a:t>
            </a:r>
          </a:p>
          <a:p>
            <a:r>
              <a:rPr lang="en-US" dirty="0" smtClean="0"/>
              <a:t>(f) The rise of food prices or a year of bad harvest.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t>THIRD FRENCH REVOLUTION OF 1848</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In the year 1848 due to food shortage and widespread unemployment the third French Revolution broke out. </a:t>
            </a:r>
          </a:p>
          <a:p>
            <a:r>
              <a:rPr lang="en-US" dirty="0" smtClean="0"/>
              <a:t>Louis Philippe was forced to flee </a:t>
            </a:r>
          </a:p>
          <a:p>
            <a:r>
              <a:rPr lang="en-US" dirty="0" smtClean="0"/>
              <a:t>National Assembly declared France a Republic.</a:t>
            </a:r>
          </a:p>
          <a:p>
            <a:r>
              <a:rPr lang="en-US" dirty="0" smtClean="0"/>
              <a:t>Granted suffrage to all adult males above 21 .</a:t>
            </a:r>
          </a:p>
          <a:p>
            <a:r>
              <a:rPr lang="en-US" dirty="0" smtClean="0"/>
              <a:t>Guaranteed the Right to work.</a:t>
            </a:r>
          </a:p>
          <a:p>
            <a:r>
              <a:rPr lang="en-US" dirty="0" smtClean="0"/>
              <a:t>National workshops to provide employment were set up.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
            </a:r>
            <a:br>
              <a:rPr lang="en-US" dirty="0" smtClean="0"/>
            </a:br>
            <a:r>
              <a:rPr lang="en-US" b="1" u="sng" dirty="0" smtClean="0"/>
              <a:t>THE </a:t>
            </a:r>
            <a:r>
              <a:rPr lang="en-US" b="1" u="sng" dirty="0" smtClean="0"/>
              <a:t>REVOLUTION OF LIBERALS: 1848</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sz="2600" dirty="0" smtClean="0"/>
              <a:t>In the German regions 831 elected representatives from middle class professional, businessmen and prosperous artisans came together in the city of Frankfurt and decided to vote for an all German National Assembly on 18 May 1848. It was convened in the Church of St Paul.</a:t>
            </a:r>
          </a:p>
          <a:p>
            <a:r>
              <a:rPr lang="en-US" sz="2600" dirty="0" smtClean="0"/>
              <a:t>They drafted a constitution for a German nation to be headed by a monarchy subject to a parliament.</a:t>
            </a:r>
          </a:p>
          <a:p>
            <a:r>
              <a:rPr lang="en-US" sz="2600" dirty="0" smtClean="0"/>
              <a:t>They offered the crown to Friedrich Wilhelm IV, King of Prussia but he rejected and opposed it.</a:t>
            </a:r>
          </a:p>
          <a:p>
            <a:r>
              <a:rPr lang="en-US" sz="2600" dirty="0" smtClean="0"/>
              <a:t>It also lost the support of workers and artisans.</a:t>
            </a:r>
          </a:p>
          <a:p>
            <a:r>
              <a:rPr lang="en-US" sz="2600" dirty="0" smtClean="0"/>
              <a:t>In the end troops were called in and the assembly was forced to disband.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737</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RISE OF NATIONALISM IN EUROPE </vt:lpstr>
      <vt:lpstr>CONTENTS</vt:lpstr>
      <vt:lpstr> SECOND FRENCH REVOLUTION OF 1830 </vt:lpstr>
      <vt:lpstr>GREEK WAR OF INDEPENDENCE 1821-1832</vt:lpstr>
      <vt:lpstr> THE ROMANTIC IMAGINATION AND NATIONAL FEELING. </vt:lpstr>
      <vt:lpstr>Slide 6</vt:lpstr>
      <vt:lpstr>HUNGER, HARDSHIP AND POPULAR REVOLT</vt:lpstr>
      <vt:lpstr>THIRD FRENCH REVOLUTION OF 1848 </vt:lpstr>
      <vt:lpstr> THE REVOLUTION OF LIBERALS: 1848 </vt:lpstr>
      <vt:lpstr> ASSIGNMENTS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NATIONALISM IN EUROPE THE AGE OF REVOLUTION : 1830-1848</dc:title>
  <dc:creator>ai</dc:creator>
  <cp:lastModifiedBy>ai</cp:lastModifiedBy>
  <cp:revision>11</cp:revision>
  <dcterms:created xsi:type="dcterms:W3CDTF">2006-08-16T00:00:00Z</dcterms:created>
  <dcterms:modified xsi:type="dcterms:W3CDTF">2020-05-12T20:41:12Z</dcterms:modified>
</cp:coreProperties>
</file>