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1" i="1">
                <a:solidFill>
                  <a:srgbClr val="9BBA58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1" i="1">
                <a:solidFill>
                  <a:srgbClr val="9BBA58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1" i="1">
                <a:solidFill>
                  <a:srgbClr val="9BBA58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27297" y="-4520"/>
            <a:ext cx="2085339" cy="796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50" b="1" i="1">
                <a:solidFill>
                  <a:srgbClr val="9BBA58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9009" y="6243929"/>
            <a:ext cx="21278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2110" marR="5080" indent="-36004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888888"/>
                </a:solidFill>
                <a:latin typeface="Calibri"/>
                <a:cs typeface="Calibri"/>
              </a:rPr>
              <a:t>Sanjeeb Kumar </a:t>
            </a:r>
            <a:r>
              <a:rPr dirty="0" sz="1200" spc="-15">
                <a:solidFill>
                  <a:srgbClr val="888888"/>
                </a:solidFill>
                <a:latin typeface="Calibri"/>
                <a:cs typeface="Calibri"/>
              </a:rPr>
              <a:t>Dash,TGT </a:t>
            </a:r>
            <a:r>
              <a:rPr dirty="0" sz="1200" spc="-5">
                <a:solidFill>
                  <a:srgbClr val="888888"/>
                </a:solidFill>
                <a:latin typeface="Calibri"/>
                <a:cs typeface="Calibri"/>
              </a:rPr>
              <a:t>(English)  </a:t>
            </a:r>
            <a:r>
              <a:rPr dirty="0" sz="1200" spc="-15">
                <a:solidFill>
                  <a:srgbClr val="888888"/>
                </a:solidFill>
                <a:latin typeface="Calibri"/>
                <a:cs typeface="Calibri"/>
              </a:rPr>
              <a:t>JNV,Sambalpur,Odisha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9550"/>
            <a:ext cx="91440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438275"/>
            <a:ext cx="9144000" cy="5419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72541" y="256997"/>
            <a:ext cx="8305800" cy="6366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03855">
              <a:lnSpc>
                <a:spcPct val="100000"/>
              </a:lnSpc>
              <a:spcBef>
                <a:spcPts val="100"/>
              </a:spcBef>
            </a:pPr>
            <a:r>
              <a:rPr dirty="0" sz="4800" spc="-35" b="1">
                <a:solidFill>
                  <a:srgbClr val="9BBA58"/>
                </a:solidFill>
                <a:latin typeface="Impact"/>
                <a:cs typeface="Impact"/>
              </a:rPr>
              <a:t>VOCATION</a:t>
            </a:r>
            <a:endParaRPr sz="4800">
              <a:latin typeface="Impact"/>
              <a:cs typeface="Impact"/>
            </a:endParaRPr>
          </a:p>
          <a:p>
            <a:pPr marL="1141730">
              <a:lnSpc>
                <a:spcPct val="100000"/>
              </a:lnSpc>
              <a:spcBef>
                <a:spcPts val="3840"/>
              </a:spcBef>
            </a:pP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Introductory</a:t>
            </a:r>
            <a:r>
              <a:rPr dirty="0" sz="4800" spc="-45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Questions:</a:t>
            </a:r>
            <a:endParaRPr sz="4800">
              <a:latin typeface="Impact"/>
              <a:cs typeface="Impact"/>
            </a:endParaRPr>
          </a:p>
          <a:p>
            <a:pPr marL="925830" marR="5080" indent="-913765">
              <a:lnSpc>
                <a:spcPct val="100000"/>
              </a:lnSpc>
              <a:spcBef>
                <a:spcPts val="5"/>
              </a:spcBef>
              <a:tabLst>
                <a:tab pos="1041400" algn="l"/>
              </a:tabLst>
            </a:pP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i)		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Which people at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work do you 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see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on your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way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to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the</a:t>
            </a:r>
            <a:r>
              <a:rPr dirty="0" sz="4800" spc="-75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nearby</a:t>
            </a:r>
            <a:endParaRPr sz="4800">
              <a:latin typeface="Impact"/>
              <a:cs typeface="Impact"/>
            </a:endParaRPr>
          </a:p>
          <a:p>
            <a:pPr marL="3557904">
              <a:lnSpc>
                <a:spcPct val="100000"/>
              </a:lnSpc>
            </a:pP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market?</a:t>
            </a:r>
            <a:endParaRPr sz="4800">
              <a:latin typeface="Impact"/>
              <a:cs typeface="Impact"/>
            </a:endParaRPr>
          </a:p>
          <a:p>
            <a:pPr marL="1788160" marR="375920" indent="-1515745">
              <a:lnSpc>
                <a:spcPct val="100000"/>
              </a:lnSpc>
            </a:pP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Ans: </a:t>
            </a:r>
            <a:r>
              <a:rPr dirty="0" sz="4800" spc="-30" b="1">
                <a:solidFill>
                  <a:srgbClr val="9BBA58"/>
                </a:solidFill>
                <a:latin typeface="Impact"/>
                <a:cs typeface="Impact"/>
              </a:rPr>
              <a:t>Carpenter,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bike</a:t>
            </a:r>
            <a:r>
              <a:rPr dirty="0" sz="4800" spc="-12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mechanic,  shop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keepers,</a:t>
            </a:r>
            <a:r>
              <a:rPr dirty="0" sz="4800" spc="-40" b="1">
                <a:solidFill>
                  <a:srgbClr val="9BBA58"/>
                </a:solidFill>
                <a:latin typeface="Impact"/>
                <a:cs typeface="Impact"/>
              </a:rPr>
              <a:t> butcher,</a:t>
            </a:r>
            <a:endParaRPr sz="4800">
              <a:latin typeface="Impact"/>
              <a:cs typeface="Impact"/>
            </a:endParaRPr>
          </a:p>
          <a:p>
            <a:pPr marL="2780665">
              <a:lnSpc>
                <a:spcPct val="100000"/>
              </a:lnSpc>
              <a:spcBef>
                <a:spcPts val="5"/>
              </a:spcBef>
            </a:pP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scavenger</a:t>
            </a:r>
            <a:r>
              <a:rPr dirty="0" sz="4800" spc="-4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etc.</a:t>
            </a:r>
            <a:endParaRPr sz="4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3873" y="0"/>
            <a:ext cx="2012950" cy="7969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14"/>
              <a:t>Stanza</a:t>
            </a:r>
            <a:r>
              <a:rPr dirty="0" spc="-155"/>
              <a:t> </a:t>
            </a:r>
            <a:r>
              <a:rPr dirty="0" spc="-10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161" y="760221"/>
            <a:ext cx="8935720" cy="5878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Explanation:</a:t>
            </a:r>
            <a:endParaRPr sz="4800">
              <a:latin typeface="Impact"/>
              <a:cs typeface="Impact"/>
            </a:endParaRPr>
          </a:p>
          <a:p>
            <a:pPr algn="ctr" marL="70485" marR="57150">
              <a:lnSpc>
                <a:spcPct val="100000"/>
              </a:lnSpc>
            </a:pP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When it is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10 am in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morning,</a:t>
            </a:r>
            <a:r>
              <a:rPr dirty="0" sz="4800" spc="-175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the 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narrator/ boy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walk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s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to</a:t>
            </a:r>
            <a:r>
              <a:rPr dirty="0" sz="4800" spc="-13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school.</a:t>
            </a:r>
            <a:endParaRPr sz="4800">
              <a:latin typeface="Impact"/>
              <a:cs typeface="Impact"/>
            </a:endParaRPr>
          </a:p>
          <a:p>
            <a:pPr algn="ctr" marL="9525">
              <a:lnSpc>
                <a:spcPct val="100000"/>
              </a:lnSpc>
            </a:pPr>
            <a:r>
              <a:rPr dirty="0" sz="4800" spc="10" b="1">
                <a:solidFill>
                  <a:srgbClr val="9BBA58"/>
                </a:solidFill>
                <a:latin typeface="Impact"/>
                <a:cs typeface="Impact"/>
              </a:rPr>
              <a:t>Everyday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he meets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a</a:t>
            </a:r>
            <a:r>
              <a:rPr dirty="0" sz="4800" spc="-12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-20" b="1">
                <a:solidFill>
                  <a:srgbClr val="9BBA58"/>
                </a:solidFill>
                <a:latin typeface="Impact"/>
                <a:cs typeface="Impact"/>
              </a:rPr>
              <a:t>bangle-seller.</a:t>
            </a:r>
            <a:endParaRPr sz="4800">
              <a:latin typeface="Impact"/>
              <a:cs typeface="Impact"/>
            </a:endParaRPr>
          </a:p>
          <a:p>
            <a:pPr algn="ctr" marL="12065" marR="5080" indent="-1270">
              <a:lnSpc>
                <a:spcPct val="100000"/>
              </a:lnSpc>
              <a:spcBef>
                <a:spcPts val="5"/>
              </a:spcBef>
              <a:tabLst>
                <a:tab pos="5238750" algn="l"/>
                <a:tab pos="7475855" algn="l"/>
              </a:tabLst>
            </a:pP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is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never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in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a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hurry.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has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no  </a:t>
            </a:r>
            <a:r>
              <a:rPr dirty="0" sz="4800" spc="10" b="1">
                <a:solidFill>
                  <a:srgbClr val="9BBA58"/>
                </a:solidFill>
                <a:latin typeface="Impact"/>
                <a:cs typeface="Impact"/>
              </a:rPr>
              <a:t>certain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road</a:t>
            </a:r>
            <a:r>
              <a:rPr dirty="0" sz="4800" spc="-25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to</a:t>
            </a:r>
            <a:r>
              <a:rPr dirty="0" sz="4800" spc="15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take.	There is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no 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p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a</a:t>
            </a:r>
            <a:r>
              <a:rPr dirty="0" sz="4800" spc="80" b="1">
                <a:solidFill>
                  <a:srgbClr val="9BBA58"/>
                </a:solidFill>
                <a:latin typeface="Impact"/>
                <a:cs typeface="Impact"/>
              </a:rPr>
              <a:t>r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t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i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cular</a:t>
            </a:r>
            <a:r>
              <a:rPr dirty="0" sz="4800" spc="-4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p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l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a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ce</a:t>
            </a:r>
            <a:r>
              <a:rPr dirty="0" sz="4800" spc="-35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h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e</a:t>
            </a:r>
            <a:r>
              <a:rPr dirty="0" sz="4800" spc="-1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h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a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s</a:t>
            </a:r>
            <a:r>
              <a:rPr dirty="0" sz="4800" spc="-25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to</a:t>
            </a:r>
            <a:r>
              <a:rPr dirty="0" sz="4800" spc="1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go.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	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T</a:t>
            </a:r>
            <a:r>
              <a:rPr dirty="0" sz="4800" spc="10" b="1">
                <a:solidFill>
                  <a:srgbClr val="9BBA58"/>
                </a:solidFill>
                <a:latin typeface="Impact"/>
                <a:cs typeface="Impact"/>
              </a:rPr>
              <a:t>h</a:t>
            </a:r>
            <a:r>
              <a:rPr dirty="0" sz="4800" spc="-10" b="1">
                <a:solidFill>
                  <a:srgbClr val="9BBA58"/>
                </a:solidFill>
                <a:latin typeface="Impact"/>
                <a:cs typeface="Impact"/>
              </a:rPr>
              <a:t>e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r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e 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is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no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fixed time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for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him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to</a:t>
            </a:r>
            <a:r>
              <a:rPr dirty="0" sz="4800" spc="-11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return</a:t>
            </a:r>
            <a:endParaRPr sz="4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7297" y="0"/>
            <a:ext cx="2086610" cy="7969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14"/>
              <a:t>Stanza</a:t>
            </a:r>
            <a:r>
              <a:rPr dirty="0" spc="-155"/>
              <a:t> </a:t>
            </a:r>
            <a:r>
              <a:rPr dirty="0" spc="-13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401" y="760221"/>
            <a:ext cx="8909050" cy="5878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Explanation:</a:t>
            </a:r>
            <a:endParaRPr sz="4800">
              <a:latin typeface="Impact"/>
              <a:cs typeface="Impact"/>
            </a:endParaRPr>
          </a:p>
          <a:p>
            <a:pPr algn="ctr" marL="12700" marR="5080" indent="-3810">
              <a:lnSpc>
                <a:spcPct val="100000"/>
              </a:lnSpc>
            </a:pP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At 4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pm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when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boy returns from  school, he </a:t>
            </a:r>
            <a:r>
              <a:rPr dirty="0" sz="4800" spc="10" b="1">
                <a:solidFill>
                  <a:srgbClr val="9BBA58"/>
                </a:solidFill>
                <a:latin typeface="Impact"/>
                <a:cs typeface="Impact"/>
              </a:rPr>
              <a:t>observes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gardener  digging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ground. With his spade  he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digs the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way he likes. There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is</a:t>
            </a:r>
            <a:r>
              <a:rPr dirty="0" sz="4800" spc="-22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no 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hard and fast rule.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makes his  clothes </a:t>
            </a:r>
            <a:r>
              <a:rPr dirty="0" sz="4800" spc="20" b="1">
                <a:solidFill>
                  <a:srgbClr val="9BBA58"/>
                </a:solidFill>
                <a:latin typeface="Impact"/>
                <a:cs typeface="Impact"/>
              </a:rPr>
              <a:t>dirty.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There is nobody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to 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scold</a:t>
            </a:r>
            <a:r>
              <a:rPr dirty="0" sz="4800" spc="-45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him.</a:t>
            </a:r>
            <a:endParaRPr sz="4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8153" y="0"/>
            <a:ext cx="2103755" cy="7969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14"/>
              <a:t>Stanza</a:t>
            </a:r>
            <a:r>
              <a:rPr dirty="0" spc="-160"/>
              <a:t> </a:t>
            </a:r>
            <a:r>
              <a:rPr dirty="0" spc="-135"/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4797" y="760221"/>
            <a:ext cx="8663305" cy="4415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255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Explanation:</a:t>
            </a:r>
            <a:endParaRPr sz="4800">
              <a:latin typeface="Impact"/>
              <a:cs typeface="Impact"/>
            </a:endParaRPr>
          </a:p>
          <a:p>
            <a:pPr algn="ctr" marL="12700" marR="5080" indent="3175">
              <a:lnSpc>
                <a:spcPct val="100000"/>
              </a:lnSpc>
              <a:tabLst>
                <a:tab pos="3794760" algn="l"/>
                <a:tab pos="4937760" algn="l"/>
              </a:tabLst>
            </a:pP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At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night through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the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open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window  he sees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watchman moving </a:t>
            </a:r>
            <a:r>
              <a:rPr dirty="0" sz="4800" spc="-10" b="1">
                <a:solidFill>
                  <a:srgbClr val="9BBA58"/>
                </a:solidFill>
                <a:latin typeface="Impact"/>
                <a:cs typeface="Impact"/>
              </a:rPr>
              <a:t>up 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and down</a:t>
            </a:r>
            <a:r>
              <a:rPr dirty="0" sz="4800" spc="-35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the</a:t>
            </a:r>
            <a:r>
              <a:rPr dirty="0" sz="4800" spc="-25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road.	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In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dark</a:t>
            </a:r>
            <a:r>
              <a:rPr dirty="0" sz="4800" spc="-135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and  lonely street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,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lamp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post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looks  like</a:t>
            </a:r>
            <a:r>
              <a:rPr dirty="0" sz="4800" spc="-4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a</a:t>
            </a:r>
            <a:r>
              <a:rPr dirty="0" sz="4800" spc="1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monster	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with one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red</a:t>
            </a:r>
            <a:r>
              <a:rPr dirty="0" sz="4800" spc="-7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eye.</a:t>
            </a:r>
            <a:endParaRPr sz="4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14"/>
              <a:t>Stanza</a:t>
            </a:r>
            <a:r>
              <a:rPr dirty="0" spc="-155"/>
              <a:t> </a:t>
            </a:r>
            <a:r>
              <a:rPr dirty="0" spc="-130"/>
              <a:t>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0497" y="760221"/>
            <a:ext cx="8892540" cy="5147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255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Explanation:</a:t>
            </a:r>
            <a:endParaRPr sz="4800">
              <a:latin typeface="Impact"/>
              <a:cs typeface="Impact"/>
            </a:endParaRPr>
          </a:p>
          <a:p>
            <a:pPr algn="ctr" marL="358140" marR="348615" indent="-1270">
              <a:lnSpc>
                <a:spcPct val="100000"/>
              </a:lnSpc>
            </a:pP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The watchman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moves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with his  lantern.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He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never sleeps at</a:t>
            </a:r>
            <a:r>
              <a:rPr dirty="0" sz="4800" spc="-10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20" b="1">
                <a:solidFill>
                  <a:srgbClr val="9BBA58"/>
                </a:solidFill>
                <a:latin typeface="Impact"/>
                <a:cs typeface="Impact"/>
              </a:rPr>
              <a:t>night.</a:t>
            </a:r>
            <a:endParaRPr sz="4800">
              <a:latin typeface="Impact"/>
              <a:cs typeface="Impact"/>
            </a:endParaRPr>
          </a:p>
          <a:p>
            <a:pPr algn="ctr" marL="12065" marR="5080" indent="3810">
              <a:lnSpc>
                <a:spcPct val="100000"/>
              </a:lnSpc>
            </a:pP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The boy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too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wishes he </a:t>
            </a:r>
            <a:r>
              <a:rPr dirty="0" sz="4800" spc="-5" b="1">
                <a:solidFill>
                  <a:srgbClr val="9BBA58"/>
                </a:solidFill>
                <a:latin typeface="Impact"/>
                <a:cs typeface="Impact"/>
              </a:rPr>
              <a:t>were a 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watchman walking in the streets</a:t>
            </a:r>
            <a:r>
              <a:rPr dirty="0" sz="4800" spc="-21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all 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night and following his shadows  with </a:t>
            </a:r>
            <a:r>
              <a:rPr dirty="0" sz="4800" spc="5" b="1">
                <a:solidFill>
                  <a:srgbClr val="9BBA58"/>
                </a:solidFill>
                <a:latin typeface="Impact"/>
                <a:cs typeface="Impact"/>
              </a:rPr>
              <a:t>the</a:t>
            </a:r>
            <a:r>
              <a:rPr dirty="0" sz="4800" spc="-90" b="1">
                <a:solidFill>
                  <a:srgbClr val="9BBA58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BBA58"/>
                </a:solidFill>
                <a:latin typeface="Impact"/>
                <a:cs typeface="Impact"/>
              </a:rPr>
              <a:t>lantern.</a:t>
            </a:r>
            <a:endParaRPr sz="4800">
              <a:latin typeface="Impact"/>
              <a:cs typeface="Impac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15000" y="6172200"/>
            <a:ext cx="2247900" cy="68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2020-08-30T12:41:18Z</dcterms:created>
  <dcterms:modified xsi:type="dcterms:W3CDTF">2020-08-30T12:41:18Z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2013-12-04T00:00:00Z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2020-08-30T00:00:00Z</vt:filetime>
  </property>
</Properties>
</file>