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70" r:id="rId14"/>
    <p:sldId id="271" r:id="rId15"/>
    <p:sldId id="268" r:id="rId16"/>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1494" y="-90"/>
      </p:cViewPr>
      <p:guideLst>
        <p:guide orient="horz" pos="2880"/>
        <p:guide pos="216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8/5/2020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1924050" y="314325"/>
            <a:ext cx="5381625" cy="990600"/>
          </a:xfrm>
          <a:prstGeom prst="rect">
            <a:avLst/>
          </a:prstGeom>
          <a:blipFill>
            <a:blip r:embed="rId3"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rgbClr val="0D0D0D"/>
                </a:solidFill>
                <a:latin typeface="Algerian"/>
                <a:cs typeface="Algerian"/>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8/5/2020</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0" i="0">
                <a:solidFill>
                  <a:srgbClr val="0D0D0D"/>
                </a:solidFill>
                <a:latin typeface="Algerian"/>
                <a:cs typeface="Algerian"/>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8/5/2020</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17" name="bk object 17"/>
          <p:cNvSpPr/>
          <p:nvPr/>
        </p:nvSpPr>
        <p:spPr>
          <a:xfrm>
            <a:off x="0" y="0"/>
            <a:ext cx="9121267" cy="6857998"/>
          </a:xfrm>
          <a:prstGeom prst="rect">
            <a:avLst/>
          </a:prstGeom>
          <a:blipFill>
            <a:blip r:embed="rId3" cstate="print"/>
            <a:stretch>
              <a:fillRect/>
            </a:stretch>
          </a:blipFill>
        </p:spPr>
        <p:txBody>
          <a:bodyPr wrap="square" lIns="0" tIns="0" rIns="0" bIns="0" rtlCol="0"/>
          <a:lstStyle/>
          <a:p>
            <a:endParaRPr/>
          </a:p>
        </p:txBody>
      </p:sp>
      <p:sp>
        <p:nvSpPr>
          <p:cNvPr id="18" name="bk object 18"/>
          <p:cNvSpPr/>
          <p:nvPr/>
        </p:nvSpPr>
        <p:spPr>
          <a:xfrm>
            <a:off x="431291" y="5277611"/>
            <a:ext cx="4174236" cy="899160"/>
          </a:xfrm>
          <a:prstGeom prst="rect">
            <a:avLst/>
          </a:prstGeom>
          <a:blipFill>
            <a:blip r:embed="rId4" cstate="print"/>
            <a:stretch>
              <a:fillRect/>
            </a:stretch>
          </a:blipFill>
        </p:spPr>
        <p:txBody>
          <a:bodyPr wrap="square" lIns="0" tIns="0" rIns="0" bIns="0" rtlCol="0"/>
          <a:lstStyle/>
          <a:p>
            <a:endParaRPr/>
          </a:p>
        </p:txBody>
      </p:sp>
      <p:sp>
        <p:nvSpPr>
          <p:cNvPr id="19" name="bk object 19"/>
          <p:cNvSpPr/>
          <p:nvPr/>
        </p:nvSpPr>
        <p:spPr>
          <a:xfrm>
            <a:off x="3874008" y="5277611"/>
            <a:ext cx="1011936" cy="899160"/>
          </a:xfrm>
          <a:prstGeom prst="rect">
            <a:avLst/>
          </a:prstGeom>
          <a:blipFill>
            <a:blip r:embed="rId5" cstate="print"/>
            <a:stretch>
              <a:fillRect/>
            </a:stretch>
          </a:blipFill>
        </p:spPr>
        <p:txBody>
          <a:bodyPr wrap="square" lIns="0" tIns="0" rIns="0" bIns="0" rtlCol="0"/>
          <a:lstStyle/>
          <a:p>
            <a:endParaRPr/>
          </a:p>
        </p:txBody>
      </p:sp>
      <p:sp>
        <p:nvSpPr>
          <p:cNvPr id="20" name="bk object 20"/>
          <p:cNvSpPr/>
          <p:nvPr/>
        </p:nvSpPr>
        <p:spPr>
          <a:xfrm>
            <a:off x="4293108" y="5277611"/>
            <a:ext cx="4241292" cy="899160"/>
          </a:xfrm>
          <a:prstGeom prst="rect">
            <a:avLst/>
          </a:prstGeom>
          <a:blipFill>
            <a:blip r:embed="rId6" cstate="print"/>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3200" b="0" i="0">
                <a:solidFill>
                  <a:srgbClr val="0D0D0D"/>
                </a:solidFill>
                <a:latin typeface="Algerian"/>
                <a:cs typeface="Algerian"/>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8/5/2020</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8/5/2020</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574040" y="2141042"/>
            <a:ext cx="7995919" cy="1489710"/>
          </a:xfrm>
          <a:prstGeom prst="rect">
            <a:avLst/>
          </a:prstGeom>
        </p:spPr>
        <p:txBody>
          <a:bodyPr wrap="square" lIns="0" tIns="0" rIns="0" bIns="0">
            <a:spAutoFit/>
          </a:bodyPr>
          <a:lstStyle>
            <a:lvl1pPr>
              <a:defRPr sz="3200" b="0" i="0">
                <a:solidFill>
                  <a:srgbClr val="0D0D0D"/>
                </a:solidFill>
                <a:latin typeface="Algerian"/>
                <a:cs typeface="Algerian"/>
              </a:defRPr>
            </a:lvl1pPr>
          </a:lstStyle>
          <a:p>
            <a:endParaRPr/>
          </a:p>
        </p:txBody>
      </p:sp>
      <p:sp>
        <p:nvSpPr>
          <p:cNvPr id="3" name="Holder 3"/>
          <p:cNvSpPr>
            <a:spLocks noGrp="1"/>
          </p:cNvSpPr>
          <p:nvPr>
            <p:ph type="body" idx="1"/>
          </p:nvPr>
        </p:nvSpPr>
        <p:spPr>
          <a:xfrm>
            <a:off x="457200" y="1577340"/>
            <a:ext cx="822960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pPr/>
              <a:t>8/5/2020</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rPr/>
              <a:pPr/>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jpe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8.jpeg"/><Relationship Id="rId1" Type="http://schemas.openxmlformats.org/officeDocument/2006/relationships/slideLayout" Target="../slideLayouts/slideLayout5.xml"/><Relationship Id="rId6" Type="http://schemas.openxmlformats.org/officeDocument/2006/relationships/image" Target="../media/image33.jpeg"/><Relationship Id="rId11" Type="http://schemas.openxmlformats.org/officeDocument/2006/relationships/image" Target="../media/image38.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jpeg"/></Relationships>
</file>

<file path=ppt/slides/_rels/slide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5.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9.jpeg"/><Relationship Id="rId2"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jpeg"/></Relationships>
</file>

<file path=ppt/slides/_rels/slide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xml"/><Relationship Id="rId4" Type="http://schemas.openxmlformats.org/officeDocument/2006/relationships/image" Target="../media/image52.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573023" y="713231"/>
            <a:ext cx="8397240" cy="3019044"/>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609600" y="457200"/>
            <a:ext cx="8001000" cy="291465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09600" y="457200"/>
            <a:ext cx="8001000" cy="2914650"/>
          </a:xfrm>
          <a:custGeom>
            <a:avLst/>
            <a:gdLst/>
            <a:ahLst/>
            <a:cxnLst/>
            <a:rect l="l" t="t" r="r" b="b"/>
            <a:pathLst>
              <a:path w="8001000" h="2914650">
                <a:moveTo>
                  <a:pt x="0" y="2914650"/>
                </a:moveTo>
                <a:lnTo>
                  <a:pt x="8001000" y="2914650"/>
                </a:lnTo>
                <a:lnTo>
                  <a:pt x="8001000" y="0"/>
                </a:lnTo>
                <a:lnTo>
                  <a:pt x="0" y="0"/>
                </a:lnTo>
                <a:lnTo>
                  <a:pt x="0" y="2914650"/>
                </a:lnTo>
                <a:close/>
              </a:path>
            </a:pathLst>
          </a:custGeom>
          <a:ln w="12700">
            <a:solidFill>
              <a:srgbClr val="6E805C"/>
            </a:solidFill>
          </a:ln>
        </p:spPr>
        <p:txBody>
          <a:bodyPr wrap="square" lIns="0" tIns="0" rIns="0" bIns="0" rtlCol="0"/>
          <a:lstStyle/>
          <a:p>
            <a:endParaRPr/>
          </a:p>
        </p:txBody>
      </p:sp>
      <p:sp>
        <p:nvSpPr>
          <p:cNvPr id="6" name="object 6"/>
          <p:cNvSpPr/>
          <p:nvPr/>
        </p:nvSpPr>
        <p:spPr>
          <a:xfrm>
            <a:off x="1581150" y="295275"/>
            <a:ext cx="6372225" cy="3248025"/>
          </a:xfrm>
          <a:prstGeom prst="rect">
            <a:avLst/>
          </a:prstGeom>
          <a:blipFill>
            <a:blip r:embed="rId5" cstate="print"/>
            <a:stretch>
              <a:fillRect/>
            </a:stretch>
          </a:blipFill>
        </p:spPr>
        <p:txBody>
          <a:bodyPr wrap="square" lIns="0" tIns="0" rIns="0" bIns="0" rtlCol="0"/>
          <a:lstStyle/>
          <a:p>
            <a:endParaRPr/>
          </a:p>
        </p:txBody>
      </p:sp>
      <p:sp>
        <p:nvSpPr>
          <p:cNvPr id="8" name="object 8"/>
          <p:cNvSpPr/>
          <p:nvPr/>
        </p:nvSpPr>
        <p:spPr>
          <a:xfrm>
            <a:off x="3276600" y="3505200"/>
            <a:ext cx="2434208" cy="152400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400050" y="9525"/>
            <a:ext cx="8658225" cy="1781175"/>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1026667" y="1697481"/>
            <a:ext cx="7490459" cy="4293235"/>
          </a:xfrm>
          <a:prstGeom prst="rect">
            <a:avLst/>
          </a:prstGeom>
        </p:spPr>
        <p:txBody>
          <a:bodyPr vert="horz" wrap="square" lIns="0" tIns="12065" rIns="0" bIns="0" rtlCol="0">
            <a:spAutoFit/>
          </a:bodyPr>
          <a:lstStyle/>
          <a:p>
            <a:pPr marL="70485" marR="5080" indent="-58419">
              <a:lnSpc>
                <a:spcPct val="100000"/>
              </a:lnSpc>
              <a:spcBef>
                <a:spcPts val="95"/>
              </a:spcBef>
            </a:pPr>
            <a:r>
              <a:rPr sz="2800" spc="-5" dirty="0">
                <a:solidFill>
                  <a:srgbClr val="0D0D0D"/>
                </a:solidFill>
                <a:latin typeface="Harrington"/>
                <a:cs typeface="Harrington"/>
              </a:rPr>
              <a:t>When </a:t>
            </a:r>
            <a:r>
              <a:rPr sz="2800" dirty="0">
                <a:solidFill>
                  <a:srgbClr val="0D0D0D"/>
                </a:solidFill>
                <a:latin typeface="Harrington"/>
                <a:cs typeface="Harrington"/>
              </a:rPr>
              <a:t>the </a:t>
            </a:r>
            <a:r>
              <a:rPr sz="2800" spc="-5" dirty="0">
                <a:solidFill>
                  <a:srgbClr val="0D0D0D"/>
                </a:solidFill>
                <a:latin typeface="Harrington"/>
                <a:cs typeface="Harrington"/>
              </a:rPr>
              <a:t>poet </a:t>
            </a:r>
            <a:r>
              <a:rPr sz="2800" spc="-10" dirty="0">
                <a:solidFill>
                  <a:srgbClr val="0D0D0D"/>
                </a:solidFill>
                <a:latin typeface="Harrington"/>
                <a:cs typeface="Harrington"/>
              </a:rPr>
              <a:t>was </a:t>
            </a:r>
            <a:r>
              <a:rPr sz="2800" spc="-5" dirty="0">
                <a:solidFill>
                  <a:srgbClr val="0D0D0D"/>
                </a:solidFill>
                <a:latin typeface="Harrington"/>
                <a:cs typeface="Harrington"/>
              </a:rPr>
              <a:t>five years old, his </a:t>
            </a:r>
            <a:r>
              <a:rPr sz="2800" spc="-10" dirty="0">
                <a:solidFill>
                  <a:srgbClr val="0D0D0D"/>
                </a:solidFill>
                <a:latin typeface="Harrington"/>
                <a:cs typeface="Harrington"/>
              </a:rPr>
              <a:t>mother  sent </a:t>
            </a:r>
            <a:r>
              <a:rPr sz="2800" spc="-5" dirty="0">
                <a:solidFill>
                  <a:srgbClr val="0D0D0D"/>
                </a:solidFill>
                <a:latin typeface="Harrington"/>
                <a:cs typeface="Harrington"/>
              </a:rPr>
              <a:t>him to </a:t>
            </a:r>
            <a:r>
              <a:rPr sz="2800" dirty="0">
                <a:solidFill>
                  <a:srgbClr val="0D0D0D"/>
                </a:solidFill>
                <a:latin typeface="Harrington"/>
                <a:cs typeface="Harrington"/>
              </a:rPr>
              <a:t>the </a:t>
            </a:r>
            <a:r>
              <a:rPr sz="2800" spc="-5" dirty="0">
                <a:solidFill>
                  <a:srgbClr val="0D0D0D"/>
                </a:solidFill>
                <a:latin typeface="Harrington"/>
                <a:cs typeface="Harrington"/>
              </a:rPr>
              <a:t>nearby school for </a:t>
            </a:r>
            <a:r>
              <a:rPr sz="2800" dirty="0">
                <a:solidFill>
                  <a:srgbClr val="0D0D0D"/>
                </a:solidFill>
                <a:latin typeface="Harrington"/>
                <a:cs typeface="Harrington"/>
              </a:rPr>
              <a:t>his </a:t>
            </a:r>
            <a:r>
              <a:rPr sz="2800" spc="-10" dirty="0">
                <a:solidFill>
                  <a:srgbClr val="0D0D0D"/>
                </a:solidFill>
                <a:latin typeface="Harrington"/>
                <a:cs typeface="Harrington"/>
              </a:rPr>
              <a:t>early  </a:t>
            </a:r>
            <a:r>
              <a:rPr sz="2800" spc="-5" dirty="0">
                <a:solidFill>
                  <a:srgbClr val="0D0D0D"/>
                </a:solidFill>
                <a:latin typeface="Harrington"/>
                <a:cs typeface="Harrington"/>
              </a:rPr>
              <a:t>education. As we all </a:t>
            </a:r>
            <a:r>
              <a:rPr sz="2800" spc="-10" dirty="0">
                <a:solidFill>
                  <a:srgbClr val="0D0D0D"/>
                </a:solidFill>
                <a:latin typeface="Harrington"/>
                <a:cs typeface="Harrington"/>
              </a:rPr>
              <a:t>are </a:t>
            </a:r>
            <a:r>
              <a:rPr sz="2800" spc="-5" dirty="0">
                <a:solidFill>
                  <a:srgbClr val="0D0D0D"/>
                </a:solidFill>
                <a:latin typeface="Harrington"/>
                <a:cs typeface="Harrington"/>
              </a:rPr>
              <a:t>familiar </a:t>
            </a:r>
            <a:r>
              <a:rPr sz="2800" spc="-10" dirty="0">
                <a:solidFill>
                  <a:srgbClr val="0D0D0D"/>
                </a:solidFill>
                <a:latin typeface="Harrington"/>
                <a:cs typeface="Harrington"/>
              </a:rPr>
              <a:t>with the </a:t>
            </a:r>
            <a:r>
              <a:rPr sz="2800" spc="-5" dirty="0">
                <a:solidFill>
                  <a:srgbClr val="0D0D0D"/>
                </a:solidFill>
                <a:latin typeface="Harrington"/>
                <a:cs typeface="Harrington"/>
              </a:rPr>
              <a:t>strict  </a:t>
            </a:r>
            <a:r>
              <a:rPr sz="2800" spc="-10" dirty="0">
                <a:solidFill>
                  <a:srgbClr val="0D0D0D"/>
                </a:solidFill>
                <a:latin typeface="Harrington"/>
                <a:cs typeface="Harrington"/>
              </a:rPr>
              <a:t>teachers </a:t>
            </a:r>
            <a:r>
              <a:rPr sz="2800" spc="-5" dirty="0">
                <a:solidFill>
                  <a:srgbClr val="0D0D0D"/>
                </a:solidFill>
                <a:latin typeface="Harrington"/>
                <a:cs typeface="Harrington"/>
              </a:rPr>
              <a:t>of </a:t>
            </a:r>
            <a:r>
              <a:rPr sz="2800" dirty="0">
                <a:solidFill>
                  <a:srgbClr val="0D0D0D"/>
                </a:solidFill>
                <a:latin typeface="Harrington"/>
                <a:cs typeface="Harrington"/>
              </a:rPr>
              <a:t>the </a:t>
            </a:r>
            <a:r>
              <a:rPr sz="2800" spc="-10" dirty="0">
                <a:solidFill>
                  <a:srgbClr val="0D0D0D"/>
                </a:solidFill>
                <a:latin typeface="Harrington"/>
                <a:cs typeface="Harrington"/>
              </a:rPr>
              <a:t>primary </a:t>
            </a:r>
            <a:r>
              <a:rPr sz="2800" spc="-5" dirty="0">
                <a:solidFill>
                  <a:srgbClr val="0D0D0D"/>
                </a:solidFill>
                <a:latin typeface="Harrington"/>
                <a:cs typeface="Harrington"/>
              </a:rPr>
              <a:t>schools as </a:t>
            </a:r>
            <a:r>
              <a:rPr sz="2800" spc="-10" dirty="0">
                <a:solidFill>
                  <a:srgbClr val="0D0D0D"/>
                </a:solidFill>
                <a:latin typeface="Harrington"/>
                <a:cs typeface="Harrington"/>
              </a:rPr>
              <a:t>well </a:t>
            </a:r>
            <a:r>
              <a:rPr sz="2800" spc="-5" dirty="0">
                <a:solidFill>
                  <a:srgbClr val="0D0D0D"/>
                </a:solidFill>
                <a:latin typeface="Harrington"/>
                <a:cs typeface="Harrington"/>
              </a:rPr>
              <a:t>as their  rules in the </a:t>
            </a:r>
            <a:r>
              <a:rPr sz="2800" spc="-10" dirty="0">
                <a:solidFill>
                  <a:srgbClr val="0D0D0D"/>
                </a:solidFill>
                <a:latin typeface="Harrington"/>
                <a:cs typeface="Harrington"/>
              </a:rPr>
              <a:t>class; </a:t>
            </a:r>
            <a:r>
              <a:rPr sz="2800" spc="-5" dirty="0">
                <a:solidFill>
                  <a:srgbClr val="0D0D0D"/>
                </a:solidFill>
                <a:latin typeface="Harrington"/>
                <a:cs typeface="Harrington"/>
              </a:rPr>
              <a:t>both </a:t>
            </a:r>
            <a:r>
              <a:rPr sz="2800" spc="-10" dirty="0">
                <a:solidFill>
                  <a:srgbClr val="0D0D0D"/>
                </a:solidFill>
                <a:latin typeface="Harrington"/>
                <a:cs typeface="Harrington"/>
              </a:rPr>
              <a:t>the </a:t>
            </a:r>
            <a:r>
              <a:rPr sz="2800" spc="-5" dirty="0">
                <a:solidFill>
                  <a:srgbClr val="0D0D0D"/>
                </a:solidFill>
                <a:latin typeface="Harrington"/>
                <a:cs typeface="Harrington"/>
              </a:rPr>
              <a:t>things </a:t>
            </a:r>
            <a:r>
              <a:rPr sz="2800" spc="-10" dirty="0">
                <a:solidFill>
                  <a:srgbClr val="0D0D0D"/>
                </a:solidFill>
                <a:latin typeface="Harrington"/>
                <a:cs typeface="Harrington"/>
              </a:rPr>
              <a:t>are evil </a:t>
            </a:r>
            <a:r>
              <a:rPr sz="2800" dirty="0">
                <a:solidFill>
                  <a:srgbClr val="0D0D0D"/>
                </a:solidFill>
                <a:latin typeface="Harrington"/>
                <a:cs typeface="Harrington"/>
              </a:rPr>
              <a:t>for </a:t>
            </a:r>
            <a:r>
              <a:rPr sz="2800" spc="-10" dirty="0">
                <a:solidFill>
                  <a:srgbClr val="0D0D0D"/>
                </a:solidFill>
                <a:latin typeface="Harrington"/>
                <a:cs typeface="Harrington"/>
              </a:rPr>
              <a:t>the  cute </a:t>
            </a:r>
            <a:r>
              <a:rPr sz="2800" spc="-5" dirty="0">
                <a:solidFill>
                  <a:srgbClr val="0D0D0D"/>
                </a:solidFill>
                <a:latin typeface="Harrington"/>
                <a:cs typeface="Harrington"/>
              </a:rPr>
              <a:t>children </a:t>
            </a:r>
            <a:r>
              <a:rPr sz="2800" dirty="0">
                <a:solidFill>
                  <a:srgbClr val="0D0D0D"/>
                </a:solidFill>
                <a:latin typeface="Harrington"/>
                <a:cs typeface="Harrington"/>
              </a:rPr>
              <a:t>of </a:t>
            </a:r>
            <a:r>
              <a:rPr sz="2800" spc="-10" dirty="0">
                <a:solidFill>
                  <a:srgbClr val="0D0D0D"/>
                </a:solidFill>
                <a:latin typeface="Harrington"/>
                <a:cs typeface="Harrington"/>
              </a:rPr>
              <a:t>the </a:t>
            </a:r>
            <a:r>
              <a:rPr sz="2800" spc="-5" dirty="0">
                <a:solidFill>
                  <a:srgbClr val="0D0D0D"/>
                </a:solidFill>
                <a:latin typeface="Harrington"/>
                <a:cs typeface="Harrington"/>
              </a:rPr>
              <a:t>school. </a:t>
            </a:r>
            <a:r>
              <a:rPr sz="2800" spc="-10" dirty="0">
                <a:solidFill>
                  <a:srgbClr val="0D0D0D"/>
                </a:solidFill>
                <a:latin typeface="Harrington"/>
                <a:cs typeface="Harrington"/>
              </a:rPr>
              <a:t>But what can they  </a:t>
            </a:r>
            <a:r>
              <a:rPr sz="2800" spc="-5" dirty="0">
                <a:solidFill>
                  <a:srgbClr val="0D0D0D"/>
                </a:solidFill>
                <a:latin typeface="Harrington"/>
                <a:cs typeface="Harrington"/>
              </a:rPr>
              <a:t>do to </a:t>
            </a:r>
            <a:r>
              <a:rPr sz="2800" spc="-10" dirty="0">
                <a:solidFill>
                  <a:srgbClr val="0D0D0D"/>
                </a:solidFill>
                <a:latin typeface="Harrington"/>
                <a:cs typeface="Harrington"/>
              </a:rPr>
              <a:t>safe themselves </a:t>
            </a:r>
            <a:r>
              <a:rPr sz="2800" spc="-5" dirty="0">
                <a:solidFill>
                  <a:srgbClr val="0D0D0D"/>
                </a:solidFill>
                <a:latin typeface="Harrington"/>
                <a:cs typeface="Harrington"/>
              </a:rPr>
              <a:t>from school, they have </a:t>
            </a:r>
            <a:r>
              <a:rPr sz="2800" spc="-10" dirty="0">
                <a:solidFill>
                  <a:srgbClr val="0D0D0D"/>
                </a:solidFill>
                <a:latin typeface="Harrington"/>
                <a:cs typeface="Harrington"/>
              </a:rPr>
              <a:t>to  suffer. Same </a:t>
            </a:r>
            <a:r>
              <a:rPr sz="2800" dirty="0">
                <a:solidFill>
                  <a:srgbClr val="0D0D0D"/>
                </a:solidFill>
                <a:latin typeface="Harrington"/>
                <a:cs typeface="Harrington"/>
              </a:rPr>
              <a:t>thing </a:t>
            </a:r>
            <a:r>
              <a:rPr sz="2800" spc="-10" dirty="0">
                <a:solidFill>
                  <a:srgbClr val="0D0D0D"/>
                </a:solidFill>
                <a:latin typeface="Harrington"/>
                <a:cs typeface="Harrington"/>
              </a:rPr>
              <a:t>was happened </a:t>
            </a:r>
            <a:r>
              <a:rPr sz="2800" spc="-5" dirty="0">
                <a:solidFill>
                  <a:srgbClr val="0D0D0D"/>
                </a:solidFill>
                <a:latin typeface="Harrington"/>
                <a:cs typeface="Harrington"/>
              </a:rPr>
              <a:t>to </a:t>
            </a:r>
            <a:r>
              <a:rPr sz="2800" dirty="0">
                <a:solidFill>
                  <a:srgbClr val="0D0D0D"/>
                </a:solidFill>
                <a:latin typeface="Harrington"/>
                <a:cs typeface="Harrington"/>
              </a:rPr>
              <a:t>the</a:t>
            </a:r>
            <a:r>
              <a:rPr sz="2800" spc="80" dirty="0">
                <a:solidFill>
                  <a:srgbClr val="0D0D0D"/>
                </a:solidFill>
                <a:latin typeface="Harrington"/>
                <a:cs typeface="Harrington"/>
              </a:rPr>
              <a:t> </a:t>
            </a:r>
            <a:r>
              <a:rPr sz="2800" spc="-10" dirty="0">
                <a:solidFill>
                  <a:srgbClr val="0D0D0D"/>
                </a:solidFill>
                <a:latin typeface="Harrington"/>
                <a:cs typeface="Harrington"/>
              </a:rPr>
              <a:t>poet.</a:t>
            </a:r>
            <a:endParaRPr sz="2800">
              <a:latin typeface="Harrington"/>
              <a:cs typeface="Harrington"/>
            </a:endParaRPr>
          </a:p>
          <a:p>
            <a:pPr marL="70485" marR="257175">
              <a:lnSpc>
                <a:spcPct val="100000"/>
              </a:lnSpc>
              <a:spcBef>
                <a:spcPts val="10"/>
              </a:spcBef>
            </a:pPr>
            <a:r>
              <a:rPr sz="2800" spc="-10" dirty="0">
                <a:solidFill>
                  <a:srgbClr val="0D0D0D"/>
                </a:solidFill>
                <a:latin typeface="Harrington"/>
                <a:cs typeface="Harrington"/>
              </a:rPr>
              <a:t>Teachers annoyed </a:t>
            </a:r>
            <a:r>
              <a:rPr sz="2800" dirty="0">
                <a:solidFill>
                  <a:srgbClr val="0D0D0D"/>
                </a:solidFill>
                <a:latin typeface="Harrington"/>
                <a:cs typeface="Harrington"/>
              </a:rPr>
              <a:t>him </a:t>
            </a:r>
            <a:r>
              <a:rPr sz="2800" spc="-10" dirty="0">
                <a:solidFill>
                  <a:srgbClr val="0D0D0D"/>
                </a:solidFill>
                <a:latin typeface="Harrington"/>
                <a:cs typeface="Harrington"/>
              </a:rPr>
              <a:t>by </a:t>
            </a:r>
            <a:r>
              <a:rPr sz="2800" spc="-5" dirty="0">
                <a:solidFill>
                  <a:srgbClr val="0D0D0D"/>
                </a:solidFill>
                <a:latin typeface="Harrington"/>
                <a:cs typeface="Harrington"/>
              </a:rPr>
              <a:t>many ways. So </a:t>
            </a:r>
            <a:r>
              <a:rPr sz="2800" spc="-10" dirty="0">
                <a:solidFill>
                  <a:srgbClr val="0D0D0D"/>
                </a:solidFill>
                <a:latin typeface="Harrington"/>
                <a:cs typeface="Harrington"/>
              </a:rPr>
              <a:t>read  the </a:t>
            </a:r>
            <a:r>
              <a:rPr sz="2800" spc="-5" dirty="0">
                <a:solidFill>
                  <a:srgbClr val="0D0D0D"/>
                </a:solidFill>
                <a:latin typeface="Harrington"/>
                <a:cs typeface="Harrington"/>
              </a:rPr>
              <a:t>poem </a:t>
            </a:r>
            <a:r>
              <a:rPr sz="2800" spc="-10" dirty="0">
                <a:solidFill>
                  <a:srgbClr val="0D0D0D"/>
                </a:solidFill>
                <a:latin typeface="Harrington"/>
                <a:cs typeface="Harrington"/>
              </a:rPr>
              <a:t>taking </a:t>
            </a:r>
            <a:r>
              <a:rPr sz="2800" spc="-5" dirty="0">
                <a:solidFill>
                  <a:srgbClr val="0D0D0D"/>
                </a:solidFill>
                <a:latin typeface="Harrington"/>
                <a:cs typeface="Harrington"/>
              </a:rPr>
              <a:t>yourself in place of</a:t>
            </a:r>
            <a:r>
              <a:rPr sz="2800" spc="50" dirty="0">
                <a:solidFill>
                  <a:srgbClr val="0D0D0D"/>
                </a:solidFill>
                <a:latin typeface="Harrington"/>
                <a:cs typeface="Harrington"/>
              </a:rPr>
              <a:t> </a:t>
            </a:r>
            <a:r>
              <a:rPr sz="2800" spc="-10" dirty="0">
                <a:solidFill>
                  <a:srgbClr val="0D0D0D"/>
                </a:solidFill>
                <a:latin typeface="Harrington"/>
                <a:cs typeface="Harrington"/>
              </a:rPr>
              <a:t>poet</a:t>
            </a:r>
            <a:r>
              <a:rPr sz="2800" spc="-10" dirty="0">
                <a:solidFill>
                  <a:srgbClr val="FFFFFF"/>
                </a:solidFill>
                <a:latin typeface="Harrington"/>
                <a:cs typeface="Harrington"/>
              </a:rPr>
              <a:t>.</a:t>
            </a:r>
            <a:endParaRPr sz="2800">
              <a:latin typeface="Harrington"/>
              <a:cs typeface="Harrington"/>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752725" y="342900"/>
            <a:ext cx="3667125" cy="885825"/>
          </a:xfrm>
          <a:prstGeom prst="rect">
            <a:avLst/>
          </a:prstGeom>
          <a:blipFill>
            <a:blip r:embed="rId3" cstate="print"/>
            <a:stretch>
              <a:fillRect/>
            </a:stretch>
          </a:blipFill>
        </p:spPr>
        <p:txBody>
          <a:bodyPr wrap="square" lIns="0" tIns="0" rIns="0" bIns="0" rtlCol="0"/>
          <a:lstStyle/>
          <a:p>
            <a:endParaRPr/>
          </a:p>
        </p:txBody>
      </p:sp>
      <p:sp>
        <p:nvSpPr>
          <p:cNvPr id="4" name="object 4"/>
          <p:cNvSpPr txBox="1">
            <a:spLocks noGrp="1"/>
          </p:cNvSpPr>
          <p:nvPr>
            <p:ph type="title"/>
          </p:nvPr>
        </p:nvSpPr>
        <p:spPr>
          <a:xfrm>
            <a:off x="673100" y="1606041"/>
            <a:ext cx="1364615" cy="513715"/>
          </a:xfrm>
          <a:prstGeom prst="rect">
            <a:avLst/>
          </a:prstGeom>
        </p:spPr>
        <p:txBody>
          <a:bodyPr vert="horz" wrap="square" lIns="0" tIns="13335" rIns="0" bIns="0" rtlCol="0">
            <a:spAutoFit/>
          </a:bodyPr>
          <a:lstStyle/>
          <a:p>
            <a:pPr marL="12700">
              <a:lnSpc>
                <a:spcPct val="100000"/>
              </a:lnSpc>
              <a:spcBef>
                <a:spcPts val="105"/>
              </a:spcBef>
              <a:tabLst>
                <a:tab pos="424180" algn="l"/>
              </a:tabLst>
            </a:pPr>
            <a:r>
              <a:rPr sz="2050" spc="20" dirty="0">
                <a:solidFill>
                  <a:srgbClr val="F8F8F8"/>
                </a:solidFill>
                <a:latin typeface="Wingdings 2"/>
                <a:cs typeface="Wingdings 2"/>
              </a:rPr>
              <a:t></a:t>
            </a:r>
            <a:r>
              <a:rPr sz="2050" spc="20" dirty="0">
                <a:solidFill>
                  <a:srgbClr val="F8F8F8"/>
                </a:solidFill>
                <a:latin typeface="Times New Roman"/>
                <a:cs typeface="Times New Roman"/>
              </a:rPr>
              <a:t>	</a:t>
            </a:r>
            <a:r>
              <a:rPr b="1" spc="-5" dirty="0">
                <a:solidFill>
                  <a:srgbClr val="FF0000"/>
                </a:solidFill>
                <a:latin typeface="Book Antiqua"/>
                <a:cs typeface="Book Antiqua"/>
              </a:rPr>
              <a:t>Drag</a:t>
            </a:r>
            <a:endParaRPr sz="2050">
              <a:latin typeface="Book Antiqua"/>
              <a:cs typeface="Book Antiqua"/>
            </a:endParaRPr>
          </a:p>
        </p:txBody>
      </p:sp>
      <p:sp>
        <p:nvSpPr>
          <p:cNvPr id="5" name="object 5"/>
          <p:cNvSpPr txBox="1"/>
          <p:nvPr/>
        </p:nvSpPr>
        <p:spPr>
          <a:xfrm>
            <a:off x="2822194" y="1657857"/>
            <a:ext cx="4100195" cy="452120"/>
          </a:xfrm>
          <a:prstGeom prst="rect">
            <a:avLst/>
          </a:prstGeom>
        </p:spPr>
        <p:txBody>
          <a:bodyPr vert="horz" wrap="square" lIns="0" tIns="0" rIns="0" bIns="0" rtlCol="0">
            <a:spAutoFit/>
          </a:bodyPr>
          <a:lstStyle/>
          <a:p>
            <a:pPr marL="12700">
              <a:lnSpc>
                <a:spcPts val="3535"/>
              </a:lnSpc>
            </a:pPr>
            <a:r>
              <a:rPr sz="3200" b="1" i="1" dirty="0">
                <a:solidFill>
                  <a:srgbClr val="FF0000"/>
                </a:solidFill>
                <a:latin typeface="Book Antiqua"/>
                <a:cs typeface="Book Antiqua"/>
              </a:rPr>
              <a:t>– </a:t>
            </a:r>
            <a:r>
              <a:rPr sz="2800" spc="-5" dirty="0">
                <a:solidFill>
                  <a:srgbClr val="00AFEF"/>
                </a:solidFill>
                <a:latin typeface="Book Antiqua"/>
                <a:cs typeface="Book Antiqua"/>
              </a:rPr>
              <a:t>to </a:t>
            </a:r>
            <a:r>
              <a:rPr sz="2800" spc="-10" dirty="0">
                <a:solidFill>
                  <a:srgbClr val="00AFEF"/>
                </a:solidFill>
                <a:latin typeface="Book Antiqua"/>
                <a:cs typeface="Book Antiqua"/>
              </a:rPr>
              <a:t>pull </a:t>
            </a:r>
            <a:r>
              <a:rPr sz="2800" u="heavy" spc="-5" dirty="0">
                <a:solidFill>
                  <a:srgbClr val="00AFEF"/>
                </a:solidFill>
                <a:uFill>
                  <a:solidFill>
                    <a:srgbClr val="00AFEF"/>
                  </a:solidFill>
                </a:uFill>
                <a:latin typeface="Book Antiqua"/>
                <a:cs typeface="Book Antiqua"/>
              </a:rPr>
              <a:t>or</a:t>
            </a:r>
            <a:r>
              <a:rPr sz="2800" spc="-5" dirty="0">
                <a:solidFill>
                  <a:srgbClr val="00AFEF"/>
                </a:solidFill>
                <a:latin typeface="Book Antiqua"/>
                <a:cs typeface="Book Antiqua"/>
              </a:rPr>
              <a:t> to pass</a:t>
            </a:r>
            <a:r>
              <a:rPr sz="2800" spc="-35" dirty="0">
                <a:solidFill>
                  <a:srgbClr val="00AFEF"/>
                </a:solidFill>
                <a:latin typeface="Book Antiqua"/>
                <a:cs typeface="Book Antiqua"/>
              </a:rPr>
              <a:t> </a:t>
            </a:r>
            <a:r>
              <a:rPr sz="2800" spc="-5" dirty="0">
                <a:solidFill>
                  <a:srgbClr val="00AFEF"/>
                </a:solidFill>
                <a:latin typeface="Book Antiqua"/>
                <a:cs typeface="Book Antiqua"/>
              </a:rPr>
              <a:t>slowly</a:t>
            </a:r>
            <a:endParaRPr sz="2800">
              <a:latin typeface="Book Antiqua"/>
              <a:cs typeface="Book Antiqua"/>
            </a:endParaRPr>
          </a:p>
        </p:txBody>
      </p:sp>
      <p:sp>
        <p:nvSpPr>
          <p:cNvPr id="6" name="object 6"/>
          <p:cNvSpPr txBox="1"/>
          <p:nvPr/>
        </p:nvSpPr>
        <p:spPr>
          <a:xfrm>
            <a:off x="673100" y="2191334"/>
            <a:ext cx="8152765" cy="514350"/>
          </a:xfrm>
          <a:prstGeom prst="rect">
            <a:avLst/>
          </a:prstGeom>
        </p:spPr>
        <p:txBody>
          <a:bodyPr vert="horz" wrap="square" lIns="0" tIns="13335" rIns="0" bIns="0" rtlCol="0">
            <a:spAutoFit/>
          </a:bodyPr>
          <a:lstStyle/>
          <a:p>
            <a:pPr marL="12700">
              <a:lnSpc>
                <a:spcPct val="100000"/>
              </a:lnSpc>
              <a:spcBef>
                <a:spcPts val="105"/>
              </a:spcBef>
              <a:tabLst>
                <a:tab pos="424180" algn="l"/>
              </a:tabLst>
            </a:pPr>
            <a:r>
              <a:rPr sz="2050" spc="25" dirty="0">
                <a:solidFill>
                  <a:srgbClr val="F8F8F8"/>
                </a:solidFill>
                <a:latin typeface="Wingdings 2"/>
                <a:cs typeface="Wingdings 2"/>
              </a:rPr>
              <a:t></a:t>
            </a:r>
            <a:r>
              <a:rPr sz="2050" spc="25" dirty="0">
                <a:solidFill>
                  <a:srgbClr val="F8F8F8"/>
                </a:solidFill>
                <a:latin typeface="Times New Roman"/>
                <a:cs typeface="Times New Roman"/>
              </a:rPr>
              <a:t>	</a:t>
            </a:r>
            <a:r>
              <a:rPr sz="3200" b="1" spc="-5" dirty="0">
                <a:solidFill>
                  <a:srgbClr val="FF0000"/>
                </a:solidFill>
                <a:latin typeface="Book Antiqua"/>
                <a:cs typeface="Book Antiqua"/>
              </a:rPr>
              <a:t>Interrupt </a:t>
            </a:r>
            <a:r>
              <a:rPr sz="3200" b="1" i="1" dirty="0">
                <a:solidFill>
                  <a:srgbClr val="FF0000"/>
                </a:solidFill>
                <a:latin typeface="Book Antiqua"/>
                <a:cs typeface="Book Antiqua"/>
              </a:rPr>
              <a:t>– </a:t>
            </a:r>
            <a:r>
              <a:rPr sz="2800" spc="-5" dirty="0">
                <a:solidFill>
                  <a:srgbClr val="00AFEF"/>
                </a:solidFill>
                <a:latin typeface="Book Antiqua"/>
                <a:cs typeface="Book Antiqua"/>
              </a:rPr>
              <a:t>to stop by breaking in </a:t>
            </a:r>
            <a:r>
              <a:rPr sz="2800" u="heavy" spc="-5" dirty="0">
                <a:solidFill>
                  <a:srgbClr val="00AFEF"/>
                </a:solidFill>
                <a:uFill>
                  <a:solidFill>
                    <a:srgbClr val="00AFEF"/>
                  </a:solidFill>
                </a:uFill>
                <a:latin typeface="Book Antiqua"/>
                <a:cs typeface="Book Antiqua"/>
              </a:rPr>
              <a:t>or</a:t>
            </a:r>
            <a:r>
              <a:rPr sz="2800" spc="-5" dirty="0">
                <a:solidFill>
                  <a:srgbClr val="00AFEF"/>
                </a:solidFill>
                <a:latin typeface="Book Antiqua"/>
                <a:cs typeface="Book Antiqua"/>
              </a:rPr>
              <a:t> to</a:t>
            </a:r>
            <a:r>
              <a:rPr sz="2800" spc="-120" dirty="0">
                <a:solidFill>
                  <a:srgbClr val="00AFEF"/>
                </a:solidFill>
                <a:latin typeface="Book Antiqua"/>
                <a:cs typeface="Book Antiqua"/>
              </a:rPr>
              <a:t> </a:t>
            </a:r>
            <a:r>
              <a:rPr sz="2800" spc="-5" dirty="0">
                <a:solidFill>
                  <a:srgbClr val="00AFEF"/>
                </a:solidFill>
                <a:latin typeface="Book Antiqua"/>
                <a:cs typeface="Book Antiqua"/>
              </a:rPr>
              <a:t>obstruct</a:t>
            </a:r>
            <a:endParaRPr sz="2800">
              <a:latin typeface="Book Antiqua"/>
              <a:cs typeface="Book Antiqua"/>
            </a:endParaRPr>
          </a:p>
        </p:txBody>
      </p:sp>
      <p:sp>
        <p:nvSpPr>
          <p:cNvPr id="7" name="object 7"/>
          <p:cNvSpPr txBox="1"/>
          <p:nvPr/>
        </p:nvSpPr>
        <p:spPr>
          <a:xfrm>
            <a:off x="673100" y="2776855"/>
            <a:ext cx="1386840" cy="513715"/>
          </a:xfrm>
          <a:prstGeom prst="rect">
            <a:avLst/>
          </a:prstGeom>
        </p:spPr>
        <p:txBody>
          <a:bodyPr vert="horz" wrap="square" lIns="0" tIns="13335" rIns="0" bIns="0" rtlCol="0">
            <a:spAutoFit/>
          </a:bodyPr>
          <a:lstStyle/>
          <a:p>
            <a:pPr marL="12700">
              <a:lnSpc>
                <a:spcPct val="100000"/>
              </a:lnSpc>
              <a:spcBef>
                <a:spcPts val="105"/>
              </a:spcBef>
              <a:tabLst>
                <a:tab pos="424180" algn="l"/>
              </a:tabLst>
            </a:pPr>
            <a:r>
              <a:rPr sz="2050" spc="20" dirty="0">
                <a:solidFill>
                  <a:srgbClr val="F8F8F8"/>
                </a:solidFill>
                <a:latin typeface="Wingdings 2"/>
                <a:cs typeface="Wingdings 2"/>
              </a:rPr>
              <a:t></a:t>
            </a:r>
            <a:r>
              <a:rPr sz="2050" spc="20" dirty="0">
                <a:solidFill>
                  <a:srgbClr val="F8F8F8"/>
                </a:solidFill>
                <a:latin typeface="Times New Roman"/>
                <a:cs typeface="Times New Roman"/>
              </a:rPr>
              <a:t>	</a:t>
            </a:r>
            <a:r>
              <a:rPr sz="3200" b="1" dirty="0">
                <a:solidFill>
                  <a:srgbClr val="FF0000"/>
                </a:solidFill>
                <a:latin typeface="Book Antiqua"/>
                <a:cs typeface="Book Antiqua"/>
              </a:rPr>
              <a:t>Stare</a:t>
            </a:r>
            <a:endParaRPr sz="3200">
              <a:latin typeface="Book Antiqua"/>
              <a:cs typeface="Book Antiqua"/>
            </a:endParaRPr>
          </a:p>
        </p:txBody>
      </p:sp>
      <p:sp>
        <p:nvSpPr>
          <p:cNvPr id="8" name="object 8"/>
          <p:cNvSpPr txBox="1"/>
          <p:nvPr/>
        </p:nvSpPr>
        <p:spPr>
          <a:xfrm>
            <a:off x="2843529" y="2828670"/>
            <a:ext cx="2599690" cy="452120"/>
          </a:xfrm>
          <a:prstGeom prst="rect">
            <a:avLst/>
          </a:prstGeom>
        </p:spPr>
        <p:txBody>
          <a:bodyPr vert="horz" wrap="square" lIns="0" tIns="0" rIns="0" bIns="0" rtlCol="0">
            <a:spAutoFit/>
          </a:bodyPr>
          <a:lstStyle/>
          <a:p>
            <a:pPr marL="12700">
              <a:lnSpc>
                <a:spcPts val="3535"/>
              </a:lnSpc>
            </a:pPr>
            <a:r>
              <a:rPr sz="3200" b="1" i="1" dirty="0">
                <a:solidFill>
                  <a:srgbClr val="FF0000"/>
                </a:solidFill>
                <a:latin typeface="Book Antiqua"/>
                <a:cs typeface="Book Antiqua"/>
              </a:rPr>
              <a:t>– </a:t>
            </a:r>
            <a:r>
              <a:rPr sz="2800" spc="-5" dirty="0">
                <a:solidFill>
                  <a:srgbClr val="00AFEF"/>
                </a:solidFill>
                <a:latin typeface="Book Antiqua"/>
                <a:cs typeface="Book Antiqua"/>
              </a:rPr>
              <a:t>to look</a:t>
            </a:r>
            <a:r>
              <a:rPr sz="2800" spc="-60" dirty="0">
                <a:solidFill>
                  <a:srgbClr val="00AFEF"/>
                </a:solidFill>
                <a:latin typeface="Book Antiqua"/>
                <a:cs typeface="Book Antiqua"/>
              </a:rPr>
              <a:t> </a:t>
            </a:r>
            <a:r>
              <a:rPr sz="2800" spc="-5" dirty="0">
                <a:solidFill>
                  <a:srgbClr val="00AFEF"/>
                </a:solidFill>
                <a:latin typeface="Book Antiqua"/>
                <a:cs typeface="Book Antiqua"/>
              </a:rPr>
              <a:t>fixedly</a:t>
            </a:r>
            <a:endParaRPr sz="2800">
              <a:latin typeface="Book Antiqua"/>
              <a:cs typeface="Book Antiqua"/>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124075" y="314325"/>
            <a:ext cx="4981575" cy="990600"/>
          </a:xfrm>
          <a:prstGeom prst="rect">
            <a:avLst/>
          </a:prstGeom>
          <a:blipFill>
            <a:blip r:embed="rId3" cstate="print"/>
            <a:stretch>
              <a:fillRect/>
            </a:stretch>
          </a:blipFill>
        </p:spPr>
        <p:txBody>
          <a:bodyPr wrap="square" lIns="0" tIns="0" rIns="0" bIns="0" rtlCol="0"/>
          <a:lstStyle/>
          <a:p>
            <a:endParaRPr/>
          </a:p>
        </p:txBody>
      </p:sp>
      <p:sp>
        <p:nvSpPr>
          <p:cNvPr id="4" name="object 4"/>
          <p:cNvSpPr txBox="1"/>
          <p:nvPr/>
        </p:nvSpPr>
        <p:spPr>
          <a:xfrm>
            <a:off x="673100" y="1521610"/>
            <a:ext cx="7868284" cy="2501265"/>
          </a:xfrm>
          <a:prstGeom prst="rect">
            <a:avLst/>
          </a:prstGeom>
        </p:spPr>
        <p:txBody>
          <a:bodyPr vert="horz" wrap="square" lIns="0" tIns="97790" rIns="0" bIns="0" rtlCol="0">
            <a:spAutoFit/>
          </a:bodyPr>
          <a:lstStyle/>
          <a:p>
            <a:pPr marL="12700">
              <a:lnSpc>
                <a:spcPct val="100000"/>
              </a:lnSpc>
              <a:spcBef>
                <a:spcPts val="770"/>
              </a:spcBef>
              <a:tabLst>
                <a:tab pos="424180" algn="l"/>
              </a:tabLst>
            </a:pPr>
            <a:r>
              <a:rPr sz="1800" spc="20" dirty="0">
                <a:latin typeface="Wingdings 2"/>
                <a:cs typeface="Wingdings 2"/>
              </a:rPr>
              <a:t></a:t>
            </a:r>
            <a:r>
              <a:rPr sz="1800" spc="20" dirty="0">
                <a:latin typeface="Times New Roman"/>
                <a:cs typeface="Times New Roman"/>
              </a:rPr>
              <a:t>	</a:t>
            </a:r>
            <a:r>
              <a:rPr sz="2800" spc="-5" dirty="0">
                <a:solidFill>
                  <a:srgbClr val="00AFEF"/>
                </a:solidFill>
                <a:latin typeface="Book Antiqua"/>
                <a:cs typeface="Book Antiqua"/>
              </a:rPr>
              <a:t>Why did </a:t>
            </a:r>
            <a:r>
              <a:rPr sz="2800" spc="-10" dirty="0">
                <a:solidFill>
                  <a:srgbClr val="00AFEF"/>
                </a:solidFill>
                <a:latin typeface="Book Antiqua"/>
                <a:cs typeface="Book Antiqua"/>
              </a:rPr>
              <a:t>the </a:t>
            </a:r>
            <a:r>
              <a:rPr sz="2800" spc="-5" dirty="0">
                <a:solidFill>
                  <a:srgbClr val="00AFEF"/>
                </a:solidFill>
                <a:latin typeface="Book Antiqua"/>
                <a:cs typeface="Book Antiqua"/>
              </a:rPr>
              <a:t>small child stare in </a:t>
            </a:r>
            <a:r>
              <a:rPr sz="2800" spc="-10" dirty="0">
                <a:solidFill>
                  <a:srgbClr val="00AFEF"/>
                </a:solidFill>
                <a:latin typeface="Book Antiqua"/>
                <a:cs typeface="Book Antiqua"/>
              </a:rPr>
              <a:t>the</a:t>
            </a:r>
            <a:r>
              <a:rPr sz="2800" spc="5" dirty="0">
                <a:solidFill>
                  <a:srgbClr val="00AFEF"/>
                </a:solidFill>
                <a:latin typeface="Book Antiqua"/>
                <a:cs typeface="Book Antiqua"/>
              </a:rPr>
              <a:t> </a:t>
            </a:r>
            <a:r>
              <a:rPr sz="2800" spc="-5" dirty="0">
                <a:solidFill>
                  <a:srgbClr val="00AFEF"/>
                </a:solidFill>
                <a:latin typeface="Book Antiqua"/>
                <a:cs typeface="Book Antiqua"/>
              </a:rPr>
              <a:t>classroom?</a:t>
            </a:r>
            <a:endParaRPr sz="2800">
              <a:latin typeface="Book Antiqua"/>
              <a:cs typeface="Book Antiqua"/>
            </a:endParaRPr>
          </a:p>
          <a:p>
            <a:pPr marL="527685" indent="-515620">
              <a:lnSpc>
                <a:spcPct val="100000"/>
              </a:lnSpc>
              <a:spcBef>
                <a:spcPts val="675"/>
              </a:spcBef>
              <a:buClr>
                <a:srgbClr val="000000"/>
              </a:buClr>
              <a:buSzPct val="64285"/>
              <a:buFont typeface="Wingdings"/>
              <a:buChar char=""/>
              <a:tabLst>
                <a:tab pos="527685" algn="l"/>
                <a:tab pos="528320" algn="l"/>
              </a:tabLst>
            </a:pPr>
            <a:r>
              <a:rPr sz="2800" spc="-5" dirty="0">
                <a:solidFill>
                  <a:srgbClr val="00AFEF"/>
                </a:solidFill>
                <a:latin typeface="Book Antiqua"/>
                <a:cs typeface="Book Antiqua"/>
              </a:rPr>
              <a:t>Is the teacher is doing well of the</a:t>
            </a:r>
            <a:r>
              <a:rPr sz="2800" spc="-35" dirty="0">
                <a:solidFill>
                  <a:srgbClr val="00AFEF"/>
                </a:solidFill>
                <a:latin typeface="Book Antiqua"/>
                <a:cs typeface="Book Antiqua"/>
              </a:rPr>
              <a:t> </a:t>
            </a:r>
            <a:r>
              <a:rPr sz="2800" spc="-5" dirty="0">
                <a:solidFill>
                  <a:srgbClr val="00AFEF"/>
                </a:solidFill>
                <a:latin typeface="Book Antiqua"/>
                <a:cs typeface="Book Antiqua"/>
              </a:rPr>
              <a:t>students?</a:t>
            </a:r>
            <a:endParaRPr sz="2800">
              <a:latin typeface="Book Antiqua"/>
              <a:cs typeface="Book Antiqua"/>
            </a:endParaRPr>
          </a:p>
          <a:p>
            <a:pPr marL="12700">
              <a:lnSpc>
                <a:spcPct val="100000"/>
              </a:lnSpc>
              <a:spcBef>
                <a:spcPts val="675"/>
              </a:spcBef>
              <a:tabLst>
                <a:tab pos="527685" algn="l"/>
              </a:tabLst>
            </a:pPr>
            <a:r>
              <a:rPr sz="1800" spc="20" dirty="0">
                <a:solidFill>
                  <a:srgbClr val="0D0D0D"/>
                </a:solidFill>
                <a:latin typeface="Wingdings 2"/>
                <a:cs typeface="Wingdings 2"/>
              </a:rPr>
              <a:t></a:t>
            </a:r>
            <a:r>
              <a:rPr sz="1800" spc="20" dirty="0">
                <a:solidFill>
                  <a:srgbClr val="0D0D0D"/>
                </a:solidFill>
                <a:latin typeface="Times New Roman"/>
                <a:cs typeface="Times New Roman"/>
              </a:rPr>
              <a:t>	</a:t>
            </a:r>
            <a:r>
              <a:rPr sz="2800" spc="-5" dirty="0">
                <a:solidFill>
                  <a:srgbClr val="00AFEF"/>
                </a:solidFill>
                <a:latin typeface="Book Antiqua"/>
                <a:cs typeface="Book Antiqua"/>
              </a:rPr>
              <a:t>List any five </a:t>
            </a:r>
            <a:r>
              <a:rPr sz="2800" spc="-10" dirty="0">
                <a:solidFill>
                  <a:srgbClr val="00AFEF"/>
                </a:solidFill>
                <a:latin typeface="Book Antiqua"/>
                <a:cs typeface="Book Antiqua"/>
              </a:rPr>
              <a:t>restriction </a:t>
            </a:r>
            <a:r>
              <a:rPr sz="2800" spc="-5" dirty="0">
                <a:solidFill>
                  <a:srgbClr val="00AFEF"/>
                </a:solidFill>
                <a:latin typeface="Book Antiqua"/>
                <a:cs typeface="Book Antiqua"/>
              </a:rPr>
              <a:t>applied by </a:t>
            </a:r>
            <a:r>
              <a:rPr sz="2800" spc="-10" dirty="0">
                <a:solidFill>
                  <a:srgbClr val="00AFEF"/>
                </a:solidFill>
                <a:latin typeface="Book Antiqua"/>
                <a:cs typeface="Book Antiqua"/>
              </a:rPr>
              <a:t>the</a:t>
            </a:r>
            <a:r>
              <a:rPr sz="2800" spc="35" dirty="0">
                <a:solidFill>
                  <a:srgbClr val="00AFEF"/>
                </a:solidFill>
                <a:latin typeface="Book Antiqua"/>
                <a:cs typeface="Book Antiqua"/>
              </a:rPr>
              <a:t> </a:t>
            </a:r>
            <a:r>
              <a:rPr sz="2800" spc="-5" dirty="0">
                <a:solidFill>
                  <a:srgbClr val="00AFEF"/>
                </a:solidFill>
                <a:latin typeface="Book Antiqua"/>
                <a:cs typeface="Book Antiqua"/>
              </a:rPr>
              <a:t>teacher.</a:t>
            </a:r>
            <a:endParaRPr sz="2800">
              <a:latin typeface="Book Antiqua"/>
              <a:cs typeface="Book Antiqua"/>
            </a:endParaRPr>
          </a:p>
          <a:p>
            <a:pPr marL="424180" marR="257175" indent="-412115">
              <a:lnSpc>
                <a:spcPct val="100000"/>
              </a:lnSpc>
              <a:spcBef>
                <a:spcPts val="670"/>
              </a:spcBef>
              <a:buClr>
                <a:srgbClr val="000000"/>
              </a:buClr>
              <a:buSzPct val="64285"/>
              <a:buFont typeface="Wingdings"/>
              <a:buChar char=""/>
              <a:tabLst>
                <a:tab pos="424180" algn="l"/>
                <a:tab pos="424815" algn="l"/>
              </a:tabLst>
            </a:pPr>
            <a:r>
              <a:rPr sz="2800" spc="-5" dirty="0">
                <a:solidFill>
                  <a:srgbClr val="00AFEF"/>
                </a:solidFill>
                <a:latin typeface="Book Antiqua"/>
                <a:cs typeface="Book Antiqua"/>
              </a:rPr>
              <a:t>Why did </a:t>
            </a:r>
            <a:r>
              <a:rPr sz="2800" spc="-10" dirty="0">
                <a:solidFill>
                  <a:srgbClr val="00AFEF"/>
                </a:solidFill>
                <a:latin typeface="Book Antiqua"/>
                <a:cs typeface="Book Antiqua"/>
              </a:rPr>
              <a:t>the </a:t>
            </a:r>
            <a:r>
              <a:rPr sz="2800" spc="-5" dirty="0">
                <a:solidFill>
                  <a:srgbClr val="00AFEF"/>
                </a:solidFill>
                <a:latin typeface="Book Antiqua"/>
                <a:cs typeface="Book Antiqua"/>
              </a:rPr>
              <a:t>teacher asked the student for </a:t>
            </a:r>
            <a:r>
              <a:rPr sz="2800" spc="-10" dirty="0">
                <a:solidFill>
                  <a:srgbClr val="00AFEF"/>
                </a:solidFill>
                <a:latin typeface="Book Antiqua"/>
                <a:cs typeface="Book Antiqua"/>
              </a:rPr>
              <a:t>the  </a:t>
            </a:r>
            <a:r>
              <a:rPr sz="2800" spc="-5" dirty="0">
                <a:solidFill>
                  <a:srgbClr val="00AFEF"/>
                </a:solidFill>
                <a:latin typeface="Book Antiqua"/>
                <a:cs typeface="Book Antiqua"/>
              </a:rPr>
              <a:t>hankie?</a:t>
            </a:r>
            <a:endParaRPr sz="2800">
              <a:latin typeface="Book Antiqua"/>
              <a:cs typeface="Book Antiqua"/>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CDE1EAE-06CB-415A-BAF2-5AC3A5CCCA02}"/>
              </a:ext>
            </a:extLst>
          </p:cNvPr>
          <p:cNvSpPr/>
          <p:nvPr/>
        </p:nvSpPr>
        <p:spPr>
          <a:xfrm>
            <a:off x="533400" y="152400"/>
            <a:ext cx="6324600" cy="5909310"/>
          </a:xfrm>
          <a:prstGeom prst="rect">
            <a:avLst/>
          </a:prstGeom>
        </p:spPr>
        <p:txBody>
          <a:bodyPr wrap="square">
            <a:spAutoFit/>
          </a:bodyPr>
          <a:lstStyle/>
          <a:p>
            <a:endParaRPr lang="en-US" dirty="0"/>
          </a:p>
          <a:p>
            <a:r>
              <a:rPr lang="en-US" dirty="0"/>
              <a:t>Short Questions</a:t>
            </a:r>
          </a:p>
          <a:p>
            <a:r>
              <a:rPr lang="en-US" dirty="0"/>
              <a:t>Q1. Why are the instructions given?</a:t>
            </a:r>
          </a:p>
          <a:p>
            <a:r>
              <a:rPr lang="en-US" dirty="0"/>
              <a:t>Ans: So that they may learn good manners.</a:t>
            </a:r>
          </a:p>
          <a:p>
            <a:endParaRPr lang="en-US" dirty="0"/>
          </a:p>
          <a:p>
            <a:r>
              <a:rPr lang="en-US" dirty="0"/>
              <a:t>Q2. Who have the habit of always instructing the child?</a:t>
            </a:r>
          </a:p>
          <a:p>
            <a:r>
              <a:rPr lang="en-US" dirty="0"/>
              <a:t>Ans: Grown-ups.</a:t>
            </a:r>
          </a:p>
          <a:p>
            <a:endParaRPr lang="en-US" dirty="0"/>
          </a:p>
          <a:p>
            <a:r>
              <a:rPr lang="en-US" dirty="0"/>
              <a:t>Q3. How far are the instructions liked by the children?</a:t>
            </a:r>
          </a:p>
          <a:p>
            <a:r>
              <a:rPr lang="en-US" dirty="0"/>
              <a:t>Ans: They are not liked by most children.</a:t>
            </a:r>
          </a:p>
          <a:p>
            <a:endParaRPr lang="en-US" dirty="0"/>
          </a:p>
          <a:p>
            <a:r>
              <a:rPr lang="en-US" dirty="0"/>
              <a:t>Q4. Do you have a hankie?</a:t>
            </a:r>
          </a:p>
          <a:p>
            <a:r>
              <a:rPr lang="en-US" dirty="0"/>
              <a:t>Ans: Yes</a:t>
            </a:r>
          </a:p>
          <a:p>
            <a:endParaRPr lang="en-US" dirty="0"/>
          </a:p>
          <a:p>
            <a:r>
              <a:rPr lang="en-US" dirty="0"/>
              <a:t>Q5. It is good manners to keep your hand inside the pocket? </a:t>
            </a:r>
          </a:p>
          <a:p>
            <a:r>
              <a:rPr lang="en-US" dirty="0"/>
              <a:t>Ans: No</a:t>
            </a:r>
          </a:p>
          <a:p>
            <a:endParaRPr lang="en-US" dirty="0"/>
          </a:p>
          <a:p>
            <a:r>
              <a:rPr lang="en-US" dirty="0"/>
              <a:t>Q6.  Do you think the adults should stop instructions the children?</a:t>
            </a:r>
          </a:p>
          <a:p>
            <a:r>
              <a:rPr lang="en-US" dirty="0"/>
              <a:t>Ans: No, the adults must instruct the children but they should do so in a pleased way. </a:t>
            </a:r>
            <a:endParaRPr lang="en-IN" dirty="0"/>
          </a:p>
        </p:txBody>
      </p:sp>
    </p:spTree>
    <p:extLst>
      <p:ext uri="{BB962C8B-B14F-4D97-AF65-F5344CB8AC3E}">
        <p14:creationId xmlns:p14="http://schemas.microsoft.com/office/powerpoint/2010/main" xmlns="" val="5247563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6C4E35FF-5054-49F4-91DB-E14AEF8A50EA}"/>
              </a:ext>
            </a:extLst>
          </p:cNvPr>
          <p:cNvSpPr/>
          <p:nvPr/>
        </p:nvSpPr>
        <p:spPr>
          <a:xfrm>
            <a:off x="0" y="0"/>
            <a:ext cx="9144000" cy="6740307"/>
          </a:xfrm>
          <a:prstGeom prst="rect">
            <a:avLst/>
          </a:prstGeom>
        </p:spPr>
        <p:txBody>
          <a:bodyPr wrap="square">
            <a:spAutoFit/>
          </a:bodyPr>
          <a:lstStyle/>
          <a:p>
            <a:r>
              <a:rPr lang="en-US" dirty="0"/>
              <a:t>Answers of the Textbook Questions</a:t>
            </a:r>
          </a:p>
          <a:p>
            <a:r>
              <a:rPr lang="en-US" dirty="0">
                <a:solidFill>
                  <a:srgbClr val="00B0F0"/>
                </a:solidFill>
              </a:rPr>
              <a:t>Q1. The last two lines of the poem are not prohibitions or instruction. What is the adult now asking the child to do? Do you think the poet is suggesting that this is unreasonable? Why?</a:t>
            </a:r>
          </a:p>
          <a:p>
            <a:endParaRPr lang="en-US" dirty="0" smtClean="0"/>
          </a:p>
          <a:p>
            <a:r>
              <a:rPr lang="en-US" dirty="0" err="1" smtClean="0"/>
              <a:t>Ans</a:t>
            </a:r>
            <a:r>
              <a:rPr lang="en-US" dirty="0"/>
              <a:t>: In the last two lines, the adults are asking the child to think himself and to be independent in taking decisions which is unreasonable because they themselves don’t allow the child to take any decision. They always tell him what to do or what not to do. So, their asking the child to make up his own mind is surely unreasonable</a:t>
            </a:r>
            <a:r>
              <a:rPr lang="en-US" dirty="0" smtClean="0"/>
              <a:t>.</a:t>
            </a:r>
            <a:endParaRPr lang="en-US" dirty="0"/>
          </a:p>
          <a:p>
            <a:r>
              <a:rPr lang="en-US" dirty="0">
                <a:solidFill>
                  <a:srgbClr val="00B0F0"/>
                </a:solidFill>
              </a:rPr>
              <a:t>Q2. Why do you think grown-ups say the kind of things mentioned in the poem? Is it important that they teach children good manners, and how to behave in public</a:t>
            </a:r>
            <a:r>
              <a:rPr lang="en-US" dirty="0" smtClean="0">
                <a:solidFill>
                  <a:srgbClr val="00B0F0"/>
                </a:solidFill>
              </a:rPr>
              <a:t>?</a:t>
            </a:r>
          </a:p>
          <a:p>
            <a:endParaRPr lang="en-US" dirty="0" smtClean="0"/>
          </a:p>
          <a:p>
            <a:r>
              <a:rPr lang="en-US" dirty="0" err="1" smtClean="0"/>
              <a:t>Ans</a:t>
            </a:r>
            <a:r>
              <a:rPr lang="en-US" dirty="0"/>
              <a:t>: The grown-ups say such kind of things to their children in order to teach them good manners, etiquettes and how to behave in public. It is important to teach the children all these things so that they learn good manners and how to behave in the society, at home and with their elders and youngsters. Our elders are our guide and friends</a:t>
            </a:r>
            <a:r>
              <a:rPr lang="en-US" dirty="0" smtClean="0"/>
              <a:t>.</a:t>
            </a:r>
            <a:endParaRPr lang="en-US" dirty="0"/>
          </a:p>
          <a:p>
            <a:r>
              <a:rPr lang="en-US" dirty="0">
                <a:solidFill>
                  <a:srgbClr val="00B0F0"/>
                </a:solidFill>
              </a:rPr>
              <a:t>Q3. If you had to make some rules for grown-ups to follow, what would you say? Make at least five such rules.</a:t>
            </a:r>
          </a:p>
          <a:p>
            <a:r>
              <a:rPr lang="en-US" dirty="0"/>
              <a:t>Ans: If we have to make some rules for grown-ups to follow, we would say:</a:t>
            </a:r>
          </a:p>
          <a:p>
            <a:r>
              <a:rPr lang="en-US" dirty="0"/>
              <a:t>                                            Don’t stop us from playing,</a:t>
            </a:r>
          </a:p>
          <a:p>
            <a:r>
              <a:rPr lang="en-US" dirty="0"/>
              <a:t>                                            Don’t ask us to study,</a:t>
            </a:r>
          </a:p>
          <a:p>
            <a:r>
              <a:rPr lang="en-US" dirty="0"/>
              <a:t>                                            Allow us to watch T.V.,</a:t>
            </a:r>
          </a:p>
          <a:p>
            <a:r>
              <a:rPr lang="en-US" dirty="0"/>
              <a:t>                                            Take us for outings,</a:t>
            </a:r>
          </a:p>
          <a:p>
            <a:r>
              <a:rPr lang="en-US" dirty="0"/>
              <a:t>                                            Above all,</a:t>
            </a:r>
          </a:p>
          <a:p>
            <a:r>
              <a:rPr lang="en-US" dirty="0"/>
              <a:t>                                            Don’t Chivvy.</a:t>
            </a:r>
          </a:p>
        </p:txBody>
      </p:sp>
    </p:spTree>
    <p:extLst>
      <p:ext uri="{BB962C8B-B14F-4D97-AF65-F5344CB8AC3E}">
        <p14:creationId xmlns:p14="http://schemas.microsoft.com/office/powerpoint/2010/main" xmlns="" val="192677449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73100" y="1607566"/>
            <a:ext cx="4333240" cy="452120"/>
          </a:xfrm>
          <a:prstGeom prst="rect">
            <a:avLst/>
          </a:prstGeom>
        </p:spPr>
        <p:txBody>
          <a:bodyPr vert="horz" wrap="square" lIns="0" tIns="12065" rIns="0" bIns="0" rtlCol="0">
            <a:spAutoFit/>
          </a:bodyPr>
          <a:lstStyle/>
          <a:p>
            <a:pPr marL="12700">
              <a:lnSpc>
                <a:spcPct val="100000"/>
              </a:lnSpc>
              <a:spcBef>
                <a:spcPts val="95"/>
              </a:spcBef>
              <a:tabLst>
                <a:tab pos="424180" algn="l"/>
              </a:tabLst>
            </a:pPr>
            <a:r>
              <a:rPr sz="1800" spc="20" dirty="0">
                <a:latin typeface="Wingdings 2"/>
                <a:cs typeface="Wingdings 2"/>
              </a:rPr>
              <a:t></a:t>
            </a:r>
            <a:r>
              <a:rPr sz="1800" spc="20" dirty="0">
                <a:latin typeface="Times New Roman"/>
                <a:cs typeface="Times New Roman"/>
              </a:rPr>
              <a:t>	</a:t>
            </a:r>
            <a:r>
              <a:rPr sz="2800" spc="-5" dirty="0">
                <a:solidFill>
                  <a:srgbClr val="00AF50"/>
                </a:solidFill>
                <a:latin typeface="Book Antiqua"/>
                <a:cs typeface="Book Antiqua"/>
              </a:rPr>
              <a:t>Critically read </a:t>
            </a:r>
            <a:r>
              <a:rPr sz="2800" spc="-10" dirty="0">
                <a:solidFill>
                  <a:srgbClr val="00AF50"/>
                </a:solidFill>
                <a:latin typeface="Book Antiqua"/>
                <a:cs typeface="Book Antiqua"/>
              </a:rPr>
              <a:t>the</a:t>
            </a:r>
            <a:r>
              <a:rPr sz="2800" spc="-50" dirty="0">
                <a:solidFill>
                  <a:srgbClr val="00AF50"/>
                </a:solidFill>
                <a:latin typeface="Book Antiqua"/>
                <a:cs typeface="Book Antiqua"/>
              </a:rPr>
              <a:t> </a:t>
            </a:r>
            <a:r>
              <a:rPr sz="2800" spc="-10" dirty="0">
                <a:solidFill>
                  <a:srgbClr val="00AF50"/>
                </a:solidFill>
                <a:latin typeface="Book Antiqua"/>
                <a:cs typeface="Book Antiqua"/>
              </a:rPr>
              <a:t>poem.</a:t>
            </a:r>
            <a:endParaRPr sz="2800">
              <a:latin typeface="Book Antiqua"/>
              <a:cs typeface="Book Antiqua"/>
            </a:endParaRPr>
          </a:p>
        </p:txBody>
      </p:sp>
      <p:sp>
        <p:nvSpPr>
          <p:cNvPr id="3" name="object 3"/>
          <p:cNvSpPr txBox="1"/>
          <p:nvPr/>
        </p:nvSpPr>
        <p:spPr>
          <a:xfrm>
            <a:off x="673100" y="2119706"/>
            <a:ext cx="7882255" cy="878840"/>
          </a:xfrm>
          <a:prstGeom prst="rect">
            <a:avLst/>
          </a:prstGeom>
        </p:spPr>
        <p:txBody>
          <a:bodyPr vert="horz" wrap="square" lIns="0" tIns="12065" rIns="0" bIns="0" rtlCol="0">
            <a:spAutoFit/>
          </a:bodyPr>
          <a:lstStyle/>
          <a:p>
            <a:pPr marL="527685" marR="5080" indent="-515620">
              <a:lnSpc>
                <a:spcPct val="100000"/>
              </a:lnSpc>
              <a:spcBef>
                <a:spcPts val="95"/>
              </a:spcBef>
              <a:buClr>
                <a:srgbClr val="000000"/>
              </a:buClr>
              <a:buSzPct val="64285"/>
              <a:buFont typeface="Wingdings"/>
              <a:buChar char=""/>
              <a:tabLst>
                <a:tab pos="527685" algn="l"/>
                <a:tab pos="528320" algn="l"/>
              </a:tabLst>
            </a:pPr>
            <a:r>
              <a:rPr sz="2800" spc="-10" dirty="0">
                <a:solidFill>
                  <a:srgbClr val="00AF50"/>
                </a:solidFill>
                <a:latin typeface="Book Antiqua"/>
                <a:cs typeface="Book Antiqua"/>
              </a:rPr>
              <a:t>Express </a:t>
            </a:r>
            <a:r>
              <a:rPr sz="2800" spc="-5" dirty="0">
                <a:solidFill>
                  <a:srgbClr val="00AF50"/>
                </a:solidFill>
                <a:latin typeface="Book Antiqua"/>
                <a:cs typeface="Book Antiqua"/>
              </a:rPr>
              <a:t>your experience when you were in </a:t>
            </a:r>
            <a:r>
              <a:rPr sz="2800" spc="-10" dirty="0">
                <a:solidFill>
                  <a:srgbClr val="00AF50"/>
                </a:solidFill>
                <a:latin typeface="Book Antiqua"/>
                <a:cs typeface="Book Antiqua"/>
              </a:rPr>
              <a:t>the  place of the</a:t>
            </a:r>
            <a:r>
              <a:rPr sz="2800" spc="10" dirty="0">
                <a:solidFill>
                  <a:srgbClr val="00AF50"/>
                </a:solidFill>
                <a:latin typeface="Book Antiqua"/>
                <a:cs typeface="Book Antiqua"/>
              </a:rPr>
              <a:t> </a:t>
            </a:r>
            <a:r>
              <a:rPr sz="2800" spc="-10" dirty="0">
                <a:solidFill>
                  <a:srgbClr val="00AF50"/>
                </a:solidFill>
                <a:latin typeface="Book Antiqua"/>
                <a:cs typeface="Book Antiqua"/>
              </a:rPr>
              <a:t>poet.</a:t>
            </a:r>
            <a:endParaRPr sz="2800">
              <a:latin typeface="Book Antiqua"/>
              <a:cs typeface="Book Antiqua"/>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381250" y="352425"/>
            <a:ext cx="4371975" cy="82867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64819" y="1586483"/>
            <a:ext cx="4680204" cy="582168"/>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73608" y="2083307"/>
            <a:ext cx="4200144" cy="96012"/>
          </a:xfrm>
          <a:prstGeom prst="rect">
            <a:avLst/>
          </a:prstGeom>
          <a:blipFill>
            <a:blip r:embed="rId5" cstate="print"/>
            <a:stretch>
              <a:fillRect/>
            </a:stretch>
          </a:blipFill>
        </p:spPr>
        <p:txBody>
          <a:bodyPr wrap="square" lIns="0" tIns="0" rIns="0" bIns="0" rtlCol="0"/>
          <a:lstStyle/>
          <a:p>
            <a:endParaRPr/>
          </a:p>
        </p:txBody>
      </p:sp>
      <p:sp>
        <p:nvSpPr>
          <p:cNvPr id="6" name="object 6"/>
          <p:cNvSpPr txBox="1"/>
          <p:nvPr/>
        </p:nvSpPr>
        <p:spPr>
          <a:xfrm>
            <a:off x="673100" y="1619122"/>
            <a:ext cx="6937375" cy="4068445"/>
          </a:xfrm>
          <a:prstGeom prst="rect">
            <a:avLst/>
          </a:prstGeom>
        </p:spPr>
        <p:txBody>
          <a:bodyPr vert="horz" wrap="square" lIns="0" tIns="70485" rIns="0" bIns="0" rtlCol="0">
            <a:spAutoFit/>
          </a:bodyPr>
          <a:lstStyle/>
          <a:p>
            <a:pPr marL="12700">
              <a:lnSpc>
                <a:spcPct val="100000"/>
              </a:lnSpc>
              <a:spcBef>
                <a:spcPts val="555"/>
              </a:spcBef>
            </a:pPr>
            <a:r>
              <a:rPr sz="2800" b="1" u="heavy" dirty="0">
                <a:solidFill>
                  <a:srgbClr val="6F2F9F"/>
                </a:solidFill>
                <a:uFill>
                  <a:solidFill>
                    <a:srgbClr val="6F2F9F"/>
                  </a:solidFill>
                </a:uFill>
                <a:latin typeface="Broadway"/>
                <a:cs typeface="Broadway"/>
              </a:rPr>
              <a:t>Michael </a:t>
            </a:r>
            <a:r>
              <a:rPr sz="2800" b="1" u="heavy" spc="-50" dirty="0">
                <a:solidFill>
                  <a:srgbClr val="6F2F9F"/>
                </a:solidFill>
                <a:uFill>
                  <a:solidFill>
                    <a:srgbClr val="6F2F9F"/>
                  </a:solidFill>
                </a:uFill>
                <a:latin typeface="Broadway"/>
                <a:cs typeface="Broadway"/>
              </a:rPr>
              <a:t>Wayne</a:t>
            </a:r>
            <a:r>
              <a:rPr sz="2800" b="1" u="heavy" spc="-95" dirty="0">
                <a:solidFill>
                  <a:srgbClr val="6F2F9F"/>
                </a:solidFill>
                <a:uFill>
                  <a:solidFill>
                    <a:srgbClr val="6F2F9F"/>
                  </a:solidFill>
                </a:uFill>
                <a:latin typeface="Broadway"/>
                <a:cs typeface="Broadway"/>
              </a:rPr>
              <a:t> </a:t>
            </a:r>
            <a:r>
              <a:rPr sz="2800" b="1" u="heavy" spc="-5" dirty="0">
                <a:solidFill>
                  <a:srgbClr val="6F2F9F"/>
                </a:solidFill>
                <a:uFill>
                  <a:solidFill>
                    <a:srgbClr val="6F2F9F"/>
                  </a:solidFill>
                </a:uFill>
                <a:latin typeface="Broadway"/>
                <a:cs typeface="Broadway"/>
              </a:rPr>
              <a:t>Rosen</a:t>
            </a:r>
            <a:endParaRPr sz="2800">
              <a:latin typeface="Broadway"/>
              <a:cs typeface="Broadway"/>
            </a:endParaRPr>
          </a:p>
          <a:p>
            <a:pPr marL="12700">
              <a:lnSpc>
                <a:spcPct val="100000"/>
              </a:lnSpc>
              <a:spcBef>
                <a:spcPts val="459"/>
              </a:spcBef>
            </a:pPr>
            <a:r>
              <a:rPr sz="2800" spc="-5" dirty="0">
                <a:solidFill>
                  <a:srgbClr val="FF0000"/>
                </a:solidFill>
                <a:latin typeface="Courier New"/>
                <a:cs typeface="Courier New"/>
              </a:rPr>
              <a:t>Born </a:t>
            </a:r>
            <a:r>
              <a:rPr sz="2800" spc="-5" dirty="0">
                <a:solidFill>
                  <a:srgbClr val="0D0D0D"/>
                </a:solidFill>
                <a:latin typeface="Book Antiqua"/>
                <a:cs typeface="Book Antiqua"/>
              </a:rPr>
              <a:t>May 7,</a:t>
            </a:r>
            <a:r>
              <a:rPr sz="2800" spc="395" dirty="0">
                <a:solidFill>
                  <a:srgbClr val="0D0D0D"/>
                </a:solidFill>
                <a:latin typeface="Book Antiqua"/>
                <a:cs typeface="Book Antiqua"/>
              </a:rPr>
              <a:t> </a:t>
            </a:r>
            <a:r>
              <a:rPr sz="2800" spc="-5" dirty="0">
                <a:solidFill>
                  <a:srgbClr val="0D0D0D"/>
                </a:solidFill>
                <a:latin typeface="Book Antiqua"/>
                <a:cs typeface="Book Antiqua"/>
              </a:rPr>
              <a:t>1946</a:t>
            </a:r>
            <a:endParaRPr sz="2800">
              <a:latin typeface="Book Antiqua"/>
              <a:cs typeface="Book Antiqua"/>
            </a:endParaRPr>
          </a:p>
          <a:p>
            <a:pPr marL="1166495">
              <a:lnSpc>
                <a:spcPct val="100000"/>
              </a:lnSpc>
              <a:spcBef>
                <a:spcPts val="770"/>
              </a:spcBef>
            </a:pPr>
            <a:r>
              <a:rPr sz="2800" spc="-10" dirty="0">
                <a:solidFill>
                  <a:srgbClr val="0D0D0D"/>
                </a:solidFill>
                <a:latin typeface="Book Antiqua"/>
                <a:cs typeface="Book Antiqua"/>
              </a:rPr>
              <a:t>Harrow, </a:t>
            </a:r>
            <a:r>
              <a:rPr sz="2800" spc="-5" dirty="0">
                <a:solidFill>
                  <a:srgbClr val="0D0D0D"/>
                </a:solidFill>
                <a:latin typeface="Book Antiqua"/>
                <a:cs typeface="Book Antiqua"/>
              </a:rPr>
              <a:t>London</a:t>
            </a:r>
            <a:endParaRPr sz="2800">
              <a:latin typeface="Book Antiqua"/>
              <a:cs typeface="Book Antiqua"/>
            </a:endParaRPr>
          </a:p>
          <a:p>
            <a:pPr marL="12700">
              <a:lnSpc>
                <a:spcPct val="100000"/>
              </a:lnSpc>
              <a:spcBef>
                <a:spcPts val="575"/>
              </a:spcBef>
            </a:pPr>
            <a:r>
              <a:rPr sz="2800" spc="-5" dirty="0">
                <a:solidFill>
                  <a:srgbClr val="FF0000"/>
                </a:solidFill>
                <a:latin typeface="Courier New"/>
                <a:cs typeface="Courier New"/>
              </a:rPr>
              <a:t>Family</a:t>
            </a:r>
            <a:r>
              <a:rPr sz="2800" spc="-1015" dirty="0">
                <a:solidFill>
                  <a:srgbClr val="FF0000"/>
                </a:solidFill>
                <a:latin typeface="Courier New"/>
                <a:cs typeface="Courier New"/>
              </a:rPr>
              <a:t> </a:t>
            </a:r>
            <a:r>
              <a:rPr sz="2800" spc="-5" dirty="0">
                <a:solidFill>
                  <a:srgbClr val="0D0D0D"/>
                </a:solidFill>
                <a:latin typeface="Book Antiqua"/>
                <a:cs typeface="Book Antiqua"/>
              </a:rPr>
              <a:t>– </a:t>
            </a:r>
            <a:r>
              <a:rPr sz="2800" spc="-10" dirty="0">
                <a:solidFill>
                  <a:srgbClr val="0D0D0D"/>
                </a:solidFill>
                <a:latin typeface="Book Antiqua"/>
                <a:cs typeface="Book Antiqua"/>
              </a:rPr>
              <a:t>Harold </a:t>
            </a:r>
            <a:r>
              <a:rPr sz="2800" spc="-5" dirty="0">
                <a:solidFill>
                  <a:srgbClr val="0D0D0D"/>
                </a:solidFill>
                <a:latin typeface="Book Antiqua"/>
                <a:cs typeface="Book Antiqua"/>
              </a:rPr>
              <a:t>(Father)</a:t>
            </a:r>
            <a:endParaRPr sz="2800">
              <a:latin typeface="Book Antiqua"/>
              <a:cs typeface="Book Antiqua"/>
            </a:endParaRPr>
          </a:p>
          <a:p>
            <a:pPr marL="1699895" marR="2789555" indent="-88900">
              <a:lnSpc>
                <a:spcPct val="120000"/>
              </a:lnSpc>
              <a:spcBef>
                <a:spcPts val="95"/>
              </a:spcBef>
            </a:pPr>
            <a:r>
              <a:rPr sz="2800" spc="-5" dirty="0">
                <a:solidFill>
                  <a:srgbClr val="0D0D0D"/>
                </a:solidFill>
                <a:latin typeface="Book Antiqua"/>
                <a:cs typeface="Book Antiqua"/>
              </a:rPr>
              <a:t>Connie</a:t>
            </a:r>
            <a:r>
              <a:rPr sz="2800" spc="-75" dirty="0">
                <a:solidFill>
                  <a:srgbClr val="0D0D0D"/>
                </a:solidFill>
                <a:latin typeface="Book Antiqua"/>
                <a:cs typeface="Book Antiqua"/>
              </a:rPr>
              <a:t> </a:t>
            </a:r>
            <a:r>
              <a:rPr sz="2800" spc="-5" dirty="0">
                <a:solidFill>
                  <a:srgbClr val="0D0D0D"/>
                </a:solidFill>
                <a:latin typeface="Book Antiqua"/>
                <a:cs typeface="Book Antiqua"/>
              </a:rPr>
              <a:t>Isakofsy  (Mother)</a:t>
            </a:r>
            <a:endParaRPr sz="2800">
              <a:latin typeface="Book Antiqua"/>
              <a:cs typeface="Book Antiqua"/>
            </a:endParaRPr>
          </a:p>
          <a:p>
            <a:pPr marL="12700">
              <a:lnSpc>
                <a:spcPct val="100000"/>
              </a:lnSpc>
              <a:spcBef>
                <a:spcPts val="580"/>
              </a:spcBef>
            </a:pPr>
            <a:r>
              <a:rPr sz="2800" spc="-5" dirty="0">
                <a:solidFill>
                  <a:srgbClr val="FF0000"/>
                </a:solidFill>
                <a:latin typeface="Courier New"/>
                <a:cs typeface="Courier New"/>
              </a:rPr>
              <a:t>Occupation</a:t>
            </a:r>
            <a:r>
              <a:rPr sz="2800" spc="-1040" dirty="0">
                <a:solidFill>
                  <a:srgbClr val="FF0000"/>
                </a:solidFill>
                <a:latin typeface="Courier New"/>
                <a:cs typeface="Courier New"/>
              </a:rPr>
              <a:t> </a:t>
            </a:r>
            <a:r>
              <a:rPr sz="2800" spc="-5" dirty="0">
                <a:solidFill>
                  <a:srgbClr val="0D0D0D"/>
                </a:solidFill>
                <a:latin typeface="Book Antiqua"/>
                <a:cs typeface="Book Antiqua"/>
              </a:rPr>
              <a:t>– Children's novelist and </a:t>
            </a:r>
            <a:r>
              <a:rPr sz="2800" spc="-10" dirty="0">
                <a:solidFill>
                  <a:srgbClr val="0D0D0D"/>
                </a:solidFill>
                <a:latin typeface="Book Antiqua"/>
                <a:cs typeface="Book Antiqua"/>
              </a:rPr>
              <a:t>poet</a:t>
            </a:r>
            <a:endParaRPr sz="2800">
              <a:latin typeface="Book Antiqua"/>
              <a:cs typeface="Book Antiqua"/>
            </a:endParaRPr>
          </a:p>
          <a:p>
            <a:pPr marL="12700">
              <a:lnSpc>
                <a:spcPct val="100000"/>
              </a:lnSpc>
              <a:spcBef>
                <a:spcPts val="670"/>
              </a:spcBef>
            </a:pPr>
            <a:r>
              <a:rPr sz="2800" spc="-5" dirty="0">
                <a:solidFill>
                  <a:srgbClr val="FF0000"/>
                </a:solidFill>
                <a:latin typeface="Courier New"/>
                <a:cs typeface="Courier New"/>
              </a:rPr>
              <a:t>Nationality </a:t>
            </a:r>
            <a:r>
              <a:rPr sz="2800" spc="-5" dirty="0">
                <a:solidFill>
                  <a:srgbClr val="0D0D0D"/>
                </a:solidFill>
                <a:latin typeface="Book Antiqua"/>
                <a:cs typeface="Book Antiqua"/>
              </a:rPr>
              <a:t>-</a:t>
            </a:r>
            <a:r>
              <a:rPr sz="2800" spc="-60" dirty="0">
                <a:solidFill>
                  <a:srgbClr val="0D0D0D"/>
                </a:solidFill>
                <a:latin typeface="Book Antiqua"/>
                <a:cs typeface="Book Antiqua"/>
              </a:rPr>
              <a:t> </a:t>
            </a:r>
            <a:r>
              <a:rPr sz="2800" spc="-5" dirty="0">
                <a:solidFill>
                  <a:srgbClr val="0D0D0D"/>
                </a:solidFill>
                <a:latin typeface="Book Antiqua"/>
                <a:cs typeface="Book Antiqua"/>
              </a:rPr>
              <a:t>British</a:t>
            </a:r>
            <a:endParaRPr sz="2800">
              <a:latin typeface="Book Antiqua"/>
              <a:cs typeface="Book Antiqua"/>
            </a:endParaRPr>
          </a:p>
        </p:txBody>
      </p:sp>
      <p:sp>
        <p:nvSpPr>
          <p:cNvPr id="7" name="object 7"/>
          <p:cNvSpPr/>
          <p:nvPr/>
        </p:nvSpPr>
        <p:spPr>
          <a:xfrm>
            <a:off x="5105400" y="1905000"/>
            <a:ext cx="3642867" cy="270510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650746"/>
            <a:ext cx="9144000" cy="620725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0"/>
            <a:ext cx="9144000" cy="6858000"/>
          </a:xfrm>
          <a:custGeom>
            <a:avLst/>
            <a:gdLst/>
            <a:ahLst/>
            <a:cxnLst/>
            <a:rect l="l" t="t" r="r" b="b"/>
            <a:pathLst>
              <a:path w="9144000" h="6858000">
                <a:moveTo>
                  <a:pt x="0" y="6858000"/>
                </a:moveTo>
                <a:lnTo>
                  <a:pt x="9144000" y="6858000"/>
                </a:lnTo>
                <a:lnTo>
                  <a:pt x="9144000" y="0"/>
                </a:lnTo>
                <a:lnTo>
                  <a:pt x="0" y="0"/>
                </a:lnTo>
                <a:lnTo>
                  <a:pt x="0" y="6858000"/>
                </a:lnTo>
                <a:close/>
              </a:path>
            </a:pathLst>
          </a:custGeom>
          <a:ln w="12700">
            <a:solidFill>
              <a:srgbClr val="478093"/>
            </a:solidFill>
          </a:ln>
        </p:spPr>
        <p:txBody>
          <a:bodyPr wrap="square" lIns="0" tIns="0" rIns="0" bIns="0" rtlCol="0"/>
          <a:lstStyle/>
          <a:p>
            <a:endParaRPr/>
          </a:p>
        </p:txBody>
      </p:sp>
      <p:sp>
        <p:nvSpPr>
          <p:cNvPr id="5" name="object 5"/>
          <p:cNvSpPr/>
          <p:nvPr/>
        </p:nvSpPr>
        <p:spPr>
          <a:xfrm>
            <a:off x="0" y="114300"/>
            <a:ext cx="9144000" cy="596265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028950" y="314325"/>
            <a:ext cx="3171825" cy="9906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00050" y="1571625"/>
            <a:ext cx="8658225" cy="5105400"/>
          </a:xfrm>
          <a:prstGeom prst="rect">
            <a:avLst/>
          </a:prstGeom>
          <a:blipFill>
            <a:blip r:embed="rId4" cstate="print"/>
            <a:stretch>
              <a:fillRect/>
            </a:stretch>
          </a:blipFill>
        </p:spPr>
        <p:txBody>
          <a:bodyPr wrap="square" lIns="0" tIns="0" rIns="0" bIns="0" rtlCol="0"/>
          <a:lstStyle/>
          <a:p>
            <a:endParaRPr/>
          </a:p>
        </p:txBody>
      </p:sp>
      <p:sp>
        <p:nvSpPr>
          <p:cNvPr id="5" name="object 5"/>
          <p:cNvSpPr txBox="1"/>
          <p:nvPr/>
        </p:nvSpPr>
        <p:spPr>
          <a:xfrm>
            <a:off x="673100" y="1607566"/>
            <a:ext cx="7922259" cy="2415540"/>
          </a:xfrm>
          <a:prstGeom prst="rect">
            <a:avLst/>
          </a:prstGeom>
        </p:spPr>
        <p:txBody>
          <a:bodyPr vert="horz" wrap="square" lIns="0" tIns="12065" rIns="0" bIns="0" rtlCol="0">
            <a:spAutoFit/>
          </a:bodyPr>
          <a:lstStyle/>
          <a:p>
            <a:pPr marL="424180" marR="927100" indent="-412115">
              <a:lnSpc>
                <a:spcPct val="100000"/>
              </a:lnSpc>
              <a:spcBef>
                <a:spcPts val="95"/>
              </a:spcBef>
              <a:buClr>
                <a:srgbClr val="F8F8F8"/>
              </a:buClr>
              <a:buSzPct val="64285"/>
              <a:buFont typeface="Wingdings"/>
              <a:buChar char=""/>
              <a:tabLst>
                <a:tab pos="424180" algn="l"/>
                <a:tab pos="424815" algn="l"/>
              </a:tabLst>
            </a:pPr>
            <a:r>
              <a:rPr sz="2800" spc="-5" dirty="0">
                <a:solidFill>
                  <a:srgbClr val="FF0000"/>
                </a:solidFill>
                <a:latin typeface="Book Antiqua"/>
                <a:cs typeface="Book Antiqua"/>
              </a:rPr>
              <a:t>To develop interest of </a:t>
            </a:r>
            <a:r>
              <a:rPr sz="2800" spc="-10" dirty="0">
                <a:solidFill>
                  <a:srgbClr val="FF0000"/>
                </a:solidFill>
                <a:latin typeface="Book Antiqua"/>
                <a:cs typeface="Book Antiqua"/>
              </a:rPr>
              <a:t>the </a:t>
            </a:r>
            <a:r>
              <a:rPr sz="2800" spc="-5" dirty="0">
                <a:solidFill>
                  <a:srgbClr val="FF0000"/>
                </a:solidFill>
                <a:latin typeface="Book Antiqua"/>
                <a:cs typeface="Book Antiqua"/>
              </a:rPr>
              <a:t>students for </a:t>
            </a:r>
            <a:r>
              <a:rPr sz="2800" spc="-10" dirty="0">
                <a:solidFill>
                  <a:srgbClr val="FF0000"/>
                </a:solidFill>
                <a:latin typeface="Book Antiqua"/>
                <a:cs typeface="Book Antiqua"/>
              </a:rPr>
              <a:t>the  poem.</a:t>
            </a:r>
            <a:endParaRPr sz="2800">
              <a:latin typeface="Book Antiqua"/>
              <a:cs typeface="Book Antiqua"/>
            </a:endParaRPr>
          </a:p>
          <a:p>
            <a:pPr marL="424180" indent="-412115">
              <a:lnSpc>
                <a:spcPct val="100000"/>
              </a:lnSpc>
              <a:spcBef>
                <a:spcPts val="675"/>
              </a:spcBef>
              <a:buClr>
                <a:srgbClr val="F8F8F8"/>
              </a:buClr>
              <a:buSzPct val="64285"/>
              <a:buFont typeface="Wingdings"/>
              <a:buChar char=""/>
              <a:tabLst>
                <a:tab pos="424180" algn="l"/>
                <a:tab pos="424815" algn="l"/>
              </a:tabLst>
            </a:pPr>
            <a:r>
              <a:rPr sz="2800" spc="-5" dirty="0">
                <a:solidFill>
                  <a:srgbClr val="FF0000"/>
                </a:solidFill>
                <a:latin typeface="Book Antiqua"/>
                <a:cs typeface="Book Antiqua"/>
              </a:rPr>
              <a:t>To enable </a:t>
            </a:r>
            <a:r>
              <a:rPr sz="2800" spc="-10" dirty="0">
                <a:solidFill>
                  <a:srgbClr val="FF0000"/>
                </a:solidFill>
                <a:latin typeface="Book Antiqua"/>
                <a:cs typeface="Book Antiqua"/>
              </a:rPr>
              <a:t>the </a:t>
            </a:r>
            <a:r>
              <a:rPr sz="2800" spc="-5" dirty="0">
                <a:solidFill>
                  <a:srgbClr val="FF0000"/>
                </a:solidFill>
                <a:latin typeface="Book Antiqua"/>
                <a:cs typeface="Book Antiqua"/>
              </a:rPr>
              <a:t>students to understand </a:t>
            </a:r>
            <a:r>
              <a:rPr sz="2800" spc="-10" dirty="0">
                <a:solidFill>
                  <a:srgbClr val="FF0000"/>
                </a:solidFill>
                <a:latin typeface="Book Antiqua"/>
                <a:cs typeface="Book Antiqua"/>
              </a:rPr>
              <a:t>the</a:t>
            </a:r>
            <a:r>
              <a:rPr sz="2800" spc="-40" dirty="0">
                <a:solidFill>
                  <a:srgbClr val="FF0000"/>
                </a:solidFill>
                <a:latin typeface="Book Antiqua"/>
                <a:cs typeface="Book Antiqua"/>
              </a:rPr>
              <a:t> </a:t>
            </a:r>
            <a:r>
              <a:rPr sz="2800" spc="-10" dirty="0">
                <a:solidFill>
                  <a:srgbClr val="FF0000"/>
                </a:solidFill>
                <a:latin typeface="Book Antiqua"/>
                <a:cs typeface="Book Antiqua"/>
              </a:rPr>
              <a:t>poem.</a:t>
            </a:r>
            <a:endParaRPr sz="2800">
              <a:latin typeface="Book Antiqua"/>
              <a:cs typeface="Book Antiqua"/>
            </a:endParaRPr>
          </a:p>
          <a:p>
            <a:pPr marL="424180" indent="-412115">
              <a:lnSpc>
                <a:spcPct val="100000"/>
              </a:lnSpc>
              <a:spcBef>
                <a:spcPts val="670"/>
              </a:spcBef>
              <a:buClr>
                <a:srgbClr val="F8F8F8"/>
              </a:buClr>
              <a:buSzPct val="64285"/>
              <a:buFont typeface="Wingdings"/>
              <a:buChar char=""/>
              <a:tabLst>
                <a:tab pos="424180" algn="l"/>
                <a:tab pos="424815" algn="l"/>
              </a:tabLst>
            </a:pPr>
            <a:r>
              <a:rPr sz="2800" spc="-5" dirty="0">
                <a:solidFill>
                  <a:srgbClr val="FF0000"/>
                </a:solidFill>
                <a:latin typeface="Book Antiqua"/>
                <a:cs typeface="Book Antiqua"/>
              </a:rPr>
              <a:t>To enrich </a:t>
            </a:r>
            <a:r>
              <a:rPr sz="2800" spc="-10" dirty="0">
                <a:solidFill>
                  <a:srgbClr val="FF0000"/>
                </a:solidFill>
                <a:latin typeface="Book Antiqua"/>
                <a:cs typeface="Book Antiqua"/>
              </a:rPr>
              <a:t>the </a:t>
            </a:r>
            <a:r>
              <a:rPr sz="2800" spc="-5" dirty="0">
                <a:solidFill>
                  <a:srgbClr val="FF0000"/>
                </a:solidFill>
                <a:latin typeface="Book Antiqua"/>
                <a:cs typeface="Book Antiqua"/>
              </a:rPr>
              <a:t>vocabulary of </a:t>
            </a:r>
            <a:r>
              <a:rPr sz="2800" spc="-10" dirty="0">
                <a:solidFill>
                  <a:srgbClr val="FF0000"/>
                </a:solidFill>
                <a:latin typeface="Book Antiqua"/>
                <a:cs typeface="Book Antiqua"/>
              </a:rPr>
              <a:t>the</a:t>
            </a:r>
            <a:r>
              <a:rPr sz="2800" spc="-25" dirty="0">
                <a:solidFill>
                  <a:srgbClr val="FF0000"/>
                </a:solidFill>
                <a:latin typeface="Book Antiqua"/>
                <a:cs typeface="Book Antiqua"/>
              </a:rPr>
              <a:t> </a:t>
            </a:r>
            <a:r>
              <a:rPr sz="2800" spc="-5" dirty="0">
                <a:solidFill>
                  <a:srgbClr val="FF0000"/>
                </a:solidFill>
                <a:latin typeface="Book Antiqua"/>
                <a:cs typeface="Book Antiqua"/>
              </a:rPr>
              <a:t>students.</a:t>
            </a:r>
            <a:endParaRPr sz="2800">
              <a:latin typeface="Book Antiqua"/>
              <a:cs typeface="Book Antiqua"/>
            </a:endParaRPr>
          </a:p>
          <a:p>
            <a:pPr marL="424180" indent="-412115">
              <a:lnSpc>
                <a:spcPct val="100000"/>
              </a:lnSpc>
              <a:spcBef>
                <a:spcPts val="675"/>
              </a:spcBef>
              <a:buClr>
                <a:srgbClr val="F8F8F8"/>
              </a:buClr>
              <a:buSzPct val="64285"/>
              <a:buFont typeface="Wingdings"/>
              <a:buChar char=""/>
              <a:tabLst>
                <a:tab pos="424180" algn="l"/>
                <a:tab pos="424815" algn="l"/>
              </a:tabLst>
            </a:pPr>
            <a:r>
              <a:rPr sz="2800" spc="-5" dirty="0">
                <a:solidFill>
                  <a:srgbClr val="FF0000"/>
                </a:solidFill>
                <a:latin typeface="Book Antiqua"/>
                <a:cs typeface="Book Antiqua"/>
              </a:rPr>
              <a:t>To appreciate</a:t>
            </a:r>
            <a:r>
              <a:rPr sz="2800" spc="-25" dirty="0">
                <a:solidFill>
                  <a:srgbClr val="FF0000"/>
                </a:solidFill>
                <a:latin typeface="Book Antiqua"/>
                <a:cs typeface="Book Antiqua"/>
              </a:rPr>
              <a:t> </a:t>
            </a:r>
            <a:r>
              <a:rPr sz="2800" spc="-5" dirty="0">
                <a:solidFill>
                  <a:srgbClr val="FF0000"/>
                </a:solidFill>
                <a:latin typeface="Book Antiqua"/>
                <a:cs typeface="Book Antiqua"/>
              </a:rPr>
              <a:t>poetry.</a:t>
            </a:r>
            <a:endParaRPr sz="2800">
              <a:latin typeface="Book Antiqua"/>
              <a:cs typeface="Book Antiqu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390143" y="207263"/>
            <a:ext cx="8506968" cy="1421892"/>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1379219" y="57911"/>
            <a:ext cx="6566916" cy="1676400"/>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57200" y="274700"/>
            <a:ext cx="8229600" cy="1143000"/>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457200" y="274700"/>
            <a:ext cx="8229600" cy="1143000"/>
          </a:xfrm>
          <a:custGeom>
            <a:avLst/>
            <a:gdLst/>
            <a:ahLst/>
            <a:cxnLst/>
            <a:rect l="l" t="t" r="r" b="b"/>
            <a:pathLst>
              <a:path w="8229600" h="1143000">
                <a:moveTo>
                  <a:pt x="0" y="1143000"/>
                </a:moveTo>
                <a:lnTo>
                  <a:pt x="8229600" y="1143000"/>
                </a:lnTo>
                <a:lnTo>
                  <a:pt x="8229600" y="0"/>
                </a:lnTo>
                <a:lnTo>
                  <a:pt x="0" y="0"/>
                </a:lnTo>
                <a:lnTo>
                  <a:pt x="0" y="1143000"/>
                </a:lnTo>
                <a:close/>
              </a:path>
            </a:pathLst>
          </a:custGeom>
          <a:ln w="12700">
            <a:solidFill>
              <a:srgbClr val="435D99"/>
            </a:solidFill>
          </a:ln>
        </p:spPr>
        <p:txBody>
          <a:bodyPr wrap="square" lIns="0" tIns="0" rIns="0" bIns="0" rtlCol="0"/>
          <a:lstStyle/>
          <a:p>
            <a:endParaRPr/>
          </a:p>
        </p:txBody>
      </p:sp>
      <p:sp>
        <p:nvSpPr>
          <p:cNvPr id="7" name="object 7"/>
          <p:cNvSpPr/>
          <p:nvPr/>
        </p:nvSpPr>
        <p:spPr>
          <a:xfrm>
            <a:off x="1409700" y="95250"/>
            <a:ext cx="6353175" cy="1457325"/>
          </a:xfrm>
          <a:prstGeom prst="rect">
            <a:avLst/>
          </a:prstGeom>
          <a:blipFill>
            <a:blip r:embed="rId6" cstate="print"/>
            <a:stretch>
              <a:fillRect/>
            </a:stretch>
          </a:blipFill>
        </p:spPr>
        <p:txBody>
          <a:bodyPr wrap="square" lIns="0" tIns="0" rIns="0" bIns="0" rtlCol="0"/>
          <a:lstStyle/>
          <a:p>
            <a:endParaRPr/>
          </a:p>
        </p:txBody>
      </p:sp>
      <p:sp>
        <p:nvSpPr>
          <p:cNvPr id="8" name="object 8"/>
          <p:cNvSpPr txBox="1">
            <a:spLocks noGrp="1"/>
          </p:cNvSpPr>
          <p:nvPr>
            <p:ph type="title"/>
          </p:nvPr>
        </p:nvSpPr>
        <p:spPr>
          <a:prstGeom prst="rect">
            <a:avLst/>
          </a:prstGeom>
        </p:spPr>
        <p:txBody>
          <a:bodyPr vert="horz" wrap="square" lIns="0" tIns="13335" rIns="0" bIns="0" rtlCol="0">
            <a:spAutoFit/>
          </a:bodyPr>
          <a:lstStyle/>
          <a:p>
            <a:pPr marL="522605" marR="5080" indent="-412115">
              <a:lnSpc>
                <a:spcPct val="100000"/>
              </a:lnSpc>
              <a:spcBef>
                <a:spcPts val="105"/>
              </a:spcBef>
            </a:pPr>
            <a:r>
              <a:rPr dirty="0"/>
              <a:t>Giving </a:t>
            </a:r>
            <a:r>
              <a:rPr spc="-5" dirty="0"/>
              <a:t>pressure </a:t>
            </a:r>
            <a:r>
              <a:rPr dirty="0"/>
              <a:t>to someone to do</a:t>
            </a:r>
            <a:r>
              <a:rPr spc="-85" dirty="0"/>
              <a:t> </a:t>
            </a:r>
            <a:r>
              <a:rPr dirty="0"/>
              <a:t>the  work, in an</a:t>
            </a:r>
            <a:r>
              <a:rPr spc="-50" dirty="0"/>
              <a:t> </a:t>
            </a:r>
            <a:r>
              <a:rPr dirty="0"/>
              <a:t>annoying</a:t>
            </a:r>
          </a:p>
          <a:p>
            <a:pPr marL="522605">
              <a:lnSpc>
                <a:spcPct val="100000"/>
              </a:lnSpc>
            </a:pPr>
            <a:r>
              <a:rPr spc="-5" dirty="0"/>
              <a:t>way.</a:t>
            </a:r>
          </a:p>
        </p:txBody>
      </p:sp>
      <p:sp>
        <p:nvSpPr>
          <p:cNvPr id="9" name="object 9"/>
          <p:cNvSpPr/>
          <p:nvPr/>
        </p:nvSpPr>
        <p:spPr>
          <a:xfrm>
            <a:off x="2819400" y="3200400"/>
            <a:ext cx="3657600" cy="2971800"/>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0" y="14350"/>
            <a:ext cx="9144000" cy="684364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0" y="1650"/>
            <a:ext cx="9144000" cy="0"/>
          </a:xfrm>
          <a:custGeom>
            <a:avLst/>
            <a:gdLst/>
            <a:ahLst/>
            <a:cxnLst/>
            <a:rect l="l" t="t" r="r" b="b"/>
            <a:pathLst>
              <a:path w="9144000">
                <a:moveTo>
                  <a:pt x="9143999" y="0"/>
                </a:moveTo>
                <a:lnTo>
                  <a:pt x="0" y="0"/>
                </a:lnTo>
              </a:path>
            </a:pathLst>
          </a:custGeom>
          <a:ln w="25400">
            <a:solidFill>
              <a:srgbClr val="CEB866"/>
            </a:solidFill>
          </a:ln>
        </p:spPr>
        <p:txBody>
          <a:bodyPr wrap="square" lIns="0" tIns="0" rIns="0" bIns="0" rtlCol="0"/>
          <a:lstStyle/>
          <a:p>
            <a:endParaRPr/>
          </a:p>
        </p:txBody>
      </p:sp>
      <p:sp>
        <p:nvSpPr>
          <p:cNvPr id="5" name="object 5"/>
          <p:cNvSpPr/>
          <p:nvPr/>
        </p:nvSpPr>
        <p:spPr>
          <a:xfrm>
            <a:off x="276225" y="1743075"/>
            <a:ext cx="6343650" cy="309562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5750178" y="3581272"/>
            <a:ext cx="3393820" cy="1738376"/>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3581400" y="4787772"/>
            <a:ext cx="1690751" cy="2070224"/>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6283452" y="3171444"/>
            <a:ext cx="2532888" cy="2162555"/>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6291071" y="1274063"/>
            <a:ext cx="2517648" cy="2148840"/>
          </a:xfrm>
          <a:prstGeom prst="rect">
            <a:avLst/>
          </a:prstGeom>
          <a:blipFill>
            <a:blip r:embed="rId8" cstate="print"/>
            <a:stretch>
              <a:fillRect/>
            </a:stretch>
          </a:blipFill>
        </p:spPr>
        <p:txBody>
          <a:bodyPr wrap="square" lIns="0" tIns="0" rIns="0" bIns="0" rtlCol="0"/>
          <a:lstStyle/>
          <a:p>
            <a:endParaRPr/>
          </a:p>
        </p:txBody>
      </p:sp>
      <p:sp>
        <p:nvSpPr>
          <p:cNvPr id="10" name="object 10"/>
          <p:cNvSpPr/>
          <p:nvPr/>
        </p:nvSpPr>
        <p:spPr>
          <a:xfrm>
            <a:off x="6400800" y="1371600"/>
            <a:ext cx="2297683" cy="1929129"/>
          </a:xfrm>
          <a:prstGeom prst="rect">
            <a:avLst/>
          </a:prstGeom>
          <a:blipFill>
            <a:blip r:embed="rId9" cstate="print"/>
            <a:stretch>
              <a:fillRect/>
            </a:stretch>
          </a:blipFill>
        </p:spPr>
        <p:txBody>
          <a:bodyPr wrap="square" lIns="0" tIns="0" rIns="0" bIns="0" rtlCol="0"/>
          <a:lstStyle/>
          <a:p>
            <a:endParaRPr/>
          </a:p>
        </p:txBody>
      </p:sp>
      <p:sp>
        <p:nvSpPr>
          <p:cNvPr id="11" name="object 11"/>
          <p:cNvSpPr/>
          <p:nvPr/>
        </p:nvSpPr>
        <p:spPr>
          <a:xfrm>
            <a:off x="6443471" y="1274063"/>
            <a:ext cx="2371344" cy="2144267"/>
          </a:xfrm>
          <a:prstGeom prst="rect">
            <a:avLst/>
          </a:prstGeom>
          <a:blipFill>
            <a:blip r:embed="rId10" cstate="print"/>
            <a:stretch>
              <a:fillRect/>
            </a:stretch>
          </a:blipFill>
        </p:spPr>
        <p:txBody>
          <a:bodyPr wrap="square" lIns="0" tIns="0" rIns="0" bIns="0" rtlCol="0"/>
          <a:lstStyle/>
          <a:p>
            <a:endParaRPr/>
          </a:p>
        </p:txBody>
      </p:sp>
      <p:sp>
        <p:nvSpPr>
          <p:cNvPr id="12" name="object 12"/>
          <p:cNvSpPr/>
          <p:nvPr/>
        </p:nvSpPr>
        <p:spPr>
          <a:xfrm>
            <a:off x="6553200" y="1371600"/>
            <a:ext cx="2152650" cy="1924050"/>
          </a:xfrm>
          <a:prstGeom prst="rect">
            <a:avLst/>
          </a:prstGeom>
          <a:blipFill>
            <a:blip r:embed="rId11" cstate="print"/>
            <a:stretch>
              <a:fillRect/>
            </a:stretch>
          </a:blipFill>
        </p:spPr>
        <p:txBody>
          <a:bodyPr wrap="square" lIns="0" tIns="0" rIns="0" bIns="0" rtlCol="0"/>
          <a:lstStyle/>
          <a:p>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733425" y="1047750"/>
            <a:ext cx="5543550" cy="406717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3886200" y="228600"/>
            <a:ext cx="2819400" cy="2008124"/>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6096000" y="2514600"/>
            <a:ext cx="2428875" cy="2089404"/>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3810000" y="4876800"/>
            <a:ext cx="1752600" cy="1752600"/>
          </a:xfrm>
          <a:prstGeom prst="rect">
            <a:avLst/>
          </a:prstGeom>
          <a:blipFill>
            <a:blip r:embed="rId6"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962025" y="1495425"/>
            <a:ext cx="5915025" cy="3095625"/>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7010400" y="1219200"/>
            <a:ext cx="1581150" cy="1495425"/>
          </a:xfrm>
          <a:prstGeom prst="rect">
            <a:avLst/>
          </a:prstGeom>
          <a:blipFill>
            <a:blip r:embed="rId4" cstate="print"/>
            <a:stretch>
              <a:fillRect/>
            </a:stretch>
          </a:blipFill>
        </p:spPr>
        <p:txBody>
          <a:bodyPr wrap="square" lIns="0" tIns="0" rIns="0" bIns="0" rtlCol="0"/>
          <a:lstStyle/>
          <a:p>
            <a:endParaRPr/>
          </a:p>
        </p:txBody>
      </p:sp>
      <p:sp>
        <p:nvSpPr>
          <p:cNvPr id="5" name="object 5"/>
          <p:cNvSpPr/>
          <p:nvPr/>
        </p:nvSpPr>
        <p:spPr>
          <a:xfrm>
            <a:off x="4800600" y="609600"/>
            <a:ext cx="1752600" cy="1762125"/>
          </a:xfrm>
          <a:prstGeom prst="rect">
            <a:avLst/>
          </a:prstGeom>
          <a:blipFill>
            <a:blip r:embed="rId5" cstate="print"/>
            <a:stretch>
              <a:fillRect/>
            </a:stretch>
          </a:blipFill>
        </p:spPr>
        <p:txBody>
          <a:bodyPr wrap="square" lIns="0" tIns="0" rIns="0" bIns="0" rtlCol="0"/>
          <a:lstStyle/>
          <a:p>
            <a:endParaRPr/>
          </a:p>
        </p:txBody>
      </p:sp>
      <p:sp>
        <p:nvSpPr>
          <p:cNvPr id="6" name="object 6"/>
          <p:cNvSpPr/>
          <p:nvPr/>
        </p:nvSpPr>
        <p:spPr>
          <a:xfrm>
            <a:off x="2362200" y="4724400"/>
            <a:ext cx="1676400" cy="1676400"/>
          </a:xfrm>
          <a:prstGeom prst="rect">
            <a:avLst/>
          </a:prstGeom>
          <a:blipFill>
            <a:blip r:embed="rId6" cstate="print"/>
            <a:stretch>
              <a:fillRect/>
            </a:stretch>
          </a:blipFill>
        </p:spPr>
        <p:txBody>
          <a:bodyPr wrap="square" lIns="0" tIns="0" rIns="0" bIns="0" rtlCol="0"/>
          <a:lstStyle/>
          <a:p>
            <a:endParaRPr/>
          </a:p>
        </p:txBody>
      </p:sp>
      <p:sp>
        <p:nvSpPr>
          <p:cNvPr id="7" name="object 7"/>
          <p:cNvSpPr/>
          <p:nvPr/>
        </p:nvSpPr>
        <p:spPr>
          <a:xfrm>
            <a:off x="6705600" y="3886174"/>
            <a:ext cx="2038730" cy="2046858"/>
          </a:xfrm>
          <a:prstGeom prst="rect">
            <a:avLst/>
          </a:prstGeom>
          <a:blipFill>
            <a:blip r:embed="rId7" cstate="print"/>
            <a:stretch>
              <a:fillRect/>
            </a:stretch>
          </a:blipFill>
        </p:spPr>
        <p:txBody>
          <a:bodyPr wrap="square" lIns="0" tIns="0" rIns="0" bIns="0" rtlCol="0"/>
          <a:lstStyle/>
          <a:p>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0"/>
            <a:ext cx="9144000" cy="6857997"/>
          </a:xfrm>
          <a:prstGeom prst="rect">
            <a:avLst/>
          </a:prstGeom>
          <a:blipFill>
            <a:blip r:embed="rId2" cstate="print"/>
            <a:stretch>
              <a:fillRect/>
            </a:stretch>
          </a:blipFill>
        </p:spPr>
        <p:txBody>
          <a:bodyPr wrap="square" lIns="0" tIns="0" rIns="0" bIns="0" rtlCol="0"/>
          <a:lstStyle/>
          <a:p>
            <a:endParaRPr/>
          </a:p>
        </p:txBody>
      </p:sp>
      <p:sp>
        <p:nvSpPr>
          <p:cNvPr id="3" name="object 3"/>
          <p:cNvSpPr/>
          <p:nvPr/>
        </p:nvSpPr>
        <p:spPr>
          <a:xfrm>
            <a:off x="200025" y="2638425"/>
            <a:ext cx="5143500" cy="114300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486400" y="1981200"/>
            <a:ext cx="2619375" cy="3086100"/>
          </a:xfrm>
          <a:prstGeom prst="rect">
            <a:avLst/>
          </a:prstGeom>
          <a:blipFill>
            <a:blip r:embed="rId4"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TotalTime>
  <Words>617</Words>
  <Application>Microsoft Office PowerPoint</Application>
  <PresentationFormat>On-screen Show (4:3)</PresentationFormat>
  <Paragraphs>60</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Slide 1</vt:lpstr>
      <vt:lpstr>Slide 2</vt:lpstr>
      <vt:lpstr>Slide 3</vt:lpstr>
      <vt:lpstr>Slide 4</vt:lpstr>
      <vt:lpstr>Giving pressure to someone to do the  work, in an annoying way.</vt:lpstr>
      <vt:lpstr>Slide 6</vt:lpstr>
      <vt:lpstr>Slide 7</vt:lpstr>
      <vt:lpstr>Slide 8</vt:lpstr>
      <vt:lpstr>Slide 9</vt:lpstr>
      <vt:lpstr>Slide 10</vt:lpstr>
      <vt:lpstr> Drag</vt:lpstr>
      <vt:lpstr>Slide 12</vt:lpstr>
      <vt:lpstr>Slide 13</vt:lpstr>
      <vt:lpstr>Slide 14</vt:lpstr>
      <vt:lpstr> Critically read the poem.</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admin</cp:lastModifiedBy>
  <cp:revision>4</cp:revision>
  <dcterms:created xsi:type="dcterms:W3CDTF">2020-06-03T10:18:01Z</dcterms:created>
  <dcterms:modified xsi:type="dcterms:W3CDTF">2020-08-05T06:13:41Z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2013-04-16T00:00:00Z</vt:filetime>
  </property>
  <property fmtid="{D5CDD505-2E9C-101B-9397-08002B2CF9AE}" pid="3" name="Creator">
    <vt:lpwstr>Microsoft® Office PowerPoint® 2007</vt:lpwstr>
  </property>
  <property fmtid="{D5CDD505-2E9C-101B-9397-08002B2CF9AE}" pid="4" name="LastSaved">
    <vt:filetime>2020-06-03T00:00:00Z</vt:filetime>
  </property>
</Properties>
</file>