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4" r:id="rId3"/>
    <p:sldId id="279" r:id="rId4"/>
    <p:sldId id="280" r:id="rId5"/>
    <p:sldId id="281" r:id="rId6"/>
    <p:sldId id="275" r:id="rId7"/>
    <p:sldId id="282" r:id="rId8"/>
    <p:sldId id="283" r:id="rId9"/>
    <p:sldId id="284" r:id="rId10"/>
    <p:sldId id="276" r:id="rId11"/>
    <p:sldId id="277" r:id="rId12"/>
    <p:sldId id="285" r:id="rId13"/>
    <p:sldId id="286" r:id="rId14"/>
    <p:sldId id="287" r:id="rId15"/>
    <p:sldId id="288" r:id="rId16"/>
    <p:sldId id="290" r:id="rId17"/>
    <p:sldId id="278" r:id="rId18"/>
    <p:sldId id="291"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A28EF-D3DF-4E3E-BC05-94361BFBE839}" type="datetimeFigureOut">
              <a:rPr lang="en-IN" smtClean="0"/>
              <a:t>30-01-2021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0BC77-3F79-410D-8F3F-C9017BD649BB}" type="slidenum">
              <a:rPr lang="en-IN" smtClean="0"/>
              <a:t>‹#›</a:t>
            </a:fld>
            <a:endParaRPr lang="en-IN"/>
          </a:p>
        </p:txBody>
      </p:sp>
    </p:spTree>
    <p:extLst>
      <p:ext uri="{BB962C8B-B14F-4D97-AF65-F5344CB8AC3E}">
        <p14:creationId xmlns:p14="http://schemas.microsoft.com/office/powerpoint/2010/main" val="77665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96B4-3DB5-4978-B7F9-293AA4141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66EB84F-F3C5-4AFE-9610-66C8C42FD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58E4DE8-A3B7-4D71-93C2-6E69265044FC}"/>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5" name="Footer Placeholder 4">
            <a:extLst>
              <a:ext uri="{FF2B5EF4-FFF2-40B4-BE49-F238E27FC236}">
                <a16:creationId xmlns:a16="http://schemas.microsoft.com/office/drawing/2014/main" id="{AB8D214C-F9F2-4662-A59F-0EDE192C66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60C3E6-EAE2-4C10-8842-10D664E9A013}"/>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340262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ECDF-5656-4489-A394-7F57ED5B278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55B376-6FF7-4F71-AE2E-249F7C2A3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04525F-D764-4BA7-8EA3-9FAA45A4B1AE}"/>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5" name="Footer Placeholder 4">
            <a:extLst>
              <a:ext uri="{FF2B5EF4-FFF2-40B4-BE49-F238E27FC236}">
                <a16:creationId xmlns:a16="http://schemas.microsoft.com/office/drawing/2014/main" id="{022EE1E1-6EA3-475A-9552-1B291A4FEA9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F56C5C-406F-454D-AA85-F7C6271C1358}"/>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154474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475C43-6BDB-4F5B-AC1B-4608AD0125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D591E2A-EC99-4AB4-8091-3FA90288D4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A6DBDE-78D9-45C5-8517-EF24A98F3357}"/>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5" name="Footer Placeholder 4">
            <a:extLst>
              <a:ext uri="{FF2B5EF4-FFF2-40B4-BE49-F238E27FC236}">
                <a16:creationId xmlns:a16="http://schemas.microsoft.com/office/drawing/2014/main" id="{C1C07298-9C40-440F-91AF-E4304B65EC7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0ED1668-5795-4414-8094-D73A6EA48749}"/>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345725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CB7-18DA-44FC-80D4-E7162F0ACA4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2755F3-41C9-4EEA-8053-9FE46B10C1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357F02-1B50-4BC5-9132-14340CF425C9}"/>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5" name="Footer Placeholder 4">
            <a:extLst>
              <a:ext uri="{FF2B5EF4-FFF2-40B4-BE49-F238E27FC236}">
                <a16:creationId xmlns:a16="http://schemas.microsoft.com/office/drawing/2014/main" id="{C0F0B290-C316-4DAF-965D-8A1206AAF3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E5149A-910B-410C-B32D-85D9354316AD}"/>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17546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2787-776C-4A12-BD89-1DD29720A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2AED5DD-5545-41DB-8016-5DD86A374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ED042-E0BC-46D3-AD8E-6B80ABCD1376}"/>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5" name="Footer Placeholder 4">
            <a:extLst>
              <a:ext uri="{FF2B5EF4-FFF2-40B4-BE49-F238E27FC236}">
                <a16:creationId xmlns:a16="http://schemas.microsoft.com/office/drawing/2014/main" id="{24B006F4-FC82-4923-9672-722AA549E7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6AF850-7852-4C03-B02D-404AE6C12336}"/>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280200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8BAD-D647-4B1D-8C3D-54577045A41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49C1D44-0C5A-4E41-B1DE-BB2D535FF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083F443-475D-4171-86BF-617F048A4A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53688B4-6615-4DFD-99D3-944E169F0F20}"/>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6" name="Footer Placeholder 5">
            <a:extLst>
              <a:ext uri="{FF2B5EF4-FFF2-40B4-BE49-F238E27FC236}">
                <a16:creationId xmlns:a16="http://schemas.microsoft.com/office/drawing/2014/main" id="{17829EF8-8860-4F4C-AB53-F08DC065C2B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9B6E2DA-4E3A-4D6C-A914-094C9A07C546}"/>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73645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49EF-A3F7-4ECE-99EE-57F8CA2A5CC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0CE836-6873-4048-AF2C-5EA97A711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F110D-433A-4E1A-9863-F1EDD0DAA1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545624E-3DF7-44A2-8091-A9CC32851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545323-52CC-412B-8044-0DDB58E56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1FEAB0-00A5-449A-A595-BBDF859A9200}"/>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8" name="Footer Placeholder 7">
            <a:extLst>
              <a:ext uri="{FF2B5EF4-FFF2-40B4-BE49-F238E27FC236}">
                <a16:creationId xmlns:a16="http://schemas.microsoft.com/office/drawing/2014/main" id="{35C5FBB8-4EE6-4709-953D-1D4AD90A1A6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93A88FC-5986-46EB-8D2B-3439DBBE4A72}"/>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241537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6994-6BBB-4871-9E18-97A4BAE002B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440C407-0392-44F9-84C7-308D729BE5EB}"/>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4" name="Footer Placeholder 3">
            <a:extLst>
              <a:ext uri="{FF2B5EF4-FFF2-40B4-BE49-F238E27FC236}">
                <a16:creationId xmlns:a16="http://schemas.microsoft.com/office/drawing/2014/main" id="{66441957-5F21-40F2-86EB-5B96B8D7AC7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F517171-316D-4964-B271-B5B4A1AC2208}"/>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262128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87BE0-1339-4E94-9966-3B4985601D66}"/>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3" name="Footer Placeholder 2">
            <a:extLst>
              <a:ext uri="{FF2B5EF4-FFF2-40B4-BE49-F238E27FC236}">
                <a16:creationId xmlns:a16="http://schemas.microsoft.com/office/drawing/2014/main" id="{4CDB5ABE-333A-43E2-899C-CB787E8013C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03AFAD3-870B-4C93-A771-BB61C755710F}"/>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136034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A166-5D14-4769-BF41-6D1BA1ABF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CE4C021-B165-43BD-B93D-8A7F2CC60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A7A1FCC-7B4A-4E5C-BA18-0FA43B752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A4BF8-D632-4761-AFF6-AA2667F9C5B8}"/>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6" name="Footer Placeholder 5">
            <a:extLst>
              <a:ext uri="{FF2B5EF4-FFF2-40B4-BE49-F238E27FC236}">
                <a16:creationId xmlns:a16="http://schemas.microsoft.com/office/drawing/2014/main" id="{EFFB55E7-56D2-4507-B836-93975313FC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B11E8A1-ADFA-4066-A48A-BD37FB69FFE8}"/>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329690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92FB-935F-4D9D-A6DD-F44E6DC7A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5206ECE-880D-40F3-A83A-EBC9C46A5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7CBFB2C-A155-4D33-95F3-C7A77B3EB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B99EB-C702-4E4D-83AE-F7C945B83867}"/>
              </a:ext>
            </a:extLst>
          </p:cNvPr>
          <p:cNvSpPr>
            <a:spLocks noGrp="1"/>
          </p:cNvSpPr>
          <p:nvPr>
            <p:ph type="dt" sz="half" idx="10"/>
          </p:nvPr>
        </p:nvSpPr>
        <p:spPr/>
        <p:txBody>
          <a:bodyPr/>
          <a:lstStyle/>
          <a:p>
            <a:fld id="{9D2F2EFE-FE2D-478B-BDE1-608871A77BF9}" type="datetimeFigureOut">
              <a:rPr lang="en-IN" smtClean="0"/>
              <a:t>30-01-2021</a:t>
            </a:fld>
            <a:endParaRPr lang="en-IN"/>
          </a:p>
        </p:txBody>
      </p:sp>
      <p:sp>
        <p:nvSpPr>
          <p:cNvPr id="6" name="Footer Placeholder 5">
            <a:extLst>
              <a:ext uri="{FF2B5EF4-FFF2-40B4-BE49-F238E27FC236}">
                <a16:creationId xmlns:a16="http://schemas.microsoft.com/office/drawing/2014/main" id="{B70D9D06-5122-46C3-94A2-D80D5EE117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F79473-0F1F-49ED-8793-053DB73B6FA0}"/>
              </a:ext>
            </a:extLst>
          </p:cNvPr>
          <p:cNvSpPr>
            <a:spLocks noGrp="1"/>
          </p:cNvSpPr>
          <p:nvPr>
            <p:ph type="sldNum" sz="quarter" idx="12"/>
          </p:nvPr>
        </p:nvSpPr>
        <p:spPr/>
        <p:txBody>
          <a:bodyPr/>
          <a:lstStyle/>
          <a:p>
            <a:fld id="{FD24225F-B2FC-4CB2-BE06-FCE4547C62A4}" type="slidenum">
              <a:rPr lang="en-IN" smtClean="0"/>
              <a:t>‹#›</a:t>
            </a:fld>
            <a:endParaRPr lang="en-IN"/>
          </a:p>
        </p:txBody>
      </p:sp>
    </p:spTree>
    <p:extLst>
      <p:ext uri="{BB962C8B-B14F-4D97-AF65-F5344CB8AC3E}">
        <p14:creationId xmlns:p14="http://schemas.microsoft.com/office/powerpoint/2010/main" val="274219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59E8C-D697-4229-AEEA-6E4A611F9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1C255F-1A42-459D-95E2-EB05E7E73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533D1E-C102-44E0-A9D2-92E603E7E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F2EFE-FE2D-478B-BDE1-608871A77BF9}" type="datetimeFigureOut">
              <a:rPr lang="en-IN" smtClean="0"/>
              <a:t>30-01-2021</a:t>
            </a:fld>
            <a:endParaRPr lang="en-IN"/>
          </a:p>
        </p:txBody>
      </p:sp>
      <p:sp>
        <p:nvSpPr>
          <p:cNvPr id="5" name="Footer Placeholder 4">
            <a:extLst>
              <a:ext uri="{FF2B5EF4-FFF2-40B4-BE49-F238E27FC236}">
                <a16:creationId xmlns:a16="http://schemas.microsoft.com/office/drawing/2014/main" id="{1D70A1D8-8EE8-4DD2-80DC-CD5B87928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5416AE3-FEC6-4FD6-84B9-6A56CB589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4225F-B2FC-4CB2-BE06-FCE4547C62A4}" type="slidenum">
              <a:rPr lang="en-IN" smtClean="0"/>
              <a:t>‹#›</a:t>
            </a:fld>
            <a:endParaRPr lang="en-IN"/>
          </a:p>
        </p:txBody>
      </p:sp>
    </p:spTree>
    <p:extLst>
      <p:ext uri="{BB962C8B-B14F-4D97-AF65-F5344CB8AC3E}">
        <p14:creationId xmlns:p14="http://schemas.microsoft.com/office/powerpoint/2010/main" val="55795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in.search.yahoo.com/yhs/search;_ylt=AwrxgupZTgpgm2UAbzHnHgx.;_ylu=Y29sbwMEcG9zAzEEdnRpZANCODg2OF8xBHNlYwNzYw--?vm=r&amp;type=em_romb_cr&amp;param1=20200726&amp;param2=f39d8330-f4b8-4d85-a010-d77dda5413ad&amp;param3=email_%7EIN%7Eromb%7E&amp;param4=softonicin970x250atf-lmb9%7EChrome%7Eimportance+of+mountains%7E061A9B73369D8100196802CFF75ECB77%7EWin10&amp;hsimp=yhs-adk_sbnt&amp;hspart=adk&amp;fr=yhs-adk-adk_sbnt&amp;ei=UTF-8&amp;p=define+tableland&amp;fr2=" TargetMode="External"/><Relationship Id="rId2" Type="http://schemas.openxmlformats.org/officeDocument/2006/relationships/hyperlink" Target="https://in.search.yahoo.com/yhs/search;_ylt=AwrxgupZTgpgm2UAbjHnHgx.;_ylu=Y29sbwMEcG9zAzEEdnRpZANCODg2OF8xBHNlYwNzYw--?vm=r&amp;type=em_romb_cr&amp;param1=20200726&amp;param2=f39d8330-f4b8-4d85-a010-d77dda5413ad&amp;param3=email_%7EIN%7Eromb%7E&amp;param4=softonicin970x250atf-lmb9%7EChrome%7Eimportance+of+mountains%7E061A9B73369D8100196802CFF75ECB77%7EWin10&amp;hsimp=yhs-adk_sbnt&amp;hspart=adk&amp;fr=yhs-adk-adk_sbnt&amp;ei=UTF-8&amp;p=define+upland&amp;fr2=" TargetMode="Externa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747E-E8E0-4067-AA9D-60EC4C0AFFA2}"/>
              </a:ext>
            </a:extLst>
          </p:cNvPr>
          <p:cNvSpPr>
            <a:spLocks noGrp="1"/>
          </p:cNvSpPr>
          <p:nvPr>
            <p:ph type="ctrTitle"/>
          </p:nvPr>
        </p:nvSpPr>
        <p:spPr/>
        <p:txBody>
          <a:bodyPr>
            <a:normAutofit fontScale="90000"/>
          </a:bodyPr>
          <a:lstStyle/>
          <a:p>
            <a:br>
              <a:rPr lang="en-IN" dirty="0"/>
            </a:br>
            <a:br>
              <a:rPr lang="en-IN" dirty="0"/>
            </a:br>
            <a:br>
              <a:rPr lang="en-IN" dirty="0"/>
            </a:br>
            <a:br>
              <a:rPr lang="en-IN" dirty="0"/>
            </a:br>
            <a:r>
              <a:rPr lang="en-IN" dirty="0"/>
              <a:t>SAINIK SCHOOL GOALPARA</a:t>
            </a:r>
          </a:p>
        </p:txBody>
      </p:sp>
      <p:sp>
        <p:nvSpPr>
          <p:cNvPr id="3" name="Subtitle 2">
            <a:extLst>
              <a:ext uri="{FF2B5EF4-FFF2-40B4-BE49-F238E27FC236}">
                <a16:creationId xmlns:a16="http://schemas.microsoft.com/office/drawing/2014/main" id="{4C93B64E-AA45-412C-92C0-0D95E0457D02}"/>
              </a:ext>
            </a:extLst>
          </p:cNvPr>
          <p:cNvSpPr>
            <a:spLocks noGrp="1"/>
          </p:cNvSpPr>
          <p:nvPr>
            <p:ph type="subTitle" idx="1"/>
          </p:nvPr>
        </p:nvSpPr>
        <p:spPr/>
        <p:txBody>
          <a:bodyPr>
            <a:normAutofit lnSpcReduction="10000"/>
          </a:bodyPr>
          <a:lstStyle/>
          <a:p>
            <a:r>
              <a:rPr lang="en-IN" dirty="0"/>
              <a:t>CHAPTER-6</a:t>
            </a:r>
          </a:p>
          <a:p>
            <a:r>
              <a:rPr lang="en-IN" dirty="0"/>
              <a:t>TOPIC-MAJOR LANDFORMS OF THE EARTH</a:t>
            </a:r>
          </a:p>
          <a:p>
            <a:r>
              <a:rPr lang="en-IN" dirty="0"/>
              <a:t>GEOGRAPHY</a:t>
            </a:r>
          </a:p>
          <a:p>
            <a:r>
              <a:rPr lang="en-IN" dirty="0"/>
              <a:t>CLASS-VI</a:t>
            </a:r>
          </a:p>
        </p:txBody>
      </p:sp>
      <p:pic>
        <p:nvPicPr>
          <p:cNvPr id="7" name="Picture 6">
            <a:extLst>
              <a:ext uri="{FF2B5EF4-FFF2-40B4-BE49-F238E27FC236}">
                <a16:creationId xmlns:a16="http://schemas.microsoft.com/office/drawing/2014/main" id="{A7F7CA34-0378-4F48-A79E-69141B9A12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40020" y="744220"/>
            <a:ext cx="1711960" cy="1711960"/>
          </a:xfrm>
          <a:prstGeom prst="rect">
            <a:avLst/>
          </a:prstGeom>
          <a:noFill/>
          <a:ln>
            <a:noFill/>
          </a:ln>
        </p:spPr>
      </p:pic>
    </p:spTree>
    <p:extLst>
      <p:ext uri="{BB962C8B-B14F-4D97-AF65-F5344CB8AC3E}">
        <p14:creationId xmlns:p14="http://schemas.microsoft.com/office/powerpoint/2010/main" val="89277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6A5F-54E1-4128-936B-BF63B66A7F78}"/>
              </a:ext>
            </a:extLst>
          </p:cNvPr>
          <p:cNvSpPr>
            <a:spLocks noGrp="1"/>
          </p:cNvSpPr>
          <p:nvPr>
            <p:ph type="ctrTitle"/>
          </p:nvPr>
        </p:nvSpPr>
        <p:spPr>
          <a:xfrm>
            <a:off x="0" y="1"/>
            <a:ext cx="12192000" cy="1060173"/>
          </a:xfrm>
        </p:spPr>
        <p:txBody>
          <a:bodyPr/>
          <a:lstStyle/>
          <a:p>
            <a:r>
              <a:rPr lang="en-IN" dirty="0"/>
              <a:t>The importance of mountains</a:t>
            </a:r>
          </a:p>
        </p:txBody>
      </p:sp>
      <p:sp>
        <p:nvSpPr>
          <p:cNvPr id="3" name="Subtitle 2">
            <a:extLst>
              <a:ext uri="{FF2B5EF4-FFF2-40B4-BE49-F238E27FC236}">
                <a16:creationId xmlns:a16="http://schemas.microsoft.com/office/drawing/2014/main" id="{F500D306-EE42-4902-83E6-94FA2F4A6418}"/>
              </a:ext>
            </a:extLst>
          </p:cNvPr>
          <p:cNvSpPr>
            <a:spLocks noGrp="1"/>
          </p:cNvSpPr>
          <p:nvPr>
            <p:ph type="subTitle" idx="1"/>
          </p:nvPr>
        </p:nvSpPr>
        <p:spPr>
          <a:xfrm>
            <a:off x="1669774" y="927652"/>
            <a:ext cx="10522224" cy="5930347"/>
          </a:xfrm>
        </p:spPr>
        <p:txBody>
          <a:bodyPr>
            <a:normAutofit/>
          </a:bodyPr>
          <a:lstStyle/>
          <a:p>
            <a:pPr algn="l"/>
            <a:r>
              <a:rPr lang="en-US" b="1" i="0" dirty="0">
                <a:solidFill>
                  <a:srgbClr val="000000"/>
                </a:solidFill>
                <a:effectLst/>
                <a:latin typeface="helvetica neue"/>
              </a:rPr>
              <a:t>Importance of mountains (bullet points only) :</a:t>
            </a:r>
          </a:p>
          <a:p>
            <a:pPr algn="l" fontAlgn="t">
              <a:buFont typeface="Arial" panose="020B0604020202020204" pitchFamily="34" charset="0"/>
              <a:buChar char="•"/>
            </a:pPr>
            <a:r>
              <a:rPr lang="en-US" b="0" i="0" dirty="0">
                <a:solidFill>
                  <a:srgbClr val="000000"/>
                </a:solidFill>
                <a:effectLst/>
                <a:latin typeface="helvetica neue"/>
              </a:rPr>
              <a:t>Source of freshwater</a:t>
            </a:r>
          </a:p>
          <a:p>
            <a:pPr algn="l" fontAlgn="t">
              <a:buFont typeface="Arial" panose="020B0604020202020204" pitchFamily="34" charset="0"/>
              <a:buChar char="•"/>
            </a:pPr>
            <a:r>
              <a:rPr lang="en-US" b="0" i="0" dirty="0">
                <a:solidFill>
                  <a:srgbClr val="000000"/>
                </a:solidFill>
                <a:effectLst/>
                <a:latin typeface="helvetica neue"/>
              </a:rPr>
              <a:t>Habitat for numerous flora and fauna</a:t>
            </a:r>
          </a:p>
          <a:p>
            <a:pPr algn="l" fontAlgn="t">
              <a:buFont typeface="Arial" panose="020B0604020202020204" pitchFamily="34" charset="0"/>
              <a:buChar char="•"/>
            </a:pPr>
            <a:r>
              <a:rPr lang="en-US" b="0" i="0" dirty="0">
                <a:solidFill>
                  <a:srgbClr val="000000"/>
                </a:solidFill>
                <a:effectLst/>
                <a:latin typeface="helvetica neue"/>
              </a:rPr>
              <a:t>Recreation </a:t>
            </a:r>
            <a:r>
              <a:rPr lang="en-US" b="0" i="0" dirty="0" err="1">
                <a:solidFill>
                  <a:srgbClr val="000000"/>
                </a:solidFill>
                <a:effectLst/>
                <a:latin typeface="helvetica neue"/>
              </a:rPr>
              <a:t>centre</a:t>
            </a:r>
            <a:endParaRPr lang="en-US" b="0" i="0" dirty="0">
              <a:solidFill>
                <a:srgbClr val="000000"/>
              </a:solidFill>
              <a:effectLst/>
              <a:latin typeface="helvetica neue"/>
            </a:endParaRPr>
          </a:p>
          <a:p>
            <a:pPr algn="l" fontAlgn="t">
              <a:buFont typeface="Arial" panose="020B0604020202020204" pitchFamily="34" charset="0"/>
              <a:buChar char="•"/>
            </a:pPr>
            <a:r>
              <a:rPr lang="en-US" b="0" i="0" dirty="0">
                <a:solidFill>
                  <a:srgbClr val="000000"/>
                </a:solidFill>
                <a:effectLst/>
                <a:latin typeface="helvetica neue"/>
              </a:rPr>
              <a:t>Source of fertile sediments</a:t>
            </a:r>
          </a:p>
          <a:p>
            <a:pPr algn="l" fontAlgn="t">
              <a:buFont typeface="Arial" panose="020B0604020202020204" pitchFamily="34" charset="0"/>
              <a:buChar char="•"/>
            </a:pPr>
            <a:r>
              <a:rPr lang="en-US" b="0" i="0" dirty="0">
                <a:solidFill>
                  <a:srgbClr val="000000"/>
                </a:solidFill>
                <a:effectLst/>
                <a:latin typeface="helvetica neue"/>
              </a:rPr>
              <a:t>Availability of Mineral resources</a:t>
            </a:r>
          </a:p>
          <a:p>
            <a:pPr algn="l" fontAlgn="t">
              <a:buFont typeface="Arial" panose="020B0604020202020204" pitchFamily="34" charset="0"/>
              <a:buChar char="•"/>
            </a:pPr>
            <a:r>
              <a:rPr lang="en-US" b="0" i="0" dirty="0">
                <a:solidFill>
                  <a:srgbClr val="000000"/>
                </a:solidFill>
                <a:effectLst/>
                <a:latin typeface="helvetica neue"/>
              </a:rPr>
              <a:t>Source of Timber products</a:t>
            </a:r>
          </a:p>
          <a:p>
            <a:pPr algn="l" fontAlgn="t">
              <a:buFont typeface="Arial" panose="020B0604020202020204" pitchFamily="34" charset="0"/>
              <a:buChar char="•"/>
            </a:pPr>
            <a:r>
              <a:rPr lang="en-US" b="0" i="0" dirty="0">
                <a:solidFill>
                  <a:srgbClr val="000000"/>
                </a:solidFill>
                <a:effectLst/>
                <a:latin typeface="helvetica neue"/>
              </a:rPr>
              <a:t>Source of Non timber products like medicinal plants, aromatic plants, </a:t>
            </a:r>
            <a:r>
              <a:rPr lang="en-US" b="0" i="0" dirty="0" err="1">
                <a:solidFill>
                  <a:srgbClr val="000000"/>
                </a:solidFill>
                <a:effectLst/>
                <a:latin typeface="helvetica neue"/>
              </a:rPr>
              <a:t>etc</a:t>
            </a:r>
            <a:endParaRPr lang="en-US" b="0" i="0" dirty="0">
              <a:solidFill>
                <a:srgbClr val="000000"/>
              </a:solidFill>
              <a:effectLst/>
              <a:latin typeface="helvetica neue"/>
            </a:endParaRPr>
          </a:p>
          <a:p>
            <a:pPr algn="l" fontAlgn="t">
              <a:buFont typeface="Arial" panose="020B0604020202020204" pitchFamily="34" charset="0"/>
              <a:buChar char="•"/>
            </a:pPr>
            <a:r>
              <a:rPr lang="en-US" b="0" i="0" dirty="0">
                <a:solidFill>
                  <a:srgbClr val="000000"/>
                </a:solidFill>
                <a:effectLst/>
                <a:latin typeface="helvetica neue"/>
              </a:rPr>
              <a:t>Acts as barrier of high magnitude winds</a:t>
            </a:r>
          </a:p>
          <a:p>
            <a:pPr algn="l" fontAlgn="t">
              <a:buFont typeface="Arial" panose="020B0604020202020204" pitchFamily="34" charset="0"/>
              <a:buChar char="•"/>
            </a:pPr>
            <a:r>
              <a:rPr lang="en-US" b="0" i="0" dirty="0">
                <a:solidFill>
                  <a:srgbClr val="000000"/>
                </a:solidFill>
                <a:effectLst/>
                <a:latin typeface="helvetica neue"/>
              </a:rPr>
              <a:t>Helps the moisture loaded winds to precipitates</a:t>
            </a:r>
          </a:p>
          <a:p>
            <a:pPr algn="l" fontAlgn="t">
              <a:buFont typeface="Arial" panose="020B0604020202020204" pitchFamily="34" charset="0"/>
              <a:buChar char="•"/>
            </a:pPr>
            <a:r>
              <a:rPr lang="en-US" b="0" i="0" dirty="0">
                <a:solidFill>
                  <a:srgbClr val="000000"/>
                </a:solidFill>
                <a:effectLst/>
                <a:latin typeface="helvetica neue"/>
              </a:rPr>
              <a:t>Hydro-electric power house</a:t>
            </a:r>
          </a:p>
          <a:p>
            <a:endParaRPr lang="en-IN" dirty="0"/>
          </a:p>
        </p:txBody>
      </p:sp>
    </p:spTree>
    <p:extLst>
      <p:ext uri="{BB962C8B-B14F-4D97-AF65-F5344CB8AC3E}">
        <p14:creationId xmlns:p14="http://schemas.microsoft.com/office/powerpoint/2010/main" val="211185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CC6C-92CF-47E8-A676-34A529D3F19B}"/>
              </a:ext>
            </a:extLst>
          </p:cNvPr>
          <p:cNvSpPr>
            <a:spLocks noGrp="1"/>
          </p:cNvSpPr>
          <p:nvPr>
            <p:ph type="ctrTitle"/>
          </p:nvPr>
        </p:nvSpPr>
        <p:spPr>
          <a:xfrm>
            <a:off x="0" y="1"/>
            <a:ext cx="10668000" cy="2235310"/>
          </a:xfrm>
        </p:spPr>
        <p:txBody>
          <a:bodyPr>
            <a:normAutofit/>
          </a:bodyPr>
          <a:lstStyle/>
          <a:p>
            <a:r>
              <a:rPr lang="en-IN" dirty="0"/>
              <a:t>Plateau-</a:t>
            </a:r>
            <a:r>
              <a:rPr lang="en-US" sz="2400" b="1" i="0" dirty="0">
                <a:effectLst/>
                <a:latin typeface="helvetica neue"/>
              </a:rPr>
              <a:t>an area of fairly level high </a:t>
            </a:r>
            <a:r>
              <a:rPr lang="en-US" sz="2400" b="1" i="0" dirty="0" err="1">
                <a:effectLst/>
                <a:latin typeface="helvetica neue"/>
              </a:rPr>
              <a:t>ground.</a:t>
            </a:r>
            <a:r>
              <a:rPr lang="en-US" sz="2400" b="1" i="1" dirty="0" err="1">
                <a:effectLst/>
                <a:latin typeface="helvetica neue"/>
              </a:rPr>
              <a:t>synonyms</a:t>
            </a:r>
            <a:r>
              <a:rPr lang="en-US" sz="2400" b="1" i="1" dirty="0">
                <a:effectLst/>
                <a:latin typeface="helvetica neue"/>
              </a:rPr>
              <a:t> </a:t>
            </a:r>
            <a:r>
              <a:rPr lang="en-US" sz="2400" b="1" i="0" strike="noStrike" dirty="0">
                <a:effectLst/>
                <a:latin typeface="helvetica neue"/>
                <a:hlinkClick r:id="rId2">
                  <a:extLst>
                    <a:ext uri="{A12FA001-AC4F-418D-AE19-62706E023703}">
                      <ahyp:hlinkClr xmlns:ahyp="http://schemas.microsoft.com/office/drawing/2018/hyperlinkcolor" val="tx"/>
                    </a:ext>
                  </a:extLst>
                </a:hlinkClick>
              </a:rPr>
              <a:t>upland</a:t>
            </a:r>
            <a:r>
              <a:rPr lang="en-US" sz="2400" b="1" i="0" dirty="0">
                <a:effectLst/>
                <a:latin typeface="helvetica neue"/>
              </a:rPr>
              <a:t>, </a:t>
            </a:r>
            <a:r>
              <a:rPr lang="en-US" sz="2400" b="1" i="0" strike="noStrike" dirty="0">
                <a:effectLst/>
                <a:latin typeface="helvetica neue"/>
                <a:hlinkClick r:id="rId3">
                  <a:extLst>
                    <a:ext uri="{A12FA001-AC4F-418D-AE19-62706E023703}">
                      <ahyp:hlinkClr xmlns:ahyp="http://schemas.microsoft.com/office/drawing/2018/hyperlinkcolor" val="tx"/>
                    </a:ext>
                  </a:extLst>
                </a:hlinkClick>
              </a:rPr>
              <a:t>tableland</a:t>
            </a:r>
            <a:r>
              <a:rPr lang="en-US" sz="2400" b="1" i="0" dirty="0">
                <a:effectLst/>
                <a:latin typeface="helvetica neue"/>
              </a:rPr>
              <a:t>, </a:t>
            </a:r>
            <a:r>
              <a:rPr lang="en-US" sz="2400" b="1" i="0" dirty="0" err="1">
                <a:effectLst/>
                <a:latin typeface="helvetica neue"/>
              </a:rPr>
              <a:t>elevated,plain</a:t>
            </a:r>
            <a:r>
              <a:rPr lang="en-US" sz="2400" dirty="0">
                <a:solidFill>
                  <a:srgbClr val="999999"/>
                </a:solidFill>
                <a:latin typeface="helvetica neue"/>
              </a:rPr>
              <a:t>.</a:t>
            </a:r>
            <a:endParaRPr lang="en-IN" dirty="0"/>
          </a:p>
        </p:txBody>
      </p:sp>
      <p:sp>
        <p:nvSpPr>
          <p:cNvPr id="3" name="Subtitle 2">
            <a:extLst>
              <a:ext uri="{FF2B5EF4-FFF2-40B4-BE49-F238E27FC236}">
                <a16:creationId xmlns:a16="http://schemas.microsoft.com/office/drawing/2014/main" id="{660130ED-0BE4-406C-B87A-91BAB1A2E654}"/>
              </a:ext>
            </a:extLst>
          </p:cNvPr>
          <p:cNvSpPr>
            <a:spLocks noGrp="1"/>
          </p:cNvSpPr>
          <p:nvPr>
            <p:ph type="subTitle" idx="1"/>
          </p:nvPr>
        </p:nvSpPr>
        <p:spPr>
          <a:xfrm>
            <a:off x="1524000" y="4622690"/>
            <a:ext cx="9144000" cy="635109"/>
          </a:xfrm>
        </p:spPr>
        <p:txBody>
          <a:bodyPr/>
          <a:lstStyle/>
          <a:p>
            <a:endParaRPr lang="en-IN" dirty="0"/>
          </a:p>
        </p:txBody>
      </p:sp>
      <p:pic>
        <p:nvPicPr>
          <p:cNvPr id="1026" name="Picture 2">
            <a:extLst>
              <a:ext uri="{FF2B5EF4-FFF2-40B4-BE49-F238E27FC236}">
                <a16:creationId xmlns:a16="http://schemas.microsoft.com/office/drawing/2014/main" id="{B9E1DF8A-0EFA-4C12-A207-E831F80DD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226" y="2235310"/>
            <a:ext cx="9289773" cy="462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1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772F0E0-3B3B-4D3A-84FC-F375A7889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10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6CCD262-8D8F-46B0-8F59-2620C295E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28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4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D50D38D-042B-401B-B918-8D855E8C2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2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A2970D7-947E-4E49-88C6-A84063F88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2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1D5D-5AEB-48D4-A0FB-75F186F748A8}"/>
              </a:ext>
            </a:extLst>
          </p:cNvPr>
          <p:cNvSpPr>
            <a:spLocks noGrp="1"/>
          </p:cNvSpPr>
          <p:nvPr>
            <p:ph type="ctrTitle"/>
          </p:nvPr>
        </p:nvSpPr>
        <p:spPr>
          <a:xfrm>
            <a:off x="1524000" y="0"/>
            <a:ext cx="9144000" cy="1311965"/>
          </a:xfrm>
        </p:spPr>
        <p:txBody>
          <a:bodyPr/>
          <a:lstStyle/>
          <a:p>
            <a:r>
              <a:rPr lang="en-IN" dirty="0"/>
              <a:t>Importance of plateaus</a:t>
            </a:r>
          </a:p>
        </p:txBody>
      </p:sp>
      <p:sp>
        <p:nvSpPr>
          <p:cNvPr id="3" name="Subtitle 2">
            <a:extLst>
              <a:ext uri="{FF2B5EF4-FFF2-40B4-BE49-F238E27FC236}">
                <a16:creationId xmlns:a16="http://schemas.microsoft.com/office/drawing/2014/main" id="{331B2EB4-DF93-45B2-98BF-B7E750F1122A}"/>
              </a:ext>
            </a:extLst>
          </p:cNvPr>
          <p:cNvSpPr>
            <a:spLocks noGrp="1"/>
          </p:cNvSpPr>
          <p:nvPr>
            <p:ph type="subTitle" idx="1"/>
          </p:nvPr>
        </p:nvSpPr>
        <p:spPr>
          <a:xfrm>
            <a:off x="0" y="1417983"/>
            <a:ext cx="12192000" cy="5440017"/>
          </a:xfrm>
        </p:spPr>
        <p:txBody>
          <a:bodyPr>
            <a:normAutofit/>
          </a:bodyPr>
          <a:lstStyle/>
          <a:p>
            <a:pPr algn="l">
              <a:buFont typeface="Arial" panose="020B0604020202020204" pitchFamily="34" charset="0"/>
              <a:buChar char="•"/>
            </a:pPr>
            <a:r>
              <a:rPr lang="en-US" b="1" i="0" dirty="0">
                <a:solidFill>
                  <a:srgbClr val="666666"/>
                </a:solidFill>
                <a:effectLst/>
                <a:latin typeface="Arial" panose="020B0604020202020204" pitchFamily="34" charset="0"/>
                <a:cs typeface="Arial" panose="020B0604020202020204" pitchFamily="34" charset="0"/>
              </a:rPr>
              <a:t>Plateaus are rich in mineral deposits. Many mining belts in the world are located in the plateau areas.</a:t>
            </a:r>
          </a:p>
          <a:p>
            <a:pPr algn="l">
              <a:buFont typeface="Arial" panose="020B0604020202020204" pitchFamily="34" charset="0"/>
              <a:buChar char="•"/>
            </a:pPr>
            <a:r>
              <a:rPr lang="en-US" b="1" i="0" dirty="0">
                <a:solidFill>
                  <a:srgbClr val="666666"/>
                </a:solidFill>
                <a:effectLst/>
                <a:latin typeface="Arial" panose="020B0604020202020204" pitchFamily="34" charset="0"/>
                <a:cs typeface="Arial" panose="020B0604020202020204" pitchFamily="34" charset="0"/>
              </a:rPr>
              <a:t>Most of the mining areas in India are in the </a:t>
            </a:r>
            <a:r>
              <a:rPr lang="en-US" b="1" i="0" dirty="0" err="1">
                <a:solidFill>
                  <a:srgbClr val="666666"/>
                </a:solidFill>
                <a:effectLst/>
                <a:latin typeface="Arial" panose="020B0604020202020204" pitchFamily="34" charset="0"/>
                <a:cs typeface="Arial" panose="020B0604020202020204" pitchFamily="34" charset="0"/>
              </a:rPr>
              <a:t>Chhotanagpur</a:t>
            </a:r>
            <a:r>
              <a:rPr lang="en-US" b="1" i="0" dirty="0">
                <a:solidFill>
                  <a:srgbClr val="666666"/>
                </a:solidFill>
                <a:effectLst/>
                <a:latin typeface="Arial" panose="020B0604020202020204" pitchFamily="34" charset="0"/>
                <a:cs typeface="Arial" panose="020B0604020202020204" pitchFamily="34" charset="0"/>
              </a:rPr>
              <a:t> Plateau in Jharkhand, Orissa and Chhattisgarh.</a:t>
            </a:r>
          </a:p>
          <a:p>
            <a:pPr algn="l">
              <a:buFont typeface="Arial" panose="020B0604020202020204" pitchFamily="34" charset="0"/>
              <a:buChar char="•"/>
            </a:pPr>
            <a:r>
              <a:rPr lang="en-US" b="1" i="0" dirty="0">
                <a:solidFill>
                  <a:srgbClr val="666666"/>
                </a:solidFill>
                <a:effectLst/>
                <a:latin typeface="Arial" panose="020B0604020202020204" pitchFamily="34" charset="0"/>
                <a:cs typeface="Arial" panose="020B0604020202020204" pitchFamily="34" charset="0"/>
              </a:rPr>
              <a:t>The African plateau is famous for mines of gold and diamond.</a:t>
            </a:r>
          </a:p>
          <a:p>
            <a:pPr algn="l">
              <a:buFont typeface="Arial" panose="020B0604020202020204" pitchFamily="34" charset="0"/>
              <a:buChar char="•"/>
            </a:pPr>
            <a:r>
              <a:rPr lang="en-US" b="1" i="0" dirty="0">
                <a:solidFill>
                  <a:srgbClr val="666666"/>
                </a:solidFill>
                <a:effectLst/>
                <a:latin typeface="Arial" panose="020B0604020202020204" pitchFamily="34" charset="0"/>
                <a:cs typeface="Arial" panose="020B0604020202020204" pitchFamily="34" charset="0"/>
              </a:rPr>
              <a:t>Many waterfalls are present in plateau areas. For example; the </a:t>
            </a:r>
            <a:r>
              <a:rPr lang="en-US" b="1" i="0" dirty="0" err="1">
                <a:solidFill>
                  <a:srgbClr val="666666"/>
                </a:solidFill>
                <a:effectLst/>
                <a:latin typeface="Arial" panose="020B0604020202020204" pitchFamily="34" charset="0"/>
                <a:cs typeface="Arial" panose="020B0604020202020204" pitchFamily="34" charset="0"/>
              </a:rPr>
              <a:t>Hundru</a:t>
            </a:r>
            <a:r>
              <a:rPr lang="en-US" b="1" i="0" dirty="0">
                <a:solidFill>
                  <a:srgbClr val="666666"/>
                </a:solidFill>
                <a:effectLst/>
                <a:latin typeface="Arial" panose="020B0604020202020204" pitchFamily="34" charset="0"/>
                <a:cs typeface="Arial" panose="020B0604020202020204" pitchFamily="34" charset="0"/>
              </a:rPr>
              <a:t> falls in the </a:t>
            </a:r>
            <a:r>
              <a:rPr lang="en-US" b="1" i="0" dirty="0" err="1">
                <a:solidFill>
                  <a:srgbClr val="666666"/>
                </a:solidFill>
                <a:effectLst/>
                <a:latin typeface="Arial" panose="020B0604020202020204" pitchFamily="34" charset="0"/>
                <a:cs typeface="Arial" panose="020B0604020202020204" pitchFamily="34" charset="0"/>
              </a:rPr>
              <a:t>Chhotanagpur</a:t>
            </a:r>
            <a:r>
              <a:rPr lang="en-US" b="1" i="0" dirty="0">
                <a:solidFill>
                  <a:srgbClr val="666666"/>
                </a:solidFill>
                <a:effectLst/>
                <a:latin typeface="Arial" panose="020B0604020202020204" pitchFamily="34" charset="0"/>
                <a:cs typeface="Arial" panose="020B0604020202020204" pitchFamily="34" charset="0"/>
              </a:rPr>
              <a:t> and Jog falls in Karnataka.</a:t>
            </a:r>
          </a:p>
          <a:p>
            <a:pPr algn="l">
              <a:buFont typeface="Arial" panose="020B0604020202020204" pitchFamily="34" charset="0"/>
              <a:buChar char="•"/>
            </a:pPr>
            <a:r>
              <a:rPr lang="en-US" b="1" i="0" dirty="0">
                <a:solidFill>
                  <a:srgbClr val="666666"/>
                </a:solidFill>
                <a:effectLst/>
                <a:latin typeface="Arial" panose="020B0604020202020204" pitchFamily="34" charset="0"/>
                <a:cs typeface="Arial" panose="020B0604020202020204" pitchFamily="34" charset="0"/>
              </a:rPr>
              <a:t>The lava plateaus are rich in black soil. Black soil is fertile and is good for cultivation.</a:t>
            </a:r>
          </a:p>
          <a:p>
            <a:pPr algn="l">
              <a:buFont typeface="Arial" panose="020B0604020202020204" pitchFamily="34" charset="0"/>
              <a:buChar char="•"/>
            </a:pPr>
            <a:r>
              <a:rPr lang="en-US" b="1" i="0" dirty="0">
                <a:solidFill>
                  <a:srgbClr val="666666"/>
                </a:solidFill>
                <a:effectLst/>
                <a:latin typeface="Arial" panose="020B0604020202020204" pitchFamily="34" charset="0"/>
                <a:cs typeface="Arial" panose="020B0604020202020204" pitchFamily="34" charset="0"/>
              </a:rPr>
              <a:t>Plateau areas are great tourist attractions because of lot of scenic spots. </a:t>
            </a:r>
          </a:p>
          <a:p>
            <a:endParaRPr lang="en-IN" dirty="0"/>
          </a:p>
        </p:txBody>
      </p:sp>
    </p:spTree>
    <p:extLst>
      <p:ext uri="{BB962C8B-B14F-4D97-AF65-F5344CB8AC3E}">
        <p14:creationId xmlns:p14="http://schemas.microsoft.com/office/powerpoint/2010/main" val="154758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0B23-1E92-4385-885C-66502FDD59E0}"/>
              </a:ext>
            </a:extLst>
          </p:cNvPr>
          <p:cNvSpPr>
            <a:spLocks noGrp="1"/>
          </p:cNvSpPr>
          <p:nvPr>
            <p:ph type="ctrTitle"/>
          </p:nvPr>
        </p:nvSpPr>
        <p:spPr>
          <a:xfrm>
            <a:off x="1524000" y="1"/>
            <a:ext cx="9144000" cy="1378226"/>
          </a:xfrm>
        </p:spPr>
        <p:txBody>
          <a:bodyPr/>
          <a:lstStyle/>
          <a:p>
            <a:r>
              <a:rPr lang="en-IN" dirty="0"/>
              <a:t>Plains</a:t>
            </a:r>
          </a:p>
        </p:txBody>
      </p:sp>
      <p:sp>
        <p:nvSpPr>
          <p:cNvPr id="3" name="Subtitle 2">
            <a:extLst>
              <a:ext uri="{FF2B5EF4-FFF2-40B4-BE49-F238E27FC236}">
                <a16:creationId xmlns:a16="http://schemas.microsoft.com/office/drawing/2014/main" id="{E83E90DF-D45D-4874-88E7-E752735E1C72}"/>
              </a:ext>
            </a:extLst>
          </p:cNvPr>
          <p:cNvSpPr>
            <a:spLocks noGrp="1"/>
          </p:cNvSpPr>
          <p:nvPr>
            <p:ph type="subTitle" idx="1"/>
          </p:nvPr>
        </p:nvSpPr>
        <p:spPr>
          <a:xfrm>
            <a:off x="0" y="1630017"/>
            <a:ext cx="12192000" cy="3627783"/>
          </a:xfrm>
        </p:spPr>
        <p:txBody>
          <a:bodyPr>
            <a:noAutofit/>
          </a:bodyPr>
          <a:lstStyle/>
          <a:p>
            <a:r>
              <a:rPr lang="en-IN" sz="3200" dirty="0"/>
              <a:t>A LOW LYING VAST FLAT LAND IS CALLED A  PLAIN.</a:t>
            </a:r>
          </a:p>
          <a:p>
            <a:r>
              <a:rPr lang="en-US" sz="3200" b="0" i="0" dirty="0">
                <a:solidFill>
                  <a:srgbClr val="525252"/>
                </a:solidFill>
                <a:effectLst/>
                <a:latin typeface="helvetica neue"/>
              </a:rPr>
              <a:t>People tend to live in plains more than in mountainous regions. Plains are more comfortable for agriculture, transport, Climate, development, City growth. Mountains are rigid, difficult in laying rail and roadways. Airports need huge flats top of a mountain with no near obstructions.</a:t>
            </a:r>
            <a:endParaRPr lang="en-IN" sz="3200" dirty="0"/>
          </a:p>
        </p:txBody>
      </p:sp>
    </p:spTree>
    <p:extLst>
      <p:ext uri="{BB962C8B-B14F-4D97-AF65-F5344CB8AC3E}">
        <p14:creationId xmlns:p14="http://schemas.microsoft.com/office/powerpoint/2010/main" val="380403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0166C1D-4958-4F20-8080-01C4C1CE0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0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E823961-B0D2-42F5-A671-E6E619C35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7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58A2-7E0D-423A-A469-AE637F16E377}"/>
              </a:ext>
            </a:extLst>
          </p:cNvPr>
          <p:cNvSpPr>
            <a:spLocks noGrp="1"/>
          </p:cNvSpPr>
          <p:nvPr>
            <p:ph type="title"/>
          </p:nvPr>
        </p:nvSpPr>
        <p:spPr>
          <a:xfrm>
            <a:off x="838200" y="1"/>
            <a:ext cx="10515600" cy="914399"/>
          </a:xfrm>
        </p:spPr>
        <p:txBody>
          <a:bodyPr/>
          <a:lstStyle/>
          <a:p>
            <a:r>
              <a:rPr lang="en-IN" dirty="0"/>
              <a:t>LAND FORCES LITHOSPHERE</a:t>
            </a:r>
          </a:p>
        </p:txBody>
      </p:sp>
      <p:sp>
        <p:nvSpPr>
          <p:cNvPr id="3" name="Content Placeholder 2">
            <a:extLst>
              <a:ext uri="{FF2B5EF4-FFF2-40B4-BE49-F238E27FC236}">
                <a16:creationId xmlns:a16="http://schemas.microsoft.com/office/drawing/2014/main" id="{5AB51E64-E6CD-44E7-8189-E95ED5976915}"/>
              </a:ext>
            </a:extLst>
          </p:cNvPr>
          <p:cNvSpPr>
            <a:spLocks noGrp="1"/>
          </p:cNvSpPr>
          <p:nvPr>
            <p:ph sz="half" idx="1"/>
          </p:nvPr>
        </p:nvSpPr>
        <p:spPr>
          <a:xfrm>
            <a:off x="838200" y="808384"/>
            <a:ext cx="5181600" cy="6049616"/>
          </a:xfrm>
        </p:spPr>
        <p:txBody>
          <a:bodyPr>
            <a:normAutofit/>
          </a:bodyPr>
          <a:lstStyle/>
          <a:p>
            <a:r>
              <a:rPr lang="en-IN" dirty="0"/>
              <a:t>Internal forces</a:t>
            </a:r>
          </a:p>
          <a:p>
            <a:r>
              <a:rPr lang="en-IN" dirty="0"/>
              <a:t>Internal or tectonic forces</a:t>
            </a:r>
          </a:p>
          <a:p>
            <a:r>
              <a:rPr lang="en-IN" dirty="0"/>
              <a:t>Sudden changes</a:t>
            </a:r>
          </a:p>
          <a:p>
            <a:r>
              <a:rPr lang="en-IN" dirty="0"/>
              <a:t>Plates</a:t>
            </a:r>
          </a:p>
          <a:p>
            <a:r>
              <a:rPr lang="en-IN" dirty="0"/>
              <a:t>Magma</a:t>
            </a:r>
          </a:p>
          <a:p>
            <a:r>
              <a:rPr lang="en-IN" dirty="0"/>
              <a:t>Plate tectonics</a:t>
            </a:r>
          </a:p>
          <a:p>
            <a:r>
              <a:rPr lang="en-IN" dirty="0"/>
              <a:t>Converge (move towards each other)</a:t>
            </a:r>
          </a:p>
          <a:p>
            <a:r>
              <a:rPr lang="en-IN" dirty="0"/>
              <a:t>Diverge(move away)</a:t>
            </a:r>
          </a:p>
          <a:p>
            <a:r>
              <a:rPr lang="en-IN" dirty="0"/>
              <a:t>Transverse movement</a:t>
            </a:r>
          </a:p>
          <a:p>
            <a:r>
              <a:rPr lang="en-IN" dirty="0"/>
              <a:t>(move away)</a:t>
            </a:r>
          </a:p>
          <a:p>
            <a:r>
              <a:rPr lang="en-IN" dirty="0"/>
              <a:t>All known as endogenetic</a:t>
            </a:r>
          </a:p>
          <a:p>
            <a:endParaRPr lang="en-IN" dirty="0"/>
          </a:p>
        </p:txBody>
      </p:sp>
      <p:sp>
        <p:nvSpPr>
          <p:cNvPr id="4" name="Content Placeholder 3">
            <a:extLst>
              <a:ext uri="{FF2B5EF4-FFF2-40B4-BE49-F238E27FC236}">
                <a16:creationId xmlns:a16="http://schemas.microsoft.com/office/drawing/2014/main" id="{3ED5405A-D384-4532-8B56-3C8D354FFD3B}"/>
              </a:ext>
            </a:extLst>
          </p:cNvPr>
          <p:cNvSpPr>
            <a:spLocks noGrp="1"/>
          </p:cNvSpPr>
          <p:nvPr>
            <p:ph sz="half" idx="2"/>
          </p:nvPr>
        </p:nvSpPr>
        <p:spPr>
          <a:xfrm>
            <a:off x="6172200" y="808384"/>
            <a:ext cx="5181600" cy="6049615"/>
          </a:xfrm>
        </p:spPr>
        <p:txBody>
          <a:bodyPr>
            <a:normAutofit/>
          </a:bodyPr>
          <a:lstStyle/>
          <a:p>
            <a:r>
              <a:rPr lang="en-IN" dirty="0"/>
              <a:t>External forces</a:t>
            </a:r>
          </a:p>
          <a:p>
            <a:r>
              <a:rPr lang="en-IN" dirty="0" err="1"/>
              <a:t>a.k.a</a:t>
            </a:r>
            <a:r>
              <a:rPr lang="en-IN" dirty="0"/>
              <a:t> gradational forces</a:t>
            </a:r>
          </a:p>
          <a:p>
            <a:r>
              <a:rPr lang="en-IN" dirty="0"/>
              <a:t>Leads to slow and steady changes on the face of the earth.</a:t>
            </a:r>
          </a:p>
          <a:p>
            <a:r>
              <a:rPr lang="en-IN" dirty="0" err="1"/>
              <a:t>Exogenetic</a:t>
            </a:r>
            <a:r>
              <a:rPr lang="en-IN" dirty="0"/>
              <a:t> forces or denudational forces.</a:t>
            </a:r>
          </a:p>
          <a:p>
            <a:r>
              <a:rPr lang="en-IN" dirty="0"/>
              <a:t>Eroding(washing away)</a:t>
            </a:r>
          </a:p>
          <a:p>
            <a:r>
              <a:rPr lang="en-IN" dirty="0"/>
              <a:t>Rain water, wind, and rivers erode the mountains and highlands </a:t>
            </a:r>
          </a:p>
          <a:p>
            <a:r>
              <a:rPr lang="en-IN" dirty="0"/>
              <a:t>The eroded particles are carried away to form plains.</a:t>
            </a:r>
          </a:p>
        </p:txBody>
      </p:sp>
    </p:spTree>
    <p:extLst>
      <p:ext uri="{BB962C8B-B14F-4D97-AF65-F5344CB8AC3E}">
        <p14:creationId xmlns:p14="http://schemas.microsoft.com/office/powerpoint/2010/main" val="25602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FB82BF-9A8B-4759-8ED6-236675E9E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6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573978-4F4B-4079-AAA5-88B6F32C4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5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07BAC87-C5CE-453B-949B-AECC683A5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1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B2E9-60AD-45DD-97E4-FBBD3E416BD4}"/>
              </a:ext>
            </a:extLst>
          </p:cNvPr>
          <p:cNvSpPr>
            <a:spLocks noGrp="1"/>
          </p:cNvSpPr>
          <p:nvPr>
            <p:ph type="ctrTitle"/>
          </p:nvPr>
        </p:nvSpPr>
        <p:spPr>
          <a:xfrm>
            <a:off x="0" y="0"/>
            <a:ext cx="12192000" cy="2623930"/>
          </a:xfrm>
        </p:spPr>
        <p:txBody>
          <a:bodyPr>
            <a:normAutofit/>
          </a:bodyPr>
          <a:lstStyle/>
          <a:p>
            <a:r>
              <a:rPr lang="en-IN" dirty="0"/>
              <a:t>DIFFERENT TYPES OF LANDFORMS</a:t>
            </a:r>
          </a:p>
        </p:txBody>
      </p:sp>
      <p:sp>
        <p:nvSpPr>
          <p:cNvPr id="3" name="Subtitle 2">
            <a:extLst>
              <a:ext uri="{FF2B5EF4-FFF2-40B4-BE49-F238E27FC236}">
                <a16:creationId xmlns:a16="http://schemas.microsoft.com/office/drawing/2014/main" id="{5AACFA10-7584-4FA0-8985-7AC993E59CA0}"/>
              </a:ext>
            </a:extLst>
          </p:cNvPr>
          <p:cNvSpPr>
            <a:spLocks noGrp="1"/>
          </p:cNvSpPr>
          <p:nvPr>
            <p:ph type="subTitle" idx="1"/>
          </p:nvPr>
        </p:nvSpPr>
        <p:spPr>
          <a:xfrm>
            <a:off x="1524000" y="2769704"/>
            <a:ext cx="9144000" cy="4088296"/>
          </a:xfrm>
        </p:spPr>
        <p:txBody>
          <a:bodyPr/>
          <a:lstStyle/>
          <a:p>
            <a:r>
              <a:rPr lang="en-IN" dirty="0"/>
              <a:t>MOUNTAINS</a:t>
            </a:r>
          </a:p>
          <a:p>
            <a:pPr marL="514350" indent="-514350">
              <a:buAutoNum type="romanLcParenBoth"/>
            </a:pPr>
            <a:r>
              <a:rPr lang="en-IN" dirty="0"/>
              <a:t>Fold mountains</a:t>
            </a:r>
          </a:p>
          <a:p>
            <a:pPr marL="514350" indent="-514350">
              <a:buAutoNum type="romanLcParenBoth"/>
            </a:pPr>
            <a:r>
              <a:rPr lang="en-IN" dirty="0"/>
              <a:t>Block mountains</a:t>
            </a:r>
          </a:p>
          <a:p>
            <a:pPr marL="514350" indent="-514350">
              <a:buAutoNum type="romanLcParenBoth"/>
            </a:pPr>
            <a:r>
              <a:rPr lang="en-IN" dirty="0"/>
              <a:t>Volcanic mountains</a:t>
            </a:r>
          </a:p>
          <a:p>
            <a:endParaRPr lang="en-IN" dirty="0"/>
          </a:p>
        </p:txBody>
      </p:sp>
    </p:spTree>
    <p:extLst>
      <p:ext uri="{BB962C8B-B14F-4D97-AF65-F5344CB8AC3E}">
        <p14:creationId xmlns:p14="http://schemas.microsoft.com/office/powerpoint/2010/main" val="147655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06125C59-E039-4146-8A91-C44A5EE7A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09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76E6EC7-CD3F-4C54-A921-9124008F3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0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F3E8B56-8D17-44CA-AACE-7CDDB6BD7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74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375</Words>
  <Application>Microsoft Office PowerPoint</Application>
  <PresentationFormat>Widescreen</PresentationFormat>
  <Paragraphs>52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 neue</vt:lpstr>
      <vt:lpstr>Office Theme</vt:lpstr>
      <vt:lpstr>    SAINIK SCHOOL GOALPARA</vt:lpstr>
      <vt:lpstr>LAND FORCES LITHOSPHERE</vt:lpstr>
      <vt:lpstr>PowerPoint Presentation</vt:lpstr>
      <vt:lpstr>PowerPoint Presentation</vt:lpstr>
      <vt:lpstr>PowerPoint Presentation</vt:lpstr>
      <vt:lpstr>DIFFERENT TYPES OF LANDFORMS</vt:lpstr>
      <vt:lpstr>PowerPoint Presentation</vt:lpstr>
      <vt:lpstr>PowerPoint Presentation</vt:lpstr>
      <vt:lpstr>PowerPoint Presentation</vt:lpstr>
      <vt:lpstr>The importance of mountains</vt:lpstr>
      <vt:lpstr>Plateau-an area of fairly level high ground.synonyms upland, tableland, elevated,plain.</vt:lpstr>
      <vt:lpstr>PowerPoint Presentation</vt:lpstr>
      <vt:lpstr>PowerPoint Presentation</vt:lpstr>
      <vt:lpstr>PowerPoint Presentation</vt:lpstr>
      <vt:lpstr>PowerPoint Presentation</vt:lpstr>
      <vt:lpstr>Importance of plateaus</vt:lpstr>
      <vt:lpstr>Plains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SAINIK SCHOOL NALANDA</dc:title>
  <dc:creator>zakiyol.kintso@yahoo.in</dc:creator>
  <cp:lastModifiedBy>zakiyol kintso</cp:lastModifiedBy>
  <cp:revision>70</cp:revision>
  <dcterms:created xsi:type="dcterms:W3CDTF">2020-09-16T17:37:28Z</dcterms:created>
  <dcterms:modified xsi:type="dcterms:W3CDTF">2021-01-30T03:12:51Z</dcterms:modified>
</cp:coreProperties>
</file>