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7" r:id="rId2"/>
    <p:sldId id="274" r:id="rId3"/>
    <p:sldId id="275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A28EF-D3DF-4E3E-BC05-94361BFBE83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0BC77-3F79-410D-8F3F-C9017BD649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6656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2EFE-FE2D-478B-BDE1-608871A77BF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225F-B2FC-4CB2-BE06-FCE4547C6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5565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2EFE-FE2D-478B-BDE1-608871A77BF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225F-B2FC-4CB2-BE06-FCE4547C6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521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2EFE-FE2D-478B-BDE1-608871A77BF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225F-B2FC-4CB2-BE06-FCE4547C6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398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2EFE-FE2D-478B-BDE1-608871A77BF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225F-B2FC-4CB2-BE06-FCE4547C6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615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2EFE-FE2D-478B-BDE1-608871A77BF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225F-B2FC-4CB2-BE06-FCE4547C6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318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2EFE-FE2D-478B-BDE1-608871A77BF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225F-B2FC-4CB2-BE06-FCE4547C6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091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2EFE-FE2D-478B-BDE1-608871A77BF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225F-B2FC-4CB2-BE06-FCE4547C6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8125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2EFE-FE2D-478B-BDE1-608871A77BF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225F-B2FC-4CB2-BE06-FCE4547C6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843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2EFE-FE2D-478B-BDE1-608871A77BF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225F-B2FC-4CB2-BE06-FCE4547C6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357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2EFE-FE2D-478B-BDE1-608871A77BF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225F-B2FC-4CB2-BE06-FCE4547C6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978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2EFE-FE2D-478B-BDE1-608871A77BF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225F-B2FC-4CB2-BE06-FCE4547C6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068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F2EFE-FE2D-478B-BDE1-608871A77BF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4225F-B2FC-4CB2-BE06-FCE4547C6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46868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4747E-E8E0-4067-AA9D-60EC4C0AFF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IN" dirty="0"/>
            </a:br>
            <a:br>
              <a:rPr lang="en-IN" dirty="0"/>
            </a:br>
            <a:br>
              <a:rPr lang="en-IN" dirty="0"/>
            </a:br>
            <a:br>
              <a:rPr lang="en-IN" dirty="0"/>
            </a:br>
            <a:r>
              <a:rPr lang="en-IN" dirty="0"/>
              <a:t>SAINIK SCHOOL GOALPARA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93B64E-AA45-412C-92C0-0D95E0457D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CHAPTER-6 </a:t>
            </a:r>
          </a:p>
          <a:p>
            <a:r>
              <a:rPr lang="en-IN" dirty="0"/>
              <a:t>TOPIC-LOCAL GOVERNMENT OF URBAN AREAS</a:t>
            </a:r>
          </a:p>
          <a:p>
            <a:r>
              <a:rPr lang="en-IN" dirty="0"/>
              <a:t>CIVICS CLASS-VI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F7CA34-0378-4F48-A79E-69141B9A124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020" y="744220"/>
            <a:ext cx="1711960" cy="1711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2770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E2F93-9FF2-4BB9-8650-F4167C77D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749287"/>
          </a:xfrm>
        </p:spPr>
        <p:txBody>
          <a:bodyPr/>
          <a:lstStyle/>
          <a:p>
            <a:r>
              <a:rPr lang="en-IN" dirty="0"/>
              <a:t>SOURCES OF INCOME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1FA586-64AB-44F6-9430-7499BE76C4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1.Grants from the government</a:t>
            </a:r>
          </a:p>
          <a:p>
            <a:r>
              <a:rPr lang="en-IN" dirty="0"/>
              <a:t>2.Taxes on land property etc</a:t>
            </a:r>
          </a:p>
          <a:p>
            <a:r>
              <a:rPr lang="en-IN" dirty="0"/>
              <a:t>3.Electricity and water charges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89521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1FD1F-BE60-43FB-AAAF-62ABB1BA5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31235"/>
          </a:xfrm>
        </p:spPr>
        <p:txBody>
          <a:bodyPr/>
          <a:lstStyle/>
          <a:p>
            <a:r>
              <a:rPr lang="en-IN" dirty="0"/>
              <a:t>NAGAR PANCHAYTS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300A3-8E42-4D2A-B13E-A7C68A9C4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69774"/>
            <a:ext cx="12192000" cy="5188226"/>
          </a:xfrm>
        </p:spPr>
        <p:txBody>
          <a:bodyPr>
            <a:normAutofit/>
          </a:bodyPr>
          <a:lstStyle/>
          <a:p>
            <a:r>
              <a:rPr lang="en-IN" dirty="0"/>
              <a:t>Nagar panchayats govern areas which are in the process of changing from rural to urban.</a:t>
            </a:r>
          </a:p>
          <a:p>
            <a:r>
              <a:rPr lang="en-IN" dirty="0"/>
              <a:t>People in such places are in the process of moving away from agriculture to service and industry based occupations. </a:t>
            </a:r>
          </a:p>
          <a:p>
            <a:r>
              <a:rPr lang="en-IN" dirty="0"/>
              <a:t>These places face problems that are a mix of those faced by rural areas and urban areas.</a:t>
            </a:r>
          </a:p>
          <a:p>
            <a:r>
              <a:rPr lang="en-IN" dirty="0"/>
              <a:t>Tenure-5 years</a:t>
            </a:r>
          </a:p>
          <a:p>
            <a:r>
              <a:rPr lang="en-IN" dirty="0"/>
              <a:t>Elected from wards </a:t>
            </a:r>
          </a:p>
          <a:p>
            <a:r>
              <a:rPr lang="en-IN" dirty="0"/>
              <a:t>Works-sanitation, water supply , electricity, primary education, housing, healthcare, and the maintenance of public parks and buildings.</a:t>
            </a:r>
          </a:p>
        </p:txBody>
      </p:sp>
    </p:spTree>
    <p:extLst>
      <p:ext uri="{BB962C8B-B14F-4D97-AF65-F5344CB8AC3E}">
        <p14:creationId xmlns:p14="http://schemas.microsoft.com/office/powerpoint/2010/main" val="1890342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F978F-AF09-430B-BE22-6A1F929A7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65"/>
            <a:ext cx="9144000" cy="1285461"/>
          </a:xfrm>
        </p:spPr>
        <p:txBody>
          <a:bodyPr/>
          <a:lstStyle/>
          <a:p>
            <a:r>
              <a:rPr lang="en-IN" dirty="0"/>
              <a:t>GLOSSARY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9CB73-0742-4DA4-87F6-6670B5BF92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78227"/>
            <a:ext cx="12192000" cy="5387008"/>
          </a:xfrm>
        </p:spPr>
        <p:txBody>
          <a:bodyPr/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dirty="0">
                <a:solidFill>
                  <a:srgbClr val="FFC000"/>
                </a:solidFill>
              </a:rPr>
              <a:t>MUNICIPAL CORPORATION- </a:t>
            </a:r>
            <a:r>
              <a:rPr lang="en-IN" dirty="0"/>
              <a:t>local governing body of cities with population more than 10 lakhs</a:t>
            </a:r>
          </a:p>
          <a:p>
            <a:r>
              <a:rPr lang="en-IN" dirty="0">
                <a:solidFill>
                  <a:srgbClr val="FFC000"/>
                </a:solidFill>
              </a:rPr>
              <a:t>MUNICIPAL COUNCILS- </a:t>
            </a:r>
            <a:r>
              <a:rPr lang="en-IN" dirty="0"/>
              <a:t>local governing  body of cities with population  more than 20,000 and less than 10 lakhs</a:t>
            </a:r>
          </a:p>
          <a:p>
            <a:r>
              <a:rPr lang="en-IN" dirty="0">
                <a:solidFill>
                  <a:srgbClr val="FFC000"/>
                </a:solidFill>
              </a:rPr>
              <a:t>NAGAR PANCHAYATS- </a:t>
            </a:r>
            <a:r>
              <a:rPr lang="en-IN" dirty="0"/>
              <a:t>local governing body of areas that are changing from rural to urban and which have a population less than 20,000</a:t>
            </a:r>
          </a:p>
          <a:p>
            <a:r>
              <a:rPr lang="en-IN" dirty="0">
                <a:solidFill>
                  <a:srgbClr val="FFC000"/>
                </a:solidFill>
              </a:rPr>
              <a:t>GRASS ROOTS- </a:t>
            </a:r>
            <a:r>
              <a:rPr lang="en-IN" dirty="0"/>
              <a:t>at a local level. 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5503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EE823961-B0D2-42F5-A671-E6E619C35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621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22;p2">
            <a:extLst>
              <a:ext uri="{FF2B5EF4-FFF2-40B4-BE49-F238E27FC236}">
                <a16:creationId xmlns:a16="http://schemas.microsoft.com/office/drawing/2014/main" id="{5B600946-8608-4967-9F2F-0BDE245A421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403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28;p3">
            <a:extLst>
              <a:ext uri="{FF2B5EF4-FFF2-40B4-BE49-F238E27FC236}">
                <a16:creationId xmlns:a16="http://schemas.microsoft.com/office/drawing/2014/main" id="{3D57A740-6D89-4A2D-8F13-7BB04E5EC8A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12258261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92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34;p4">
            <a:extLst>
              <a:ext uri="{FF2B5EF4-FFF2-40B4-BE49-F238E27FC236}">
                <a16:creationId xmlns:a16="http://schemas.microsoft.com/office/drawing/2014/main" id="{F3B25ADE-5C9E-419C-9524-29825A159B8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1058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40;p5">
            <a:extLst>
              <a:ext uri="{FF2B5EF4-FFF2-40B4-BE49-F238E27FC236}">
                <a16:creationId xmlns:a16="http://schemas.microsoft.com/office/drawing/2014/main" id="{25E0E8FD-615C-4519-8469-20EAFDEDE6B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4842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46;p6">
            <a:extLst>
              <a:ext uri="{FF2B5EF4-FFF2-40B4-BE49-F238E27FC236}">
                <a16:creationId xmlns:a16="http://schemas.microsoft.com/office/drawing/2014/main" id="{A1389E5D-CD10-43D5-8DDB-A481A722D64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0736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2;p7">
            <a:extLst>
              <a:ext uri="{FF2B5EF4-FFF2-40B4-BE49-F238E27FC236}">
                <a16:creationId xmlns:a16="http://schemas.microsoft.com/office/drawing/2014/main" id="{CE8AA8E3-EC52-4863-ACAB-F359129683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1637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308FF-3E3B-4040-BF18-CEB0823D44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92765" y="0"/>
            <a:ext cx="12284765" cy="1417983"/>
          </a:xfrm>
        </p:spPr>
        <p:txBody>
          <a:bodyPr>
            <a:normAutofit/>
          </a:bodyPr>
          <a:lstStyle/>
          <a:p>
            <a:r>
              <a:rPr lang="en-IN" sz="3600" dirty="0"/>
              <a:t>COMPULSORY FUNCTIONS MUNICIPAL CORPORATION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A2CE92-CCC8-4956-8B70-A5AED5084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17983"/>
            <a:ext cx="12192000" cy="5440017"/>
          </a:xfrm>
        </p:spPr>
        <p:txBody>
          <a:bodyPr>
            <a:normAutofit/>
          </a:bodyPr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1.Supply drinking water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2.Construction and maintenance of public streets and roads.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3.Cleaning streets, sewers and public places.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4.Maintenance of public health and sanitation.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5.Maintenance of public hospitals.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6.Establishment and maintenance of primary schools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7.Registration of births and deaths.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8.Naming streets and numbering houses.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9.Ensuring public safety-removing obstructions and projections in public places.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7790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33714-6345-4CF3-A2CB-28D84D1E76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251791"/>
            <a:ext cx="12191999" cy="2080592"/>
          </a:xfrm>
        </p:spPr>
        <p:txBody>
          <a:bodyPr>
            <a:normAutofit/>
          </a:bodyPr>
          <a:lstStyle/>
          <a:p>
            <a:r>
              <a:rPr lang="en-IN" sz="4000" dirty="0"/>
              <a:t>OPTIONAL FUNCTIONS MUNICIPAL CORPORATION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909E90-2F90-447D-BAD0-A846AD9D5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49217"/>
            <a:ext cx="12192000" cy="4008782"/>
          </a:xfrm>
        </p:spPr>
        <p:txBody>
          <a:bodyPr>
            <a:normAutofit/>
          </a:bodyPr>
          <a:lstStyle/>
          <a:p>
            <a:r>
              <a:rPr lang="en-IN" dirty="0"/>
              <a:t>1.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Construction and maintenance of public  parks, gardens, libraries, museums, rest houses, homes for people with leprosy, orphanages and rescue homes for women.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2.Planting and maintenance of roadside plants and trees.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3. Providing housing for low income groups.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4.Providing a cheap and efficient transport system.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5.Conducting surveys, organising public receptions and exhibitions and promoting welfare schemes for the municipal employees.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97056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347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    SAINIK SCHOOL GOALPARA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COMPULSORY FUNCTIONS MUNICIPAL CORPORATION</vt:lpstr>
      <vt:lpstr>OPTIONAL FUNCTIONS MUNICIPAL CORPORATION</vt:lpstr>
      <vt:lpstr>SOURCES OF INCOME</vt:lpstr>
      <vt:lpstr>NAGAR PANCHAYTS</vt:lpstr>
      <vt:lpstr>GLOSSARY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SAINIK SCHOOL NALANDA</dc:title>
  <dc:creator>zakiyol.kintso@yahoo.in</dc:creator>
  <cp:lastModifiedBy>zakiyol kintso</cp:lastModifiedBy>
  <cp:revision>39</cp:revision>
  <dcterms:created xsi:type="dcterms:W3CDTF">2020-09-16T17:37:28Z</dcterms:created>
  <dcterms:modified xsi:type="dcterms:W3CDTF">2020-12-31T01:26:42Z</dcterms:modified>
</cp:coreProperties>
</file>