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57"/>
  </p:notesMasterIdLst>
  <p:sldIdLst>
    <p:sldId id="256" r:id="rId2"/>
    <p:sldId id="257" r:id="rId3"/>
    <p:sldId id="258" r:id="rId4"/>
    <p:sldId id="259" r:id="rId5"/>
    <p:sldId id="260" r:id="rId6"/>
    <p:sldId id="261" r:id="rId7"/>
    <p:sldId id="264" r:id="rId8"/>
    <p:sldId id="266" r:id="rId9"/>
    <p:sldId id="265" r:id="rId10"/>
    <p:sldId id="263" r:id="rId11"/>
    <p:sldId id="267" r:id="rId12"/>
    <p:sldId id="269" r:id="rId13"/>
    <p:sldId id="268" r:id="rId14"/>
    <p:sldId id="262" r:id="rId15"/>
    <p:sldId id="270" r:id="rId16"/>
    <p:sldId id="271" r:id="rId17"/>
    <p:sldId id="272" r:id="rId18"/>
    <p:sldId id="281" r:id="rId19"/>
    <p:sldId id="273" r:id="rId20"/>
    <p:sldId id="282" r:id="rId21"/>
    <p:sldId id="283" r:id="rId22"/>
    <p:sldId id="274" r:id="rId23"/>
    <p:sldId id="275" r:id="rId24"/>
    <p:sldId id="284" r:id="rId25"/>
    <p:sldId id="276" r:id="rId26"/>
    <p:sldId id="293" r:id="rId27"/>
    <p:sldId id="288" r:id="rId28"/>
    <p:sldId id="294" r:id="rId29"/>
    <p:sldId id="295" r:id="rId30"/>
    <p:sldId id="296" r:id="rId31"/>
    <p:sldId id="297" r:id="rId32"/>
    <p:sldId id="298" r:id="rId33"/>
    <p:sldId id="277" r:id="rId34"/>
    <p:sldId id="287" r:id="rId35"/>
    <p:sldId id="278" r:id="rId36"/>
    <p:sldId id="279" r:id="rId37"/>
    <p:sldId id="280" r:id="rId38"/>
    <p:sldId id="285" r:id="rId39"/>
    <p:sldId id="286" r:id="rId40"/>
    <p:sldId id="292" r:id="rId41"/>
    <p:sldId id="289" r:id="rId42"/>
    <p:sldId id="290" r:id="rId43"/>
    <p:sldId id="291" r:id="rId44"/>
    <p:sldId id="299" r:id="rId45"/>
    <p:sldId id="307" r:id="rId46"/>
    <p:sldId id="300" r:id="rId47"/>
    <p:sldId id="308" r:id="rId48"/>
    <p:sldId id="309" r:id="rId49"/>
    <p:sldId id="310" r:id="rId50"/>
    <p:sldId id="301" r:id="rId51"/>
    <p:sldId id="302" r:id="rId52"/>
    <p:sldId id="306" r:id="rId53"/>
    <p:sldId id="303" r:id="rId54"/>
    <p:sldId id="304" r:id="rId55"/>
    <p:sldId id="305"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916" autoAdjust="0"/>
  </p:normalViewPr>
  <p:slideViewPr>
    <p:cSldViewPr snapToGrid="0">
      <p:cViewPr varScale="1">
        <p:scale>
          <a:sx n="53" d="100"/>
          <a:sy n="53" d="100"/>
        </p:scale>
        <p:origin x="135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8AF0F5-EA70-46DD-A769-A7B008E7DFCA}" type="datetimeFigureOut">
              <a:rPr lang="en-IN" smtClean="0"/>
              <a:t>17-06-2020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A54B97-E642-42F7-8A8F-2C07AD388B28}" type="slidenum">
              <a:rPr lang="en-IN" smtClean="0"/>
              <a:t>‹#›</a:t>
            </a:fld>
            <a:endParaRPr lang="en-IN"/>
          </a:p>
        </p:txBody>
      </p:sp>
    </p:spTree>
    <p:extLst>
      <p:ext uri="{BB962C8B-B14F-4D97-AF65-F5344CB8AC3E}">
        <p14:creationId xmlns:p14="http://schemas.microsoft.com/office/powerpoint/2010/main" val="2700755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7A54B97-E642-42F7-8A8F-2C07AD388B28}" type="slidenum">
              <a:rPr lang="en-IN" smtClean="0"/>
              <a:t>7</a:t>
            </a:fld>
            <a:endParaRPr lang="en-IN"/>
          </a:p>
        </p:txBody>
      </p:sp>
    </p:spTree>
    <p:extLst>
      <p:ext uri="{BB962C8B-B14F-4D97-AF65-F5344CB8AC3E}">
        <p14:creationId xmlns:p14="http://schemas.microsoft.com/office/powerpoint/2010/main" val="3223765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7A54B97-E642-42F7-8A8F-2C07AD388B28}" type="slidenum">
              <a:rPr lang="en-IN" smtClean="0"/>
              <a:t>44</a:t>
            </a:fld>
            <a:endParaRPr lang="en-IN"/>
          </a:p>
        </p:txBody>
      </p:sp>
    </p:spTree>
    <p:extLst>
      <p:ext uri="{BB962C8B-B14F-4D97-AF65-F5344CB8AC3E}">
        <p14:creationId xmlns:p14="http://schemas.microsoft.com/office/powerpoint/2010/main" val="69680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7A54B97-E642-42F7-8A8F-2C07AD388B28}" type="slidenum">
              <a:rPr lang="en-IN" smtClean="0"/>
              <a:t>50</a:t>
            </a:fld>
            <a:endParaRPr lang="en-IN"/>
          </a:p>
        </p:txBody>
      </p:sp>
    </p:spTree>
    <p:extLst>
      <p:ext uri="{BB962C8B-B14F-4D97-AF65-F5344CB8AC3E}">
        <p14:creationId xmlns:p14="http://schemas.microsoft.com/office/powerpoint/2010/main" val="1082528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7A54B97-E642-42F7-8A8F-2C07AD388B28}" type="slidenum">
              <a:rPr lang="en-IN" smtClean="0"/>
              <a:t>52</a:t>
            </a:fld>
            <a:endParaRPr lang="en-IN"/>
          </a:p>
        </p:txBody>
      </p:sp>
    </p:spTree>
    <p:extLst>
      <p:ext uri="{BB962C8B-B14F-4D97-AF65-F5344CB8AC3E}">
        <p14:creationId xmlns:p14="http://schemas.microsoft.com/office/powerpoint/2010/main" val="801976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7A54B97-E642-42F7-8A8F-2C07AD388B28}" type="slidenum">
              <a:rPr lang="en-IN" smtClean="0"/>
              <a:t>53</a:t>
            </a:fld>
            <a:endParaRPr lang="en-IN"/>
          </a:p>
        </p:txBody>
      </p:sp>
    </p:spTree>
    <p:extLst>
      <p:ext uri="{BB962C8B-B14F-4D97-AF65-F5344CB8AC3E}">
        <p14:creationId xmlns:p14="http://schemas.microsoft.com/office/powerpoint/2010/main" val="4146388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7A54B97-E642-42F7-8A8F-2C07AD388B28}" type="slidenum">
              <a:rPr lang="en-IN" smtClean="0"/>
              <a:t>9</a:t>
            </a:fld>
            <a:endParaRPr lang="en-IN"/>
          </a:p>
        </p:txBody>
      </p:sp>
    </p:spTree>
    <p:extLst>
      <p:ext uri="{BB962C8B-B14F-4D97-AF65-F5344CB8AC3E}">
        <p14:creationId xmlns:p14="http://schemas.microsoft.com/office/powerpoint/2010/main" val="2716671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7A54B97-E642-42F7-8A8F-2C07AD388B28}" type="slidenum">
              <a:rPr lang="en-IN" smtClean="0"/>
              <a:t>11</a:t>
            </a:fld>
            <a:endParaRPr lang="en-IN"/>
          </a:p>
        </p:txBody>
      </p:sp>
    </p:spTree>
    <p:extLst>
      <p:ext uri="{BB962C8B-B14F-4D97-AF65-F5344CB8AC3E}">
        <p14:creationId xmlns:p14="http://schemas.microsoft.com/office/powerpoint/2010/main" val="2018079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7A54B97-E642-42F7-8A8F-2C07AD388B28}" type="slidenum">
              <a:rPr lang="en-IN" smtClean="0"/>
              <a:t>13</a:t>
            </a:fld>
            <a:endParaRPr lang="en-IN"/>
          </a:p>
        </p:txBody>
      </p:sp>
    </p:spTree>
    <p:extLst>
      <p:ext uri="{BB962C8B-B14F-4D97-AF65-F5344CB8AC3E}">
        <p14:creationId xmlns:p14="http://schemas.microsoft.com/office/powerpoint/2010/main" val="2472841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7A54B97-E642-42F7-8A8F-2C07AD388B28}" type="slidenum">
              <a:rPr lang="en-IN" smtClean="0"/>
              <a:t>22</a:t>
            </a:fld>
            <a:endParaRPr lang="en-IN"/>
          </a:p>
        </p:txBody>
      </p:sp>
    </p:spTree>
    <p:extLst>
      <p:ext uri="{BB962C8B-B14F-4D97-AF65-F5344CB8AC3E}">
        <p14:creationId xmlns:p14="http://schemas.microsoft.com/office/powerpoint/2010/main" val="3177900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7A54B97-E642-42F7-8A8F-2C07AD388B28}" type="slidenum">
              <a:rPr lang="en-IN" smtClean="0"/>
              <a:t>28</a:t>
            </a:fld>
            <a:endParaRPr lang="en-IN"/>
          </a:p>
        </p:txBody>
      </p:sp>
    </p:spTree>
    <p:extLst>
      <p:ext uri="{BB962C8B-B14F-4D97-AF65-F5344CB8AC3E}">
        <p14:creationId xmlns:p14="http://schemas.microsoft.com/office/powerpoint/2010/main" val="925162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7A54B97-E642-42F7-8A8F-2C07AD388B28}" type="slidenum">
              <a:rPr lang="en-IN" smtClean="0"/>
              <a:t>29</a:t>
            </a:fld>
            <a:endParaRPr lang="en-IN"/>
          </a:p>
        </p:txBody>
      </p:sp>
    </p:spTree>
    <p:extLst>
      <p:ext uri="{BB962C8B-B14F-4D97-AF65-F5344CB8AC3E}">
        <p14:creationId xmlns:p14="http://schemas.microsoft.com/office/powerpoint/2010/main" val="1907635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7A54B97-E642-42F7-8A8F-2C07AD388B28}" type="slidenum">
              <a:rPr lang="en-IN" smtClean="0"/>
              <a:t>39</a:t>
            </a:fld>
            <a:endParaRPr lang="en-IN"/>
          </a:p>
        </p:txBody>
      </p:sp>
    </p:spTree>
    <p:extLst>
      <p:ext uri="{BB962C8B-B14F-4D97-AF65-F5344CB8AC3E}">
        <p14:creationId xmlns:p14="http://schemas.microsoft.com/office/powerpoint/2010/main" val="3218616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7A54B97-E642-42F7-8A8F-2C07AD388B28}" type="slidenum">
              <a:rPr lang="en-IN" smtClean="0"/>
              <a:t>43</a:t>
            </a:fld>
            <a:endParaRPr lang="en-IN"/>
          </a:p>
        </p:txBody>
      </p:sp>
    </p:spTree>
    <p:extLst>
      <p:ext uri="{BB962C8B-B14F-4D97-AF65-F5344CB8AC3E}">
        <p14:creationId xmlns:p14="http://schemas.microsoft.com/office/powerpoint/2010/main" val="3366660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F6D90D56-F56B-4ECD-AAE9-3D4A8C1DBDED}" type="datetimeFigureOut">
              <a:rPr lang="en-IN" smtClean="0"/>
              <a:t>17-06-2020</a:t>
            </a:fld>
            <a:endParaRPr lang="en-IN"/>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IN"/>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15B619D4-16AA-4B41-8F71-09BEF0F05E2C}" type="slidenum">
              <a:rPr lang="en-IN" smtClean="0"/>
              <a:t>‹#›</a:t>
            </a:fld>
            <a:endParaRPr lang="en-IN"/>
          </a:p>
        </p:txBody>
      </p:sp>
    </p:spTree>
    <p:extLst>
      <p:ext uri="{BB962C8B-B14F-4D97-AF65-F5344CB8AC3E}">
        <p14:creationId xmlns:p14="http://schemas.microsoft.com/office/powerpoint/2010/main" val="2176404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D90D56-F56B-4ECD-AAE9-3D4A8C1DBDED}" type="datetimeFigureOut">
              <a:rPr lang="en-IN" smtClean="0"/>
              <a:t>17-06-2020</a:t>
            </a:fld>
            <a:endParaRPr lang="en-IN"/>
          </a:p>
        </p:txBody>
      </p:sp>
      <p:sp>
        <p:nvSpPr>
          <p:cNvPr id="6" name="Footer Placeholder 5"/>
          <p:cNvSpPr>
            <a:spLocks noGrp="1"/>
          </p:cNvSpPr>
          <p:nvPr>
            <p:ph type="ftr" sz="quarter" idx="11"/>
          </p:nvPr>
        </p:nvSpPr>
        <p:spPr/>
        <p:txBody>
          <a:bodyPr/>
          <a:lstStyle/>
          <a:p>
            <a:endParaRPr lang="en-IN"/>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5B619D4-16AA-4B41-8F71-09BEF0F05E2C}" type="slidenum">
              <a:rPr lang="en-IN" smtClean="0"/>
              <a:t>‹#›</a:t>
            </a:fld>
            <a:endParaRPr lang="en-IN"/>
          </a:p>
        </p:txBody>
      </p:sp>
    </p:spTree>
    <p:extLst>
      <p:ext uri="{BB962C8B-B14F-4D97-AF65-F5344CB8AC3E}">
        <p14:creationId xmlns:p14="http://schemas.microsoft.com/office/powerpoint/2010/main" val="627034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D90D56-F56B-4ECD-AAE9-3D4A8C1DBDED}" type="datetimeFigureOut">
              <a:rPr lang="en-IN" smtClean="0"/>
              <a:t>17-06-2020</a:t>
            </a:fld>
            <a:endParaRPr lang="en-IN"/>
          </a:p>
        </p:txBody>
      </p:sp>
      <p:sp>
        <p:nvSpPr>
          <p:cNvPr id="5" name="Footer Placeholder 4"/>
          <p:cNvSpPr>
            <a:spLocks noGrp="1"/>
          </p:cNvSpPr>
          <p:nvPr>
            <p:ph type="ftr" sz="quarter" idx="11"/>
          </p:nvPr>
        </p:nvSpPr>
        <p:spPr/>
        <p:txBody>
          <a:bodyPr/>
          <a:lstStyle/>
          <a:p>
            <a:endParaRPr lang="en-IN"/>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5B619D4-16AA-4B41-8F71-09BEF0F05E2C}" type="slidenum">
              <a:rPr lang="en-IN" smtClean="0"/>
              <a:t>‹#›</a:t>
            </a:fld>
            <a:endParaRPr lang="en-IN"/>
          </a:p>
        </p:txBody>
      </p:sp>
    </p:spTree>
    <p:extLst>
      <p:ext uri="{BB962C8B-B14F-4D97-AF65-F5344CB8AC3E}">
        <p14:creationId xmlns:p14="http://schemas.microsoft.com/office/powerpoint/2010/main" val="2141251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D90D56-F56B-4ECD-AAE9-3D4A8C1DBDED}" type="datetimeFigureOut">
              <a:rPr lang="en-IN" smtClean="0"/>
              <a:t>17-06-2020</a:t>
            </a:fld>
            <a:endParaRPr lang="en-IN"/>
          </a:p>
        </p:txBody>
      </p:sp>
      <p:sp>
        <p:nvSpPr>
          <p:cNvPr id="5" name="Footer Placeholder 4"/>
          <p:cNvSpPr>
            <a:spLocks noGrp="1"/>
          </p:cNvSpPr>
          <p:nvPr>
            <p:ph type="ftr" sz="quarter" idx="11"/>
          </p:nvPr>
        </p:nvSpPr>
        <p:spPr/>
        <p:txBody>
          <a:bodyPr/>
          <a:lstStyle/>
          <a:p>
            <a:endParaRPr lang="en-IN"/>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5B619D4-16AA-4B41-8F71-09BEF0F05E2C}" type="slidenum">
              <a:rPr lang="en-IN" smtClean="0"/>
              <a:t>‹#›</a:t>
            </a:fld>
            <a:endParaRPr lang="en-IN"/>
          </a:p>
        </p:txBody>
      </p:sp>
    </p:spTree>
    <p:extLst>
      <p:ext uri="{BB962C8B-B14F-4D97-AF65-F5344CB8AC3E}">
        <p14:creationId xmlns:p14="http://schemas.microsoft.com/office/powerpoint/2010/main" val="547823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D90D56-F56B-4ECD-AAE9-3D4A8C1DBDED}" type="datetimeFigureOut">
              <a:rPr lang="en-IN" smtClean="0"/>
              <a:t>17-06-2020</a:t>
            </a:fld>
            <a:endParaRPr lang="en-IN"/>
          </a:p>
        </p:txBody>
      </p:sp>
      <p:sp>
        <p:nvSpPr>
          <p:cNvPr id="5" name="Footer Placeholder 4"/>
          <p:cNvSpPr>
            <a:spLocks noGrp="1"/>
          </p:cNvSpPr>
          <p:nvPr>
            <p:ph type="ftr" sz="quarter" idx="11"/>
          </p:nvPr>
        </p:nvSpPr>
        <p:spPr/>
        <p:txBody>
          <a:bodyPr/>
          <a:lstStyle/>
          <a:p>
            <a:endParaRPr lang="en-IN"/>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5B619D4-16AA-4B41-8F71-09BEF0F05E2C}" type="slidenum">
              <a:rPr lang="en-IN" smtClean="0"/>
              <a:t>‹#›</a:t>
            </a:fld>
            <a:endParaRPr lang="en-IN"/>
          </a:p>
        </p:txBody>
      </p:sp>
    </p:spTree>
    <p:extLst>
      <p:ext uri="{BB962C8B-B14F-4D97-AF65-F5344CB8AC3E}">
        <p14:creationId xmlns:p14="http://schemas.microsoft.com/office/powerpoint/2010/main" val="2083173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6D90D56-F56B-4ECD-AAE9-3D4A8C1DBDED}" type="datetimeFigureOut">
              <a:rPr lang="en-IN" smtClean="0"/>
              <a:t>17-06-2020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5B619D4-16AA-4B41-8F71-09BEF0F05E2C}" type="slidenum">
              <a:rPr lang="en-IN" smtClean="0"/>
              <a:t>‹#›</a:t>
            </a:fld>
            <a:endParaRPr lang="en-IN"/>
          </a:p>
        </p:txBody>
      </p:sp>
    </p:spTree>
    <p:extLst>
      <p:ext uri="{BB962C8B-B14F-4D97-AF65-F5344CB8AC3E}">
        <p14:creationId xmlns:p14="http://schemas.microsoft.com/office/powerpoint/2010/main" val="1931350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6D90D56-F56B-4ECD-AAE9-3D4A8C1DBDED}" type="datetimeFigureOut">
              <a:rPr lang="en-IN" smtClean="0"/>
              <a:t>17-06-2020</a:t>
            </a:fld>
            <a:endParaRPr lang="en-IN"/>
          </a:p>
        </p:txBody>
      </p:sp>
      <p:sp>
        <p:nvSpPr>
          <p:cNvPr id="8" name="Footer Placeholder 7"/>
          <p:cNvSpPr>
            <a:spLocks noGrp="1"/>
          </p:cNvSpPr>
          <p:nvPr>
            <p:ph type="ftr" sz="quarter" idx="11"/>
          </p:nvPr>
        </p:nvSpPr>
        <p:spPr>
          <a:xfrm>
            <a:off x="561111" y="6391838"/>
            <a:ext cx="3644282" cy="304801"/>
          </a:xfrm>
        </p:spPr>
        <p:txBody>
          <a:bodyPr/>
          <a:lstStyle/>
          <a:p>
            <a:endParaRPr lang="en-IN"/>
          </a:p>
        </p:txBody>
      </p:sp>
      <p:sp>
        <p:nvSpPr>
          <p:cNvPr id="9" name="Slide Number Placeholder 8"/>
          <p:cNvSpPr>
            <a:spLocks noGrp="1"/>
          </p:cNvSpPr>
          <p:nvPr>
            <p:ph type="sldNum" sz="quarter" idx="12"/>
          </p:nvPr>
        </p:nvSpPr>
        <p:spPr/>
        <p:txBody>
          <a:bodyPr/>
          <a:lstStyle/>
          <a:p>
            <a:fld id="{15B619D4-16AA-4B41-8F71-09BEF0F05E2C}" type="slidenum">
              <a:rPr lang="en-IN" smtClean="0"/>
              <a:t>‹#›</a:t>
            </a:fld>
            <a:endParaRPr lang="en-IN"/>
          </a:p>
        </p:txBody>
      </p:sp>
    </p:spTree>
    <p:extLst>
      <p:ext uri="{BB962C8B-B14F-4D97-AF65-F5344CB8AC3E}">
        <p14:creationId xmlns:p14="http://schemas.microsoft.com/office/powerpoint/2010/main" val="3023604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F6D90D56-F56B-4ECD-AAE9-3D4A8C1DBDED}" type="datetimeFigureOut">
              <a:rPr lang="en-IN" smtClean="0"/>
              <a:t>17-06-2020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5B619D4-16AA-4B41-8F71-09BEF0F05E2C}" type="slidenum">
              <a:rPr lang="en-IN" smtClean="0"/>
              <a:t>‹#›</a:t>
            </a:fld>
            <a:endParaRPr lang="en-IN"/>
          </a:p>
        </p:txBody>
      </p:sp>
    </p:spTree>
    <p:extLst>
      <p:ext uri="{BB962C8B-B14F-4D97-AF65-F5344CB8AC3E}">
        <p14:creationId xmlns:p14="http://schemas.microsoft.com/office/powerpoint/2010/main" val="1735005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F6D90D56-F56B-4ECD-AAE9-3D4A8C1DBDED}" type="datetimeFigureOut">
              <a:rPr lang="en-IN" smtClean="0"/>
              <a:t>17-06-2020</a:t>
            </a:fld>
            <a:endParaRPr lang="en-IN"/>
          </a:p>
        </p:txBody>
      </p:sp>
      <p:sp>
        <p:nvSpPr>
          <p:cNvPr id="5" name="Footer Placeholder 4"/>
          <p:cNvSpPr>
            <a:spLocks noGrp="1"/>
          </p:cNvSpPr>
          <p:nvPr>
            <p:ph type="ftr" sz="quarter" idx="11"/>
          </p:nvPr>
        </p:nvSpPr>
        <p:spPr/>
        <p:txBody>
          <a:bodyPr/>
          <a:lstStyle/>
          <a:p>
            <a:endParaRPr lang="en-IN"/>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5B619D4-16AA-4B41-8F71-09BEF0F05E2C}" type="slidenum">
              <a:rPr lang="en-IN" smtClean="0"/>
              <a:t>‹#›</a:t>
            </a:fld>
            <a:endParaRPr lang="en-IN"/>
          </a:p>
        </p:txBody>
      </p:sp>
    </p:spTree>
    <p:extLst>
      <p:ext uri="{BB962C8B-B14F-4D97-AF65-F5344CB8AC3E}">
        <p14:creationId xmlns:p14="http://schemas.microsoft.com/office/powerpoint/2010/main" val="233932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D90D56-F56B-4ECD-AAE9-3D4A8C1DBDED}" type="datetimeFigureOut">
              <a:rPr lang="en-IN" smtClean="0"/>
              <a:t>17-06-2020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5B619D4-16AA-4B41-8F71-09BEF0F05E2C}" type="slidenum">
              <a:rPr lang="en-IN" smtClean="0"/>
              <a:t>‹#›</a:t>
            </a:fld>
            <a:endParaRPr lang="en-IN"/>
          </a:p>
        </p:txBody>
      </p:sp>
    </p:spTree>
    <p:extLst>
      <p:ext uri="{BB962C8B-B14F-4D97-AF65-F5344CB8AC3E}">
        <p14:creationId xmlns:p14="http://schemas.microsoft.com/office/powerpoint/2010/main" val="4113674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D90D56-F56B-4ECD-AAE9-3D4A8C1DBDED}" type="datetimeFigureOut">
              <a:rPr lang="en-IN" smtClean="0"/>
              <a:t>17-06-2020</a:t>
            </a:fld>
            <a:endParaRPr lang="en-IN"/>
          </a:p>
        </p:txBody>
      </p:sp>
      <p:sp>
        <p:nvSpPr>
          <p:cNvPr id="5" name="Footer Placeholder 4"/>
          <p:cNvSpPr>
            <a:spLocks noGrp="1"/>
          </p:cNvSpPr>
          <p:nvPr>
            <p:ph type="ftr" sz="quarter" idx="11"/>
          </p:nvPr>
        </p:nvSpPr>
        <p:spPr/>
        <p:txBody>
          <a:bodyPr/>
          <a:lstStyle/>
          <a:p>
            <a:endParaRPr lang="en-IN"/>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5B619D4-16AA-4B41-8F71-09BEF0F05E2C}" type="slidenum">
              <a:rPr lang="en-IN" smtClean="0"/>
              <a:t>‹#›</a:t>
            </a:fld>
            <a:endParaRPr lang="en-IN"/>
          </a:p>
        </p:txBody>
      </p:sp>
    </p:spTree>
    <p:extLst>
      <p:ext uri="{BB962C8B-B14F-4D97-AF65-F5344CB8AC3E}">
        <p14:creationId xmlns:p14="http://schemas.microsoft.com/office/powerpoint/2010/main" val="1863628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6D90D56-F56B-4ECD-AAE9-3D4A8C1DBDED}" type="datetimeFigureOut">
              <a:rPr lang="en-IN" smtClean="0"/>
              <a:t>17-06-2020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5B619D4-16AA-4B41-8F71-09BEF0F05E2C}" type="slidenum">
              <a:rPr lang="en-IN" smtClean="0"/>
              <a:t>‹#›</a:t>
            </a:fld>
            <a:endParaRPr lang="en-IN"/>
          </a:p>
        </p:txBody>
      </p:sp>
    </p:spTree>
    <p:extLst>
      <p:ext uri="{BB962C8B-B14F-4D97-AF65-F5344CB8AC3E}">
        <p14:creationId xmlns:p14="http://schemas.microsoft.com/office/powerpoint/2010/main" val="3466171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6D90D56-F56B-4ECD-AAE9-3D4A8C1DBDED}" type="datetimeFigureOut">
              <a:rPr lang="en-IN" smtClean="0"/>
              <a:t>17-06-2020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5B619D4-16AA-4B41-8F71-09BEF0F05E2C}" type="slidenum">
              <a:rPr lang="en-IN" smtClean="0"/>
              <a:t>‹#›</a:t>
            </a:fld>
            <a:endParaRPr lang="en-IN"/>
          </a:p>
        </p:txBody>
      </p:sp>
    </p:spTree>
    <p:extLst>
      <p:ext uri="{BB962C8B-B14F-4D97-AF65-F5344CB8AC3E}">
        <p14:creationId xmlns:p14="http://schemas.microsoft.com/office/powerpoint/2010/main" val="3149215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6D90D56-F56B-4ECD-AAE9-3D4A8C1DBDED}" type="datetimeFigureOut">
              <a:rPr lang="en-IN" smtClean="0"/>
              <a:t>17-06-2020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5B619D4-16AA-4B41-8F71-09BEF0F05E2C}" type="slidenum">
              <a:rPr lang="en-IN" smtClean="0"/>
              <a:t>‹#›</a:t>
            </a:fld>
            <a:endParaRPr lang="en-IN"/>
          </a:p>
        </p:txBody>
      </p:sp>
    </p:spTree>
    <p:extLst>
      <p:ext uri="{BB962C8B-B14F-4D97-AF65-F5344CB8AC3E}">
        <p14:creationId xmlns:p14="http://schemas.microsoft.com/office/powerpoint/2010/main" val="4046641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D90D56-F56B-4ECD-AAE9-3D4A8C1DBDED}" type="datetimeFigureOut">
              <a:rPr lang="en-IN" smtClean="0"/>
              <a:t>17-06-2020</a:t>
            </a:fld>
            <a:endParaRPr lang="en-IN"/>
          </a:p>
        </p:txBody>
      </p:sp>
      <p:sp>
        <p:nvSpPr>
          <p:cNvPr id="3" name="Footer Placeholder 2"/>
          <p:cNvSpPr>
            <a:spLocks noGrp="1"/>
          </p:cNvSpPr>
          <p:nvPr>
            <p:ph type="ftr" sz="quarter" idx="11"/>
          </p:nvPr>
        </p:nvSpPr>
        <p:spPr/>
        <p:txBody>
          <a:bodyPr/>
          <a:lstStyle/>
          <a:p>
            <a:endParaRPr lang="en-IN"/>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5B619D4-16AA-4B41-8F71-09BEF0F05E2C}" type="slidenum">
              <a:rPr lang="en-IN" smtClean="0"/>
              <a:t>‹#›</a:t>
            </a:fld>
            <a:endParaRPr lang="en-IN"/>
          </a:p>
        </p:txBody>
      </p:sp>
    </p:spTree>
    <p:extLst>
      <p:ext uri="{BB962C8B-B14F-4D97-AF65-F5344CB8AC3E}">
        <p14:creationId xmlns:p14="http://schemas.microsoft.com/office/powerpoint/2010/main" val="3588112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D90D56-F56B-4ECD-AAE9-3D4A8C1DBDED}" type="datetimeFigureOut">
              <a:rPr lang="en-IN" smtClean="0"/>
              <a:t>17-06-2020</a:t>
            </a:fld>
            <a:endParaRPr lang="en-IN"/>
          </a:p>
        </p:txBody>
      </p:sp>
      <p:sp>
        <p:nvSpPr>
          <p:cNvPr id="6" name="Footer Placeholder 5"/>
          <p:cNvSpPr>
            <a:spLocks noGrp="1"/>
          </p:cNvSpPr>
          <p:nvPr>
            <p:ph type="ftr" sz="quarter" idx="11"/>
          </p:nvPr>
        </p:nvSpPr>
        <p:spPr/>
        <p:txBody>
          <a:bodyPr/>
          <a:lstStyle/>
          <a:p>
            <a:endParaRPr lang="en-IN"/>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5B619D4-16AA-4B41-8F71-09BEF0F05E2C}" type="slidenum">
              <a:rPr lang="en-IN" smtClean="0"/>
              <a:t>‹#›</a:t>
            </a:fld>
            <a:endParaRPr lang="en-IN"/>
          </a:p>
        </p:txBody>
      </p:sp>
    </p:spTree>
    <p:extLst>
      <p:ext uri="{BB962C8B-B14F-4D97-AF65-F5344CB8AC3E}">
        <p14:creationId xmlns:p14="http://schemas.microsoft.com/office/powerpoint/2010/main" val="2932768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D90D56-F56B-4ECD-AAE9-3D4A8C1DBDED}" type="datetimeFigureOut">
              <a:rPr lang="en-IN" smtClean="0"/>
              <a:t>17-06-2020</a:t>
            </a:fld>
            <a:endParaRPr lang="en-IN"/>
          </a:p>
        </p:txBody>
      </p:sp>
      <p:sp>
        <p:nvSpPr>
          <p:cNvPr id="6" name="Footer Placeholder 5"/>
          <p:cNvSpPr>
            <a:spLocks noGrp="1"/>
          </p:cNvSpPr>
          <p:nvPr>
            <p:ph type="ftr" sz="quarter" idx="11"/>
          </p:nvPr>
        </p:nvSpPr>
        <p:spPr/>
        <p:txBody>
          <a:bodyPr/>
          <a:lstStyle/>
          <a:p>
            <a:endParaRPr lang="en-IN"/>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5B619D4-16AA-4B41-8F71-09BEF0F05E2C}" type="slidenum">
              <a:rPr lang="en-IN" smtClean="0"/>
              <a:t>‹#›</a:t>
            </a:fld>
            <a:endParaRPr lang="en-IN"/>
          </a:p>
        </p:txBody>
      </p:sp>
    </p:spTree>
    <p:extLst>
      <p:ext uri="{BB962C8B-B14F-4D97-AF65-F5344CB8AC3E}">
        <p14:creationId xmlns:p14="http://schemas.microsoft.com/office/powerpoint/2010/main" val="3949733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F6D90D56-F56B-4ECD-AAE9-3D4A8C1DBDED}" type="datetimeFigureOut">
              <a:rPr lang="en-IN" smtClean="0"/>
              <a:t>17-06-2020</a:t>
            </a:fld>
            <a:endParaRPr lang="en-IN"/>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IN"/>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15B619D4-16AA-4B41-8F71-09BEF0F05E2C}" type="slidenum">
              <a:rPr lang="en-IN" smtClean="0"/>
              <a:t>‹#›</a:t>
            </a:fld>
            <a:endParaRPr lang="en-IN"/>
          </a:p>
        </p:txBody>
      </p:sp>
    </p:spTree>
    <p:extLst>
      <p:ext uri="{BB962C8B-B14F-4D97-AF65-F5344CB8AC3E}">
        <p14:creationId xmlns:p14="http://schemas.microsoft.com/office/powerpoint/2010/main" val="12133099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byjus.com/biology/root-syste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r>
            <a:br>
              <a:rPr lang="en-US" dirty="0" smtClean="0"/>
            </a:br>
            <a:endParaRPr lang="en-IN" dirty="0"/>
          </a:p>
        </p:txBody>
      </p:sp>
      <p:sp>
        <p:nvSpPr>
          <p:cNvPr id="3" name="Subtitle 2"/>
          <p:cNvSpPr>
            <a:spLocks noGrp="1"/>
          </p:cNvSpPr>
          <p:nvPr>
            <p:ph type="subTitle" idx="1"/>
          </p:nvPr>
        </p:nvSpPr>
        <p:spPr>
          <a:xfrm>
            <a:off x="1154955" y="3048000"/>
            <a:ext cx="8103345" cy="3029014"/>
          </a:xfrm>
        </p:spPr>
        <p:txBody>
          <a:bodyPr>
            <a:normAutofit fontScale="92500" lnSpcReduction="10000"/>
          </a:bodyPr>
          <a:lstStyle/>
          <a:p>
            <a:endParaRPr lang="en-IN" sz="3600" b="1" dirty="0" smtClean="0"/>
          </a:p>
          <a:p>
            <a:endParaRPr lang="en-IN" sz="3600" b="1" dirty="0"/>
          </a:p>
          <a:p>
            <a:endParaRPr lang="en-IN" sz="3600" b="1" dirty="0" smtClean="0"/>
          </a:p>
          <a:p>
            <a:endParaRPr lang="en-IN" sz="3600" b="1" dirty="0"/>
          </a:p>
          <a:p>
            <a:r>
              <a:rPr lang="en-IN" sz="3600" b="1" dirty="0" smtClean="0"/>
              <a:t>Morphology </a:t>
            </a:r>
            <a:r>
              <a:rPr lang="en-IN" sz="3600" b="1" dirty="0"/>
              <a:t>Of Flowering Plants</a:t>
            </a:r>
          </a:p>
          <a:p>
            <a:endParaRPr lang="en-IN" dirty="0"/>
          </a:p>
        </p:txBody>
      </p:sp>
      <p:pic>
        <p:nvPicPr>
          <p:cNvPr id="5" name="Picture 4"/>
          <p:cNvPicPr>
            <a:picLocks noChangeAspect="1"/>
          </p:cNvPicPr>
          <p:nvPr/>
        </p:nvPicPr>
        <p:blipFill>
          <a:blip r:embed="rId2"/>
          <a:stretch>
            <a:fillRect/>
          </a:stretch>
        </p:blipFill>
        <p:spPr>
          <a:xfrm>
            <a:off x="1523999" y="800100"/>
            <a:ext cx="6858001" cy="4495800"/>
          </a:xfrm>
          <a:prstGeom prst="rect">
            <a:avLst/>
          </a:prstGeom>
        </p:spPr>
      </p:pic>
    </p:spTree>
    <p:extLst>
      <p:ext uri="{BB962C8B-B14F-4D97-AF65-F5344CB8AC3E}">
        <p14:creationId xmlns:p14="http://schemas.microsoft.com/office/powerpoint/2010/main" val="856587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b="1" dirty="0"/>
              <a:t>The Stem : </a:t>
            </a:r>
            <a:endParaRPr lang="en-IN" b="1" dirty="0"/>
          </a:p>
          <a:p>
            <a:r>
              <a:rPr lang="en-US" b="1" dirty="0"/>
              <a:t>•Stem is the aerial part of the plant and develops from </a:t>
            </a:r>
            <a:r>
              <a:rPr lang="en-US" b="1" dirty="0" err="1"/>
              <a:t>plumule</a:t>
            </a:r>
            <a:r>
              <a:rPr lang="en-US" b="1" dirty="0"/>
              <a:t> of the embryo. </a:t>
            </a:r>
            <a:endParaRPr lang="en-IN" b="1" dirty="0"/>
          </a:p>
          <a:p>
            <a:r>
              <a:rPr lang="en-US" b="1" dirty="0"/>
              <a:t>•It bears nodes and internodes. </a:t>
            </a:r>
            <a:endParaRPr lang="en-IN" b="1" dirty="0"/>
          </a:p>
          <a:p>
            <a:r>
              <a:rPr lang="en-US" b="1" dirty="0"/>
              <a:t>•Bears bud, may be axillary or terminal</a:t>
            </a:r>
            <a:endParaRPr lang="en-IN" b="1" dirty="0"/>
          </a:p>
          <a:p>
            <a:r>
              <a:rPr lang="en-US" b="1" dirty="0"/>
              <a:t>•Main function is to spreading branches bearing leaves, flower and fruits.</a:t>
            </a:r>
            <a:endParaRPr lang="en-IN" b="1" dirty="0"/>
          </a:p>
          <a:p>
            <a:endParaRPr lang="en-IN" dirty="0"/>
          </a:p>
        </p:txBody>
      </p:sp>
    </p:spTree>
    <p:extLst>
      <p:ext uri="{BB962C8B-B14F-4D97-AF65-F5344CB8AC3E}">
        <p14:creationId xmlns:p14="http://schemas.microsoft.com/office/powerpoint/2010/main" val="29144859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Modifications </a:t>
            </a:r>
            <a:r>
              <a:rPr lang="en-US" dirty="0"/>
              <a:t>of Stem </a:t>
            </a:r>
            <a:r>
              <a:rPr lang="en-IN" dirty="0"/>
              <a:t/>
            </a:r>
            <a:br>
              <a:rPr lang="en-IN" dirty="0"/>
            </a:br>
            <a:endParaRPr lang="en-IN" dirty="0"/>
          </a:p>
        </p:txBody>
      </p:sp>
      <p:sp>
        <p:nvSpPr>
          <p:cNvPr id="3" name="Content Placeholder 2"/>
          <p:cNvSpPr>
            <a:spLocks noGrp="1"/>
          </p:cNvSpPr>
          <p:nvPr>
            <p:ph idx="1"/>
          </p:nvPr>
        </p:nvSpPr>
        <p:spPr/>
        <p:txBody>
          <a:bodyPr>
            <a:normAutofit/>
          </a:bodyPr>
          <a:lstStyle/>
          <a:p>
            <a:r>
              <a:rPr lang="en-US" dirty="0" smtClean="0"/>
              <a:t>•</a:t>
            </a:r>
            <a:r>
              <a:rPr lang="en-US" b="1" dirty="0"/>
              <a:t>For food storage: Rhizome (ginger), Tuber (potato), Bulb (onion), Corm and </a:t>
            </a:r>
            <a:r>
              <a:rPr lang="en-US" b="1" dirty="0" err="1"/>
              <a:t>Colocasia</a:t>
            </a:r>
            <a:r>
              <a:rPr lang="en-US" b="1" dirty="0"/>
              <a:t>).</a:t>
            </a:r>
            <a:endParaRPr lang="en-IN" b="1" dirty="0"/>
          </a:p>
          <a:p>
            <a:r>
              <a:rPr lang="en-US" b="1" dirty="0"/>
              <a:t>•For support: Stem tendrils of watermelon, grapevine, and cucumber.</a:t>
            </a:r>
            <a:endParaRPr lang="en-IN" b="1" dirty="0"/>
          </a:p>
          <a:p>
            <a:r>
              <a:rPr lang="en-US" b="1" dirty="0"/>
              <a:t>•For protection: Axillary buds of stem of citrus, Bougainvillea get modified into pointed thorns. They protect the plants from animals.</a:t>
            </a:r>
            <a:endParaRPr lang="en-IN" b="1" dirty="0"/>
          </a:p>
          <a:p>
            <a:r>
              <a:rPr lang="en-US" b="1" dirty="0"/>
              <a:t>•For vegetative propagation: Underground stems of grass, strawberry, lateral branches of mint and jasmine.</a:t>
            </a:r>
            <a:endParaRPr lang="en-IN" b="1" dirty="0"/>
          </a:p>
          <a:p>
            <a:r>
              <a:rPr lang="en-US" b="1" dirty="0"/>
              <a:t>•For assimilation of food: Flattened stem of </a:t>
            </a:r>
            <a:r>
              <a:rPr lang="en-US" b="1" dirty="0" err="1"/>
              <a:t>opuntia</a:t>
            </a:r>
            <a:r>
              <a:rPr lang="en-US" b="1" dirty="0"/>
              <a:t> contains chlorophyll and performs photosynthesis.</a:t>
            </a:r>
            <a:endParaRPr lang="en-IN" b="1" dirty="0"/>
          </a:p>
          <a:p>
            <a:endParaRPr lang="en-IN" dirty="0"/>
          </a:p>
        </p:txBody>
      </p:sp>
    </p:spTree>
    <p:extLst>
      <p:ext uri="{BB962C8B-B14F-4D97-AF65-F5344CB8AC3E}">
        <p14:creationId xmlns:p14="http://schemas.microsoft.com/office/powerpoint/2010/main" val="10004415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1992573" y="2603500"/>
            <a:ext cx="6261376" cy="3416300"/>
          </a:xfrm>
          <a:prstGeom prst="rect">
            <a:avLst/>
          </a:prstGeom>
        </p:spPr>
      </p:pic>
    </p:spTree>
    <p:extLst>
      <p:ext uri="{BB962C8B-B14F-4D97-AF65-F5344CB8AC3E}">
        <p14:creationId xmlns:p14="http://schemas.microsoft.com/office/powerpoint/2010/main" val="42755914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The Leaf </a:t>
            </a:r>
            <a:r>
              <a:rPr lang="en-IN" b="1" dirty="0"/>
              <a:t/>
            </a:r>
            <a:br>
              <a:rPr lang="en-IN" b="1" dirty="0"/>
            </a:br>
            <a:endParaRPr lang="en-IN" dirty="0"/>
          </a:p>
        </p:txBody>
      </p:sp>
      <p:sp>
        <p:nvSpPr>
          <p:cNvPr id="3" name="Content Placeholder 2"/>
          <p:cNvSpPr>
            <a:spLocks noGrp="1"/>
          </p:cNvSpPr>
          <p:nvPr>
            <p:ph idx="1"/>
          </p:nvPr>
        </p:nvSpPr>
        <p:spPr/>
        <p:txBody>
          <a:bodyPr>
            <a:normAutofit/>
          </a:bodyPr>
          <a:lstStyle/>
          <a:p>
            <a:r>
              <a:rPr lang="en-US" b="1" dirty="0" smtClean="0"/>
              <a:t>•</a:t>
            </a:r>
            <a:r>
              <a:rPr lang="en-US" b="1" dirty="0"/>
              <a:t>Developed from shoot apical meristem, flattened, green structure.</a:t>
            </a:r>
            <a:endParaRPr lang="en-IN" b="1" dirty="0"/>
          </a:p>
          <a:p>
            <a:r>
              <a:rPr lang="en-US" b="1" dirty="0"/>
              <a:t>•Manufacture the food by photosynthesis. It has bud in axil. </a:t>
            </a:r>
            <a:endParaRPr lang="en-IN" b="1" dirty="0"/>
          </a:p>
          <a:p>
            <a:r>
              <a:rPr lang="en-US" b="1" dirty="0"/>
              <a:t>•A typical leaf has leaf base, petiole and lamina.</a:t>
            </a:r>
            <a:endParaRPr lang="en-IN" b="1" dirty="0"/>
          </a:p>
          <a:p>
            <a:r>
              <a:rPr lang="en-US" b="1" dirty="0"/>
              <a:t>•Leaf attached to the stem by leaf base.</a:t>
            </a:r>
            <a:endParaRPr lang="en-IN" b="1" dirty="0"/>
          </a:p>
          <a:p>
            <a:r>
              <a:rPr lang="en-US" b="1" dirty="0"/>
              <a:t>•May bear two small leaves like structure called stipules.</a:t>
            </a:r>
            <a:endParaRPr lang="en-IN" b="1" dirty="0"/>
          </a:p>
          <a:p>
            <a:r>
              <a:rPr lang="en-US" b="1" dirty="0"/>
              <a:t>•Leaf base may swollen to form </a:t>
            </a:r>
            <a:r>
              <a:rPr lang="en-US" b="1" dirty="0" err="1"/>
              <a:t>pulvinus</a:t>
            </a:r>
            <a:r>
              <a:rPr lang="en-US" b="1" dirty="0"/>
              <a:t>.</a:t>
            </a:r>
            <a:endParaRPr lang="en-IN" b="1" dirty="0"/>
          </a:p>
          <a:p>
            <a:r>
              <a:rPr lang="en-US" b="1" dirty="0"/>
              <a:t>•The structure that holds the leaf called petiole.</a:t>
            </a:r>
            <a:endParaRPr lang="en-IN" b="1" dirty="0"/>
          </a:p>
          <a:p>
            <a:r>
              <a:rPr lang="en-US" b="1" dirty="0"/>
              <a:t>•The green expanded part of the leaf is called lamina or leaf blade.</a:t>
            </a:r>
            <a:endParaRPr lang="en-IN" b="1" dirty="0"/>
          </a:p>
          <a:p>
            <a:endParaRPr lang="en-IN" dirty="0"/>
          </a:p>
        </p:txBody>
      </p:sp>
    </p:spTree>
    <p:extLst>
      <p:ext uri="{BB962C8B-B14F-4D97-AF65-F5344CB8AC3E}">
        <p14:creationId xmlns:p14="http://schemas.microsoft.com/office/powerpoint/2010/main" val="2312927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Leaf modifications</a:t>
            </a:r>
            <a:endParaRPr lang="en-IN" dirty="0"/>
          </a:p>
        </p:txBody>
      </p:sp>
      <p:pic>
        <p:nvPicPr>
          <p:cNvPr id="6" name="Content Placeholder 5"/>
          <p:cNvPicPr>
            <a:picLocks noGrp="1" noChangeAspect="1"/>
          </p:cNvPicPr>
          <p:nvPr>
            <p:ph idx="1"/>
          </p:nvPr>
        </p:nvPicPr>
        <p:blipFill>
          <a:blip r:embed="rId2"/>
          <a:stretch>
            <a:fillRect/>
          </a:stretch>
        </p:blipFill>
        <p:spPr>
          <a:xfrm>
            <a:off x="2008849" y="2603500"/>
            <a:ext cx="7118615" cy="3416300"/>
          </a:xfrm>
          <a:prstGeom prst="rect">
            <a:avLst/>
          </a:prstGeom>
        </p:spPr>
      </p:pic>
    </p:spTree>
    <p:extLst>
      <p:ext uri="{BB962C8B-B14F-4D97-AF65-F5344CB8AC3E}">
        <p14:creationId xmlns:p14="http://schemas.microsoft.com/office/powerpoint/2010/main" val="38397112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b="1" dirty="0"/>
              <a:t>Venation :</a:t>
            </a:r>
            <a:endParaRPr lang="en-IN" b="1" dirty="0"/>
          </a:p>
          <a:p>
            <a:r>
              <a:rPr lang="en-US" b="1" dirty="0"/>
              <a:t>•The arrangement of veins and the </a:t>
            </a:r>
            <a:r>
              <a:rPr lang="en-US" b="1" dirty="0" err="1"/>
              <a:t>veinlets</a:t>
            </a:r>
            <a:r>
              <a:rPr lang="en-US" b="1" dirty="0"/>
              <a:t> in the lamina of leaf is termed as venation.</a:t>
            </a:r>
            <a:endParaRPr lang="en-IN" b="1" dirty="0"/>
          </a:p>
          <a:p>
            <a:r>
              <a:rPr lang="en-US" b="1" dirty="0"/>
              <a:t>•</a:t>
            </a:r>
            <a:r>
              <a:rPr lang="en-US" b="1" dirty="0" err="1"/>
              <a:t>Veinlets</a:t>
            </a:r>
            <a:r>
              <a:rPr lang="en-US" b="1" dirty="0"/>
              <a:t> form a network – reticulate venation. (dicot leaf)</a:t>
            </a:r>
            <a:endParaRPr lang="en-IN" b="1" dirty="0"/>
          </a:p>
          <a:p>
            <a:r>
              <a:rPr lang="en-US" b="1" dirty="0"/>
              <a:t>•Vein runs parallel to each other – parallel venation. (monocot leaf)</a:t>
            </a:r>
            <a:endParaRPr lang="en-IN" b="1" dirty="0"/>
          </a:p>
          <a:p>
            <a:pPr marL="0" indent="0">
              <a:buNone/>
            </a:pPr>
            <a:r>
              <a:rPr lang="en-US" dirty="0"/>
              <a:t> </a:t>
            </a:r>
            <a:endParaRPr lang="en-IN" dirty="0"/>
          </a:p>
          <a:p>
            <a:endParaRPr lang="en-IN" dirty="0"/>
          </a:p>
        </p:txBody>
      </p:sp>
    </p:spTree>
    <p:extLst>
      <p:ext uri="{BB962C8B-B14F-4D97-AF65-F5344CB8AC3E}">
        <p14:creationId xmlns:p14="http://schemas.microsoft.com/office/powerpoint/2010/main" val="35689742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US" b="1" dirty="0"/>
              <a:t>Types of leaf :</a:t>
            </a:r>
            <a:endParaRPr lang="en-IN" b="1" dirty="0"/>
          </a:p>
          <a:p>
            <a:r>
              <a:rPr lang="en-US" b="1" dirty="0"/>
              <a:t>•A leaf is said to be simple, when its lamina is entire or when incised, the incisions do not touch the midrib.</a:t>
            </a:r>
            <a:endParaRPr lang="en-IN" b="1" dirty="0"/>
          </a:p>
          <a:p>
            <a:r>
              <a:rPr lang="en-US" b="1" dirty="0"/>
              <a:t>•When the incisions of the lamina reach up to the midrib breaking it into a number of leaflets, the leaf is called compound.</a:t>
            </a:r>
            <a:endParaRPr lang="en-IN" b="1" dirty="0"/>
          </a:p>
          <a:p>
            <a:r>
              <a:rPr lang="en-US" b="1" dirty="0" smtClean="0"/>
              <a:t>•</a:t>
            </a:r>
            <a:endParaRPr lang="en-IN" dirty="0"/>
          </a:p>
        </p:txBody>
      </p:sp>
    </p:spTree>
    <p:extLst>
      <p:ext uri="{BB962C8B-B14F-4D97-AF65-F5344CB8AC3E}">
        <p14:creationId xmlns:p14="http://schemas.microsoft.com/office/powerpoint/2010/main" val="1088201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b="1" dirty="0"/>
              <a:t>Bud present in the axil of petiole in both simple and compound leaf.</a:t>
            </a:r>
            <a:endParaRPr lang="en-IN" b="1" dirty="0"/>
          </a:p>
          <a:p>
            <a:r>
              <a:rPr lang="en-US" b="1" dirty="0"/>
              <a:t>•Bud never present in the axil of the leaflets of compound leaf. ◦</a:t>
            </a:r>
            <a:r>
              <a:rPr lang="en-US" b="1" dirty="0" err="1"/>
              <a:t>Pinnately</a:t>
            </a:r>
            <a:r>
              <a:rPr lang="en-US" b="1" dirty="0"/>
              <a:t> compound leaf: number of leaflets present in a common axis called rachis, which represents the midrib of leaf.</a:t>
            </a:r>
            <a:endParaRPr lang="en-IN" b="1" dirty="0"/>
          </a:p>
          <a:p>
            <a:r>
              <a:rPr lang="en-US" b="1" dirty="0"/>
              <a:t>◦</a:t>
            </a:r>
            <a:r>
              <a:rPr lang="en-US" b="1" dirty="0" err="1"/>
              <a:t>Palmately</a:t>
            </a:r>
            <a:r>
              <a:rPr lang="en-US" b="1" dirty="0"/>
              <a:t> compound leaves: leaflets are attached to the common point i.e. at the top of the petiole.</a:t>
            </a:r>
            <a:endParaRPr lang="en-IN" b="1" dirty="0"/>
          </a:p>
          <a:p>
            <a:endParaRPr lang="en-IN" dirty="0"/>
          </a:p>
        </p:txBody>
      </p:sp>
    </p:spTree>
    <p:extLst>
      <p:ext uri="{BB962C8B-B14F-4D97-AF65-F5344CB8AC3E}">
        <p14:creationId xmlns:p14="http://schemas.microsoft.com/office/powerpoint/2010/main" val="15772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1595718" y="2603499"/>
            <a:ext cx="6562164" cy="3779371"/>
          </a:xfrm>
          <a:prstGeom prst="rect">
            <a:avLst/>
          </a:prstGeom>
        </p:spPr>
      </p:pic>
    </p:spTree>
    <p:extLst>
      <p:ext uri="{BB962C8B-B14F-4D97-AF65-F5344CB8AC3E}">
        <p14:creationId xmlns:p14="http://schemas.microsoft.com/office/powerpoint/2010/main" val="1008206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t>Phyllotaxy</a:t>
            </a:r>
            <a:r>
              <a:rPr lang="en-US" b="1" dirty="0"/>
              <a:t> </a:t>
            </a:r>
            <a:r>
              <a:rPr lang="en-IN" b="1" dirty="0"/>
              <a:t/>
            </a:r>
            <a:br>
              <a:rPr lang="en-IN" b="1" dirty="0"/>
            </a:br>
            <a:endParaRPr lang="en-IN" dirty="0"/>
          </a:p>
        </p:txBody>
      </p:sp>
      <p:sp>
        <p:nvSpPr>
          <p:cNvPr id="3" name="Content Placeholder 2"/>
          <p:cNvSpPr>
            <a:spLocks noGrp="1"/>
          </p:cNvSpPr>
          <p:nvPr>
            <p:ph idx="1"/>
          </p:nvPr>
        </p:nvSpPr>
        <p:spPr/>
        <p:txBody>
          <a:bodyPr/>
          <a:lstStyle/>
          <a:p>
            <a:r>
              <a:rPr lang="en-US" b="1" dirty="0" smtClean="0"/>
              <a:t>•</a:t>
            </a:r>
            <a:r>
              <a:rPr lang="en-US" b="1" dirty="0"/>
              <a:t>It is the pattern of arrangement of leaves on the stem of branch. ◦Alternate : a single leaf arises from each node</a:t>
            </a:r>
            <a:endParaRPr lang="en-IN" b="1" dirty="0"/>
          </a:p>
          <a:p>
            <a:r>
              <a:rPr lang="en-US" b="1" dirty="0"/>
              <a:t>◦Opposite : a pair of leaves arise at each node and lie opposite to each other.</a:t>
            </a:r>
            <a:endParaRPr lang="en-IN" b="1" dirty="0"/>
          </a:p>
          <a:p>
            <a:r>
              <a:rPr lang="en-US" b="1" dirty="0"/>
              <a:t>◦Whorled : more than two leaves arise at a node and form a whorl.</a:t>
            </a:r>
            <a:endParaRPr lang="en-IN" b="1" dirty="0"/>
          </a:p>
          <a:p>
            <a:endParaRPr lang="en-IN" dirty="0"/>
          </a:p>
          <a:p>
            <a:endParaRPr lang="en-IN" dirty="0"/>
          </a:p>
        </p:txBody>
      </p:sp>
    </p:spTree>
    <p:extLst>
      <p:ext uri="{BB962C8B-B14F-4D97-AF65-F5344CB8AC3E}">
        <p14:creationId xmlns:p14="http://schemas.microsoft.com/office/powerpoint/2010/main" val="24748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sz="2400" b="1" dirty="0"/>
              <a:t>Morphology is the name given to the science that deals with the study of the form and structure of things. No matter which plant you take, the morphology of a flowering plant includes the roots, stem, leaves, flowers, and fruits</a:t>
            </a:r>
            <a:r>
              <a:rPr lang="en-IN" sz="2400" b="1" dirty="0" smtClean="0"/>
              <a:t>.</a:t>
            </a:r>
            <a:r>
              <a:rPr lang="en-IN" sz="2400" dirty="0"/>
              <a:t> </a:t>
            </a:r>
            <a:endParaRPr lang="en-IN" sz="2400" b="1" dirty="0"/>
          </a:p>
        </p:txBody>
      </p:sp>
    </p:spTree>
    <p:extLst>
      <p:ext uri="{BB962C8B-B14F-4D97-AF65-F5344CB8AC3E}">
        <p14:creationId xmlns:p14="http://schemas.microsoft.com/office/powerpoint/2010/main" val="3651878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2851256" y="2603500"/>
            <a:ext cx="5433800" cy="3416300"/>
          </a:xfrm>
          <a:prstGeom prst="rect">
            <a:avLst/>
          </a:prstGeom>
        </p:spPr>
      </p:pic>
    </p:spTree>
    <p:extLst>
      <p:ext uri="{BB962C8B-B14F-4D97-AF65-F5344CB8AC3E}">
        <p14:creationId xmlns:p14="http://schemas.microsoft.com/office/powerpoint/2010/main" val="1217761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1451077" y="2603500"/>
            <a:ext cx="8234158" cy="3416300"/>
          </a:xfrm>
          <a:prstGeom prst="rect">
            <a:avLst/>
          </a:prstGeom>
        </p:spPr>
      </p:pic>
    </p:spTree>
    <p:extLst>
      <p:ext uri="{BB962C8B-B14F-4D97-AF65-F5344CB8AC3E}">
        <p14:creationId xmlns:p14="http://schemas.microsoft.com/office/powerpoint/2010/main" val="3218854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Modifications of leaves </a:t>
            </a:r>
            <a:r>
              <a:rPr lang="en-US" b="1" dirty="0" smtClean="0"/>
              <a:t> </a:t>
            </a:r>
            <a:endParaRPr lang="en-IN" dirty="0"/>
          </a:p>
        </p:txBody>
      </p:sp>
      <p:sp>
        <p:nvSpPr>
          <p:cNvPr id="3" name="Content Placeholder 2"/>
          <p:cNvSpPr>
            <a:spLocks noGrp="1"/>
          </p:cNvSpPr>
          <p:nvPr>
            <p:ph idx="1"/>
          </p:nvPr>
        </p:nvSpPr>
        <p:spPr/>
        <p:txBody>
          <a:bodyPr/>
          <a:lstStyle/>
          <a:p>
            <a:r>
              <a:rPr lang="en-US" b="1" dirty="0" smtClean="0"/>
              <a:t>leaves </a:t>
            </a:r>
            <a:r>
              <a:rPr lang="en-US" b="1" dirty="0"/>
              <a:t>are often modified to perform functions other than photosynthesis.</a:t>
            </a:r>
            <a:endParaRPr lang="en-IN" b="1" dirty="0"/>
          </a:p>
          <a:p>
            <a:r>
              <a:rPr lang="en-US" b="1" dirty="0"/>
              <a:t>•Modified to tendril for climbing as in peas.</a:t>
            </a:r>
            <a:endParaRPr lang="en-IN" b="1" dirty="0"/>
          </a:p>
          <a:p>
            <a:r>
              <a:rPr lang="en-US" b="1" dirty="0"/>
              <a:t>•Modified to spines for defense as in cacti.</a:t>
            </a:r>
            <a:endParaRPr lang="en-IN" b="1" dirty="0"/>
          </a:p>
          <a:p>
            <a:r>
              <a:rPr lang="en-US" b="1" dirty="0"/>
              <a:t>•Fleshy leaves of onion store food.</a:t>
            </a:r>
            <a:endParaRPr lang="en-IN" b="1" dirty="0"/>
          </a:p>
          <a:p>
            <a:r>
              <a:rPr lang="en-US" b="1" dirty="0"/>
              <a:t>•In Australian acacia, the leaves are small the short-lived. The petioles expanded, become green and synthesize food.</a:t>
            </a:r>
            <a:endParaRPr lang="en-IN" b="1" dirty="0"/>
          </a:p>
          <a:p>
            <a:r>
              <a:rPr lang="en-US" b="1" dirty="0"/>
              <a:t>•In insectivorous plant leaves are modified to trap insects e.g. pitcher plant, Venus fly trap.</a:t>
            </a:r>
            <a:endParaRPr lang="en-IN" b="1" dirty="0"/>
          </a:p>
          <a:p>
            <a:endParaRPr lang="en-IN" dirty="0"/>
          </a:p>
        </p:txBody>
      </p:sp>
    </p:spTree>
    <p:extLst>
      <p:ext uri="{BB962C8B-B14F-4D97-AF65-F5344CB8AC3E}">
        <p14:creationId xmlns:p14="http://schemas.microsoft.com/office/powerpoint/2010/main" val="3369501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INFLORESCENCE : </a:t>
            </a:r>
            <a:endParaRPr lang="en-IN" dirty="0"/>
          </a:p>
        </p:txBody>
      </p:sp>
      <p:sp>
        <p:nvSpPr>
          <p:cNvPr id="3" name="Content Placeholder 2"/>
          <p:cNvSpPr>
            <a:spLocks noGrp="1"/>
          </p:cNvSpPr>
          <p:nvPr>
            <p:ph idx="1"/>
          </p:nvPr>
        </p:nvSpPr>
        <p:spPr/>
        <p:txBody>
          <a:bodyPr>
            <a:normAutofit fontScale="92500" lnSpcReduction="10000"/>
          </a:bodyPr>
          <a:lstStyle/>
          <a:p>
            <a:r>
              <a:rPr lang="en-US" b="1" dirty="0" smtClean="0"/>
              <a:t>The </a:t>
            </a:r>
            <a:r>
              <a:rPr lang="en-US" b="1" dirty="0"/>
              <a:t>arrangement of flowers on the floral axis of stem.</a:t>
            </a:r>
            <a:endParaRPr lang="en-IN" b="1" dirty="0"/>
          </a:p>
          <a:p>
            <a:r>
              <a:rPr lang="en-US" b="1" dirty="0"/>
              <a:t>•A flower is a modified shoot – ◦Apical meristem changes to floral meristem.</a:t>
            </a:r>
            <a:endParaRPr lang="en-IN" b="1" dirty="0"/>
          </a:p>
          <a:p>
            <a:r>
              <a:rPr lang="en-US" b="1" dirty="0"/>
              <a:t>◦Internodes do not elongate and the axis gets condensed.</a:t>
            </a:r>
            <a:endParaRPr lang="en-IN" b="1" dirty="0"/>
          </a:p>
          <a:p>
            <a:r>
              <a:rPr lang="en-US" b="1" dirty="0"/>
              <a:t>◦The apex produces different kinds of floral appendages laterally at successive nodes instead of leaves.</a:t>
            </a:r>
            <a:endParaRPr lang="en-IN" b="1" dirty="0"/>
          </a:p>
          <a:p>
            <a:r>
              <a:rPr lang="en-US" b="1" dirty="0"/>
              <a:t> </a:t>
            </a:r>
            <a:endParaRPr lang="en-IN" b="1" dirty="0"/>
          </a:p>
          <a:p>
            <a:r>
              <a:rPr lang="en-US" b="1" dirty="0"/>
              <a:t>•</a:t>
            </a:r>
            <a:r>
              <a:rPr lang="en-US" b="1" dirty="0" err="1"/>
              <a:t>Racemose</a:t>
            </a:r>
            <a:r>
              <a:rPr lang="en-US" b="1" dirty="0"/>
              <a:t> : the main axis continues to grow; the flowers are borne laterally in an </a:t>
            </a:r>
            <a:r>
              <a:rPr lang="en-US" b="1" dirty="0" err="1"/>
              <a:t>acropetal</a:t>
            </a:r>
            <a:r>
              <a:rPr lang="en-US" b="1" dirty="0"/>
              <a:t> succession.</a:t>
            </a:r>
            <a:endParaRPr lang="en-IN" b="1" dirty="0"/>
          </a:p>
          <a:p>
            <a:r>
              <a:rPr lang="en-US" b="1" dirty="0"/>
              <a:t>•</a:t>
            </a:r>
            <a:r>
              <a:rPr lang="en-US" b="1" dirty="0" err="1"/>
              <a:t>Cymose</a:t>
            </a:r>
            <a:r>
              <a:rPr lang="en-US" b="1" dirty="0"/>
              <a:t> : the main axis terminates in flower, hence limited to grow. The flowers are borne in a </a:t>
            </a:r>
            <a:r>
              <a:rPr lang="en-US" b="1" dirty="0" err="1"/>
              <a:t>basipetal</a:t>
            </a:r>
            <a:r>
              <a:rPr lang="en-US" b="1" dirty="0"/>
              <a:t> order.</a:t>
            </a:r>
            <a:endParaRPr lang="en-IN" b="1" dirty="0"/>
          </a:p>
          <a:p>
            <a:endParaRPr lang="en-IN" dirty="0"/>
          </a:p>
        </p:txBody>
      </p:sp>
    </p:spTree>
    <p:extLst>
      <p:ext uri="{BB962C8B-B14F-4D97-AF65-F5344CB8AC3E}">
        <p14:creationId xmlns:p14="http://schemas.microsoft.com/office/powerpoint/2010/main" val="3821442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1.	</a:t>
            </a:r>
            <a:r>
              <a:rPr lang="en-IN" b="1" dirty="0" err="1"/>
              <a:t>Racemose</a:t>
            </a:r>
            <a:r>
              <a:rPr lang="en-IN" b="1" dirty="0"/>
              <a:t>	:	 	</a:t>
            </a:r>
            <a:endParaRPr lang="en-IN" b="1" dirty="0" smtClean="0"/>
          </a:p>
          <a:p>
            <a:r>
              <a:rPr lang="en-IN" b="1" dirty="0" smtClean="0"/>
              <a:t>Main </a:t>
            </a:r>
            <a:r>
              <a:rPr lang="en-IN" b="1" dirty="0"/>
              <a:t>axis is unlimited in growth-Radish, Mustard, </a:t>
            </a:r>
            <a:r>
              <a:rPr lang="en-IN" b="1" dirty="0" err="1"/>
              <a:t>Amaranthus</a:t>
            </a:r>
            <a:r>
              <a:rPr lang="en-IN" b="1" dirty="0"/>
              <a:t>.</a:t>
            </a:r>
          </a:p>
          <a:p>
            <a:r>
              <a:rPr lang="en-IN" b="1" dirty="0"/>
              <a:t>2.	</a:t>
            </a:r>
            <a:r>
              <a:rPr lang="en-IN" b="1" dirty="0" err="1"/>
              <a:t>Cymose</a:t>
            </a:r>
            <a:r>
              <a:rPr lang="en-IN" b="1" dirty="0"/>
              <a:t>	</a:t>
            </a:r>
            <a:r>
              <a:rPr lang="en-IN" b="1" dirty="0" smtClean="0"/>
              <a:t>:</a:t>
            </a:r>
          </a:p>
          <a:p>
            <a:r>
              <a:rPr lang="en-IN" b="1" dirty="0"/>
              <a:t>	 	Main axis is limited in growth-Cotton, Jasmine, </a:t>
            </a:r>
            <a:r>
              <a:rPr lang="en-IN" b="1" dirty="0" err="1"/>
              <a:t>Calotropis</a:t>
            </a:r>
            <a:r>
              <a:rPr lang="en-IN" b="1" dirty="0"/>
              <a:t>.</a:t>
            </a:r>
          </a:p>
        </p:txBody>
      </p:sp>
    </p:spTree>
    <p:extLst>
      <p:ext uri="{BB962C8B-B14F-4D97-AF65-F5344CB8AC3E}">
        <p14:creationId xmlns:p14="http://schemas.microsoft.com/office/powerpoint/2010/main" val="152681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THE FLOWER </a:t>
            </a:r>
            <a:r>
              <a:rPr lang="en-IN" b="1" dirty="0"/>
              <a:t/>
            </a:r>
            <a:br>
              <a:rPr lang="en-IN" b="1" dirty="0"/>
            </a:br>
            <a:endParaRPr lang="en-IN" dirty="0"/>
          </a:p>
        </p:txBody>
      </p:sp>
      <p:sp>
        <p:nvSpPr>
          <p:cNvPr id="3" name="Content Placeholder 2"/>
          <p:cNvSpPr>
            <a:spLocks noGrp="1"/>
          </p:cNvSpPr>
          <p:nvPr>
            <p:ph idx="1"/>
          </p:nvPr>
        </p:nvSpPr>
        <p:spPr/>
        <p:txBody>
          <a:bodyPr>
            <a:normAutofit fontScale="92500" lnSpcReduction="10000"/>
          </a:bodyPr>
          <a:lstStyle/>
          <a:p>
            <a:r>
              <a:rPr lang="en-US" b="1" dirty="0" smtClean="0"/>
              <a:t>•</a:t>
            </a:r>
            <a:r>
              <a:rPr lang="en-US" b="1" dirty="0"/>
              <a:t>Atypical flower has four different kinds of whorls arranged successively on the swollen end of the stalk or pedicel called thalamus or receptacle. ◦The four whorls are:-</a:t>
            </a:r>
            <a:endParaRPr lang="en-IN" b="1" dirty="0"/>
          </a:p>
          <a:p>
            <a:r>
              <a:rPr lang="en-US" b="1" dirty="0"/>
              <a:t> </a:t>
            </a:r>
            <a:endParaRPr lang="en-IN" b="1" dirty="0"/>
          </a:p>
          <a:p>
            <a:r>
              <a:rPr lang="en-US" b="1" dirty="0"/>
              <a:t>•Calyx, corolla, Androecium and Gynoecium.</a:t>
            </a:r>
            <a:endParaRPr lang="en-IN" b="1" dirty="0"/>
          </a:p>
          <a:p>
            <a:r>
              <a:rPr lang="en-US" b="1" dirty="0"/>
              <a:t>•Calyx and corolla are accessory organs.</a:t>
            </a:r>
            <a:endParaRPr lang="en-IN" b="1" dirty="0"/>
          </a:p>
          <a:p>
            <a:r>
              <a:rPr lang="en-US" b="1" dirty="0"/>
              <a:t>•Androecium and Gynoecium are reproductive organs.</a:t>
            </a:r>
            <a:endParaRPr lang="en-IN" b="1" dirty="0"/>
          </a:p>
          <a:p>
            <a:r>
              <a:rPr lang="en-US" b="1" dirty="0"/>
              <a:t>•In flower like lily, the calyx and corolla are indistinct and are called </a:t>
            </a:r>
            <a:r>
              <a:rPr lang="en-US" b="1" dirty="0" err="1"/>
              <a:t>perianth</a:t>
            </a:r>
            <a:r>
              <a:rPr lang="en-US" b="1" dirty="0"/>
              <a:t>.</a:t>
            </a:r>
            <a:endParaRPr lang="en-IN" b="1" dirty="0"/>
          </a:p>
          <a:p>
            <a:r>
              <a:rPr lang="en-US" b="1" dirty="0"/>
              <a:t>•Bisexual: flower having both Androecium and Gynoecium.</a:t>
            </a:r>
            <a:endParaRPr lang="en-IN" b="1" dirty="0"/>
          </a:p>
          <a:p>
            <a:r>
              <a:rPr lang="en-US" b="1" dirty="0"/>
              <a:t>•Unisexual: flower having either stamens or carpel.</a:t>
            </a:r>
            <a:endParaRPr lang="en-IN" b="1" dirty="0"/>
          </a:p>
          <a:p>
            <a:endParaRPr lang="en-IN" dirty="0"/>
          </a:p>
        </p:txBody>
      </p:sp>
    </p:spTree>
    <p:extLst>
      <p:ext uri="{BB962C8B-B14F-4D97-AF65-F5344CB8AC3E}">
        <p14:creationId xmlns:p14="http://schemas.microsoft.com/office/powerpoint/2010/main" val="4152572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Calyx </a:t>
            </a:r>
            <a:r>
              <a:rPr lang="en-IN" b="1" dirty="0"/>
              <a:t/>
            </a:r>
            <a:br>
              <a:rPr lang="en-IN" b="1" dirty="0"/>
            </a:br>
            <a:endParaRPr lang="en-IN" dirty="0"/>
          </a:p>
        </p:txBody>
      </p:sp>
      <p:sp>
        <p:nvSpPr>
          <p:cNvPr id="3" name="Content Placeholder 2"/>
          <p:cNvSpPr>
            <a:spLocks noGrp="1"/>
          </p:cNvSpPr>
          <p:nvPr>
            <p:ph idx="1"/>
          </p:nvPr>
        </p:nvSpPr>
        <p:spPr/>
        <p:txBody>
          <a:bodyPr/>
          <a:lstStyle/>
          <a:p>
            <a:r>
              <a:rPr lang="en-US" sz="2400" b="1" dirty="0" smtClean="0"/>
              <a:t>•</a:t>
            </a:r>
            <a:r>
              <a:rPr lang="en-US" sz="2400" b="1" dirty="0"/>
              <a:t>It is the outermost whorl</a:t>
            </a:r>
            <a:endParaRPr lang="en-IN" sz="2400" b="1" dirty="0"/>
          </a:p>
          <a:p>
            <a:r>
              <a:rPr lang="en-US" sz="2400" b="1" dirty="0"/>
              <a:t>•Each member called sepals.</a:t>
            </a:r>
            <a:endParaRPr lang="en-IN" sz="2400" b="1" dirty="0"/>
          </a:p>
          <a:p>
            <a:r>
              <a:rPr lang="en-US" sz="2400" b="1" dirty="0"/>
              <a:t>•Sepals are green leaf like protect the flower in the bud stage.</a:t>
            </a:r>
            <a:endParaRPr lang="en-IN" sz="2400" b="1" dirty="0"/>
          </a:p>
          <a:p>
            <a:r>
              <a:rPr lang="en-US" sz="2400" b="1" dirty="0"/>
              <a:t>•</a:t>
            </a:r>
            <a:r>
              <a:rPr lang="en-US" sz="2400" b="1" dirty="0" err="1"/>
              <a:t>Gamosepalous</a:t>
            </a:r>
            <a:r>
              <a:rPr lang="en-US" sz="2400" b="1" dirty="0"/>
              <a:t>: sepals are united.</a:t>
            </a:r>
            <a:endParaRPr lang="en-IN" sz="2400" b="1" dirty="0"/>
          </a:p>
          <a:p>
            <a:r>
              <a:rPr lang="en-US" sz="2400" b="1" dirty="0"/>
              <a:t>•Polysepalous: sepals are free.</a:t>
            </a:r>
            <a:endParaRPr lang="en-IN" sz="2400" b="1" dirty="0"/>
          </a:p>
          <a:p>
            <a:endParaRPr lang="en-IN" dirty="0"/>
          </a:p>
        </p:txBody>
      </p:sp>
    </p:spTree>
    <p:extLst>
      <p:ext uri="{BB962C8B-B14F-4D97-AF65-F5344CB8AC3E}">
        <p14:creationId xmlns:p14="http://schemas.microsoft.com/office/powerpoint/2010/main" val="2869042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1261592" y="2603500"/>
            <a:ext cx="8613129" cy="3416300"/>
          </a:xfrm>
          <a:prstGeom prst="rect">
            <a:avLst/>
          </a:prstGeom>
        </p:spPr>
      </p:pic>
    </p:spTree>
    <p:extLst>
      <p:ext uri="{BB962C8B-B14F-4D97-AF65-F5344CB8AC3E}">
        <p14:creationId xmlns:p14="http://schemas.microsoft.com/office/powerpoint/2010/main" val="1831266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Corolla </a:t>
            </a:r>
            <a:r>
              <a:rPr lang="en-IN" b="1" dirty="0"/>
              <a:t/>
            </a:r>
            <a:br>
              <a:rPr lang="en-IN" b="1" dirty="0"/>
            </a:br>
            <a:endParaRPr lang="en-IN" dirty="0"/>
          </a:p>
        </p:txBody>
      </p:sp>
      <p:sp>
        <p:nvSpPr>
          <p:cNvPr id="3" name="Content Placeholder 2"/>
          <p:cNvSpPr>
            <a:spLocks noGrp="1"/>
          </p:cNvSpPr>
          <p:nvPr>
            <p:ph idx="1"/>
          </p:nvPr>
        </p:nvSpPr>
        <p:spPr/>
        <p:txBody>
          <a:bodyPr/>
          <a:lstStyle/>
          <a:p>
            <a:r>
              <a:rPr lang="en-US" sz="2400" b="1" dirty="0" smtClean="0"/>
              <a:t>•</a:t>
            </a:r>
            <a:r>
              <a:rPr lang="en-US" sz="2400" b="1" dirty="0"/>
              <a:t>It is the second whorl of a flower.</a:t>
            </a:r>
            <a:endParaRPr lang="en-IN" sz="2400" b="1" dirty="0"/>
          </a:p>
          <a:p>
            <a:r>
              <a:rPr lang="en-US" sz="2400" b="1" dirty="0"/>
              <a:t>•Each member called petal.</a:t>
            </a:r>
            <a:endParaRPr lang="en-IN" sz="2400" b="1" dirty="0"/>
          </a:p>
          <a:p>
            <a:r>
              <a:rPr lang="en-US" sz="2400" b="1" dirty="0"/>
              <a:t>•Usually brightly colored to attract insect for pollination.</a:t>
            </a:r>
            <a:endParaRPr lang="en-IN" sz="2400" b="1" dirty="0"/>
          </a:p>
          <a:p>
            <a:r>
              <a:rPr lang="en-US" sz="2400" b="1" dirty="0"/>
              <a:t>•Polypetalous: petals are free.</a:t>
            </a:r>
            <a:endParaRPr lang="en-IN" sz="2400" b="1" dirty="0"/>
          </a:p>
          <a:p>
            <a:r>
              <a:rPr lang="en-US" sz="2400" b="1" dirty="0"/>
              <a:t>•</a:t>
            </a:r>
            <a:r>
              <a:rPr lang="en-US" sz="2400" b="1" dirty="0" err="1"/>
              <a:t>Gamopetalous</a:t>
            </a:r>
            <a:r>
              <a:rPr lang="en-US" sz="2400" b="1" dirty="0"/>
              <a:t>: petals are united or fused.</a:t>
            </a:r>
            <a:endParaRPr lang="en-IN" sz="2400" b="1" dirty="0"/>
          </a:p>
          <a:p>
            <a:endParaRPr lang="en-IN" dirty="0"/>
          </a:p>
        </p:txBody>
      </p:sp>
    </p:spTree>
    <p:extLst>
      <p:ext uri="{BB962C8B-B14F-4D97-AF65-F5344CB8AC3E}">
        <p14:creationId xmlns:p14="http://schemas.microsoft.com/office/powerpoint/2010/main" val="34304786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Androecium : </a:t>
            </a:r>
            <a:r>
              <a:rPr lang="en-IN" dirty="0"/>
              <a:t/>
            </a:r>
            <a:br>
              <a:rPr lang="en-IN" dirty="0"/>
            </a:br>
            <a:endParaRPr lang="en-IN" dirty="0"/>
          </a:p>
        </p:txBody>
      </p:sp>
      <p:sp>
        <p:nvSpPr>
          <p:cNvPr id="3" name="Content Placeholder 2"/>
          <p:cNvSpPr>
            <a:spLocks noGrp="1"/>
          </p:cNvSpPr>
          <p:nvPr>
            <p:ph idx="1"/>
          </p:nvPr>
        </p:nvSpPr>
        <p:spPr/>
        <p:txBody>
          <a:bodyPr>
            <a:normAutofit fontScale="92500" lnSpcReduction="10000"/>
          </a:bodyPr>
          <a:lstStyle/>
          <a:p>
            <a:r>
              <a:rPr lang="en-US" sz="2400" b="1" dirty="0" smtClean="0"/>
              <a:t>•</a:t>
            </a:r>
            <a:r>
              <a:rPr lang="en-US" sz="2400" b="1" dirty="0"/>
              <a:t>It is the male sex organ of the flower.</a:t>
            </a:r>
            <a:endParaRPr lang="en-IN" sz="2400" b="1" dirty="0"/>
          </a:p>
          <a:p>
            <a:r>
              <a:rPr lang="en-US" sz="2400" b="1" dirty="0"/>
              <a:t>•Composed of stamens.</a:t>
            </a:r>
            <a:endParaRPr lang="en-IN" sz="2400" b="1" dirty="0"/>
          </a:p>
          <a:p>
            <a:r>
              <a:rPr lang="en-US" sz="2400" b="1" dirty="0"/>
              <a:t>•Each stamen consists of a stalk or filament and an anther.</a:t>
            </a:r>
            <a:endParaRPr lang="en-IN" sz="2400" b="1" dirty="0"/>
          </a:p>
          <a:p>
            <a:r>
              <a:rPr lang="en-US" sz="2400" b="1" dirty="0"/>
              <a:t>•Each anther is usually </a:t>
            </a:r>
            <a:r>
              <a:rPr lang="en-US" sz="2400" b="1" dirty="0" err="1"/>
              <a:t>bilobed</a:t>
            </a:r>
            <a:r>
              <a:rPr lang="en-US" sz="2400" b="1" dirty="0"/>
              <a:t> and each lobe has two chambers, pollen sac.</a:t>
            </a:r>
            <a:endParaRPr lang="en-IN" sz="2400" b="1" dirty="0"/>
          </a:p>
          <a:p>
            <a:r>
              <a:rPr lang="en-US" sz="2400" b="1" dirty="0"/>
              <a:t>•Pollen grains are produced inside the pollen sacs.</a:t>
            </a:r>
            <a:endParaRPr lang="en-IN" sz="2400" b="1" dirty="0"/>
          </a:p>
          <a:p>
            <a:r>
              <a:rPr lang="en-US" sz="2400" b="1" dirty="0"/>
              <a:t>•A sterile stamen is called </a:t>
            </a:r>
            <a:r>
              <a:rPr lang="en-US" sz="2400" b="1" dirty="0" err="1"/>
              <a:t>staminode</a:t>
            </a:r>
            <a:r>
              <a:rPr lang="en-US" sz="2400" b="1" dirty="0"/>
              <a:t>.</a:t>
            </a:r>
            <a:endParaRPr lang="en-IN" sz="2400" b="1" dirty="0"/>
          </a:p>
          <a:p>
            <a:r>
              <a:rPr lang="en-US" sz="2400" b="1" dirty="0"/>
              <a:t>•Epipetalous: stamens attached to the petals. E.g. </a:t>
            </a:r>
            <a:r>
              <a:rPr lang="en-US" sz="2400" b="1" dirty="0" err="1"/>
              <a:t>brinjal</a:t>
            </a:r>
            <a:r>
              <a:rPr lang="en-US" sz="2400" b="1" dirty="0"/>
              <a:t>.</a:t>
            </a:r>
            <a:endParaRPr lang="en-IN" sz="2400" b="1" dirty="0"/>
          </a:p>
          <a:p>
            <a:endParaRPr lang="en-IN" dirty="0"/>
          </a:p>
        </p:txBody>
      </p:sp>
    </p:spTree>
    <p:extLst>
      <p:ext uri="{BB962C8B-B14F-4D97-AF65-F5344CB8AC3E}">
        <p14:creationId xmlns:p14="http://schemas.microsoft.com/office/powerpoint/2010/main" val="849689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154954" y="2057400"/>
            <a:ext cx="8825659" cy="3962400"/>
          </a:xfrm>
        </p:spPr>
        <p:txBody>
          <a:bodyPr>
            <a:noAutofit/>
          </a:bodyPr>
          <a:lstStyle/>
          <a:p>
            <a:r>
              <a:rPr lang="en-IN" sz="2400" b="1" u="sng" dirty="0"/>
              <a:t>Root System</a:t>
            </a:r>
          </a:p>
          <a:p>
            <a:r>
              <a:rPr lang="en-IN" sz="2400" b="1" dirty="0"/>
              <a:t>The root is a brown, </a:t>
            </a:r>
            <a:r>
              <a:rPr lang="en-IN" sz="2400" b="1" dirty="0" err="1"/>
              <a:t>nongreen</a:t>
            </a:r>
            <a:r>
              <a:rPr lang="en-IN" sz="2400" b="1" dirty="0"/>
              <a:t> and underground part of a plant. Root with their branches is collectively called a </a:t>
            </a:r>
            <a:r>
              <a:rPr lang="en-IN" sz="2400" b="1" dirty="0">
                <a:hlinkClick r:id="rId2"/>
              </a:rPr>
              <a:t>root system</a:t>
            </a:r>
            <a:r>
              <a:rPr lang="en-IN" sz="2400" b="1" dirty="0"/>
              <a:t>. There are three types of the root system:</a:t>
            </a:r>
          </a:p>
          <a:p>
            <a:r>
              <a:rPr lang="en-IN" sz="2400" b="1" u="sng" dirty="0" smtClean="0"/>
              <a:t>Taproot </a:t>
            </a:r>
            <a:r>
              <a:rPr lang="en-IN" sz="2400" b="1" u="sng" dirty="0"/>
              <a:t>System</a:t>
            </a:r>
          </a:p>
          <a:p>
            <a:r>
              <a:rPr lang="en-IN" sz="2400" b="1" dirty="0"/>
              <a:t>The taproot is mainly present in dicotyledonous plants. It develops from the radicle of the germinating seed, along with its primary roots and branches, giving rise to the taproot system.  Mustard seeds, mangoes, grams</a:t>
            </a:r>
          </a:p>
        </p:txBody>
      </p:sp>
    </p:spTree>
    <p:extLst>
      <p:ext uri="{BB962C8B-B14F-4D97-AF65-F5344CB8AC3E}">
        <p14:creationId xmlns:p14="http://schemas.microsoft.com/office/powerpoint/2010/main" val="39180534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r>
              <a:rPr lang="en-US" dirty="0"/>
              <a:t>•</a:t>
            </a:r>
            <a:r>
              <a:rPr lang="en-US" sz="2400" b="1" dirty="0"/>
              <a:t>Epiphyllous: stamens attached to the </a:t>
            </a:r>
            <a:r>
              <a:rPr lang="en-US" sz="2400" b="1" dirty="0" err="1"/>
              <a:t>perianth</a:t>
            </a:r>
            <a:r>
              <a:rPr lang="en-US" sz="2400" b="1" dirty="0"/>
              <a:t>. E.g. lily.</a:t>
            </a:r>
            <a:endParaRPr lang="en-IN" sz="2400" b="1" dirty="0"/>
          </a:p>
          <a:p>
            <a:r>
              <a:rPr lang="en-US" sz="2400" b="1" dirty="0"/>
              <a:t>•Polyandrous: stamens are free.</a:t>
            </a:r>
            <a:endParaRPr lang="en-IN" sz="2400" b="1" dirty="0"/>
          </a:p>
          <a:p>
            <a:r>
              <a:rPr lang="en-US" sz="2400" b="1" dirty="0"/>
              <a:t>•</a:t>
            </a:r>
            <a:r>
              <a:rPr lang="en-US" sz="2400" b="1" dirty="0" err="1"/>
              <a:t>Monoadelphous</a:t>
            </a:r>
            <a:r>
              <a:rPr lang="en-US" sz="2400" b="1" dirty="0"/>
              <a:t>: stamens united into one bunch or one bundle e.g. China rose.</a:t>
            </a:r>
            <a:endParaRPr lang="en-IN" sz="2400" b="1" dirty="0"/>
          </a:p>
          <a:p>
            <a:r>
              <a:rPr lang="en-US" sz="2400" b="1" dirty="0"/>
              <a:t>•</a:t>
            </a:r>
            <a:r>
              <a:rPr lang="en-US" sz="2400" b="1" dirty="0" err="1"/>
              <a:t>Diadelphous</a:t>
            </a:r>
            <a:r>
              <a:rPr lang="en-US" sz="2400" b="1" dirty="0"/>
              <a:t>: stamens fused to form two bundles as in pea.</a:t>
            </a:r>
            <a:endParaRPr lang="en-IN" sz="2400" b="1" dirty="0"/>
          </a:p>
          <a:p>
            <a:r>
              <a:rPr lang="en-US" sz="2400" b="1" dirty="0"/>
              <a:t>•</a:t>
            </a:r>
            <a:r>
              <a:rPr lang="en-US" sz="2400" b="1" dirty="0" err="1"/>
              <a:t>Polyadelphous</a:t>
            </a:r>
            <a:r>
              <a:rPr lang="en-US" sz="2400" b="1" dirty="0"/>
              <a:t>: stamens fused to form more than two bundles as in citrus.</a:t>
            </a:r>
            <a:endParaRPr lang="en-IN" sz="2400" b="1" dirty="0"/>
          </a:p>
          <a:p>
            <a:endParaRPr lang="en-IN" dirty="0"/>
          </a:p>
        </p:txBody>
      </p:sp>
    </p:spTree>
    <p:extLst>
      <p:ext uri="{BB962C8B-B14F-4D97-AF65-F5344CB8AC3E}">
        <p14:creationId xmlns:p14="http://schemas.microsoft.com/office/powerpoint/2010/main" val="39385133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Gynoecium </a:t>
            </a:r>
            <a:r>
              <a:rPr lang="en-IN" b="1" dirty="0"/>
              <a:t/>
            </a:r>
            <a:br>
              <a:rPr lang="en-IN" b="1" dirty="0"/>
            </a:br>
            <a:endParaRPr lang="en-IN" dirty="0"/>
          </a:p>
        </p:txBody>
      </p:sp>
      <p:sp>
        <p:nvSpPr>
          <p:cNvPr id="3" name="Content Placeholder 2"/>
          <p:cNvSpPr>
            <a:spLocks noGrp="1"/>
          </p:cNvSpPr>
          <p:nvPr>
            <p:ph idx="1"/>
          </p:nvPr>
        </p:nvSpPr>
        <p:spPr/>
        <p:txBody>
          <a:bodyPr>
            <a:normAutofit/>
          </a:bodyPr>
          <a:lstStyle/>
          <a:p>
            <a:r>
              <a:rPr lang="en-US" sz="2400" b="1" dirty="0" smtClean="0"/>
              <a:t>•</a:t>
            </a:r>
            <a:r>
              <a:rPr lang="en-US" sz="2400" b="1" dirty="0"/>
              <a:t>It is the female reproductive part of the flower.</a:t>
            </a:r>
            <a:endParaRPr lang="en-IN" sz="2400" b="1" dirty="0"/>
          </a:p>
          <a:p>
            <a:r>
              <a:rPr lang="en-US" sz="2400" b="1" dirty="0"/>
              <a:t>•Members are called carpel.</a:t>
            </a:r>
            <a:endParaRPr lang="en-IN" sz="2400" b="1" dirty="0"/>
          </a:p>
          <a:p>
            <a:r>
              <a:rPr lang="en-US" sz="2400" b="1" dirty="0"/>
              <a:t>•Each carpel has three parts namely stigma, style and ovary.</a:t>
            </a:r>
            <a:endParaRPr lang="en-IN" sz="2400" b="1" dirty="0"/>
          </a:p>
          <a:p>
            <a:r>
              <a:rPr lang="en-US" sz="2400" b="1" dirty="0"/>
              <a:t>•Ovary is the enlarged basal part on which lies the elongated tube, the style.</a:t>
            </a:r>
            <a:endParaRPr lang="en-IN" sz="2400" b="1" dirty="0"/>
          </a:p>
          <a:p>
            <a:r>
              <a:rPr lang="en-US" sz="2400" b="1" dirty="0"/>
              <a:t>•The stigma usually at the tip of the style.</a:t>
            </a:r>
            <a:endParaRPr lang="en-IN" sz="2400" b="1" dirty="0"/>
          </a:p>
          <a:p>
            <a:endParaRPr lang="en-IN" dirty="0"/>
          </a:p>
        </p:txBody>
      </p:sp>
    </p:spTree>
    <p:extLst>
      <p:ext uri="{BB962C8B-B14F-4D97-AF65-F5344CB8AC3E}">
        <p14:creationId xmlns:p14="http://schemas.microsoft.com/office/powerpoint/2010/main" val="42421785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sz="2400" b="1" dirty="0"/>
              <a:t>•Stigma is the receptive surface for pollen grain.</a:t>
            </a:r>
            <a:endParaRPr lang="en-IN" sz="2400" b="1" dirty="0"/>
          </a:p>
          <a:p>
            <a:r>
              <a:rPr lang="en-US" sz="2400" b="1" dirty="0"/>
              <a:t>•Each ovary bears one or more ovules.</a:t>
            </a:r>
            <a:endParaRPr lang="en-IN" sz="2400" b="1" dirty="0"/>
          </a:p>
          <a:p>
            <a:r>
              <a:rPr lang="en-US" sz="2400" b="1" dirty="0"/>
              <a:t>•Ovule attached to a flattened cushion-like placenta in the ovary.</a:t>
            </a:r>
            <a:endParaRPr lang="en-IN" sz="2400" b="1" dirty="0"/>
          </a:p>
          <a:p>
            <a:r>
              <a:rPr lang="en-US" sz="2400" b="1" dirty="0"/>
              <a:t>•When more than one carpel is present they may be:- ◦</a:t>
            </a:r>
            <a:r>
              <a:rPr lang="en-US" sz="2400" b="1" dirty="0" err="1"/>
              <a:t>Apocarpous</a:t>
            </a:r>
            <a:r>
              <a:rPr lang="en-US" sz="2400" b="1" dirty="0"/>
              <a:t>: all carpels are free. E.g. rose, lotus</a:t>
            </a:r>
            <a:endParaRPr lang="en-IN" sz="2400" b="1" dirty="0"/>
          </a:p>
          <a:p>
            <a:r>
              <a:rPr lang="en-US" sz="2400" b="1" dirty="0"/>
              <a:t>◦</a:t>
            </a:r>
            <a:r>
              <a:rPr lang="en-US" sz="2400" b="1" dirty="0" err="1"/>
              <a:t>Syncarpous</a:t>
            </a:r>
            <a:r>
              <a:rPr lang="en-US" sz="2400" b="1" dirty="0"/>
              <a:t>: carpels fused. E.g. Tomato mustard.</a:t>
            </a:r>
            <a:endParaRPr lang="en-IN" sz="2400" b="1" dirty="0"/>
          </a:p>
          <a:p>
            <a:endParaRPr lang="en-IN" dirty="0"/>
          </a:p>
        </p:txBody>
      </p:sp>
    </p:spTree>
    <p:extLst>
      <p:ext uri="{BB962C8B-B14F-4D97-AF65-F5344CB8AC3E}">
        <p14:creationId xmlns:p14="http://schemas.microsoft.com/office/powerpoint/2010/main" val="1847881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b="1" dirty="0"/>
              <a:t>Symmetry :</a:t>
            </a:r>
            <a:endParaRPr lang="en-IN" b="1" dirty="0"/>
          </a:p>
          <a:p>
            <a:r>
              <a:rPr lang="en-US" b="1" dirty="0"/>
              <a:t>•Actinomorphic: radially symmetrical.</a:t>
            </a:r>
            <a:endParaRPr lang="en-IN" b="1" dirty="0"/>
          </a:p>
          <a:p>
            <a:r>
              <a:rPr lang="en-US" b="1" dirty="0"/>
              <a:t>•Zygomorphic: bilaterally symmetrical.</a:t>
            </a:r>
            <a:endParaRPr lang="en-IN" b="1" dirty="0"/>
          </a:p>
          <a:p>
            <a:r>
              <a:rPr lang="en-US" b="1" dirty="0"/>
              <a:t>•Asymmetrical:  when a flower cannot be divided into two equal half in any plane.</a:t>
            </a:r>
            <a:endParaRPr lang="en-IN" b="1" dirty="0"/>
          </a:p>
          <a:p>
            <a:endParaRPr lang="en-IN" dirty="0"/>
          </a:p>
        </p:txBody>
      </p:sp>
    </p:spTree>
    <p:extLst>
      <p:ext uri="{BB962C8B-B14F-4D97-AF65-F5344CB8AC3E}">
        <p14:creationId xmlns:p14="http://schemas.microsoft.com/office/powerpoint/2010/main" val="20792496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SYMMETRY   OF FLOWERS</a:t>
            </a:r>
            <a:endParaRPr lang="en-IN"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17104751"/>
              </p:ext>
            </p:extLst>
          </p:nvPr>
        </p:nvGraphicFramePr>
        <p:xfrm>
          <a:off x="788894" y="2603500"/>
          <a:ext cx="9269506" cy="2839720"/>
        </p:xfrm>
        <a:graphic>
          <a:graphicData uri="http://schemas.openxmlformats.org/drawingml/2006/table">
            <a:tbl>
              <a:tblPr firstRow="1" bandRow="1">
                <a:tableStyleId>{21E4AEA4-8DFA-4A89-87EB-49C32662AFE0}</a:tableStyleId>
              </a:tblPr>
              <a:tblGrid>
                <a:gridCol w="2794425"/>
                <a:gridCol w="2794425"/>
                <a:gridCol w="3680656"/>
              </a:tblGrid>
              <a:tr h="370840">
                <a:tc>
                  <a:txBody>
                    <a:bodyPr/>
                    <a:lstStyle/>
                    <a:p>
                      <a:r>
                        <a:rPr lang="en-IN" dirty="0" err="1">
                          <a:effectLst/>
                        </a:rPr>
                        <a:t>ymmetry</a:t>
                      </a:r>
                      <a:r>
                        <a:rPr lang="en-IN" dirty="0">
                          <a:effectLst/>
                        </a:rPr>
                        <a:t> of </a:t>
                      </a:r>
                      <a:r>
                        <a:rPr lang="en-IN" dirty="0" smtClean="0">
                          <a:effectLst/>
                        </a:rPr>
                        <a:t>flower</a:t>
                      </a:r>
                      <a:endParaRPr lang="en-IN" dirty="0">
                        <a:effectLst/>
                      </a:endParaRPr>
                    </a:p>
                  </a:txBody>
                  <a:tcPr/>
                </a:tc>
                <a:tc>
                  <a:txBody>
                    <a:bodyPr/>
                    <a:lstStyle/>
                    <a:p>
                      <a:r>
                        <a:rPr lang="en-IN">
                          <a:effectLst/>
                        </a:rPr>
                        <a:t>On the basis of no. of</a:t>
                      </a:r>
                      <a:br>
                        <a:rPr lang="en-IN">
                          <a:effectLst/>
                        </a:rPr>
                      </a:br>
                      <a:r>
                        <a:rPr lang="en-IN">
                          <a:effectLst/>
                        </a:rPr>
                        <a:t>floral appendages</a:t>
                      </a:r>
                    </a:p>
                  </a:txBody>
                  <a:tcPr/>
                </a:tc>
                <a:tc>
                  <a:txBody>
                    <a:bodyPr/>
                    <a:lstStyle/>
                    <a:p>
                      <a:r>
                        <a:rPr lang="en-IN">
                          <a:effectLst/>
                        </a:rPr>
                        <a:t>On the basis of position of calyx,corolla,</a:t>
                      </a:r>
                      <a:br>
                        <a:rPr lang="en-IN">
                          <a:effectLst/>
                        </a:rPr>
                      </a:br>
                      <a:r>
                        <a:rPr lang="en-IN">
                          <a:effectLst/>
                        </a:rPr>
                        <a:t>androecium with respect to ovary</a:t>
                      </a:r>
                    </a:p>
                  </a:txBody>
                  <a:tcPr/>
                </a:tc>
              </a:tr>
              <a:tr h="370840">
                <a:tc>
                  <a:txBody>
                    <a:bodyPr/>
                    <a:lstStyle/>
                    <a:p>
                      <a:r>
                        <a:rPr lang="en-IN" b="1">
                          <a:effectLst/>
                        </a:rPr>
                        <a:t>Actinomorphic (radial</a:t>
                      </a:r>
                      <a:br>
                        <a:rPr lang="en-IN" b="1">
                          <a:effectLst/>
                        </a:rPr>
                      </a:br>
                      <a:r>
                        <a:rPr lang="en-IN" b="1">
                          <a:effectLst/>
                        </a:rPr>
                        <a:t>symmetry)</a:t>
                      </a:r>
                    </a:p>
                  </a:txBody>
                  <a:tcPr/>
                </a:tc>
                <a:tc>
                  <a:txBody>
                    <a:bodyPr/>
                    <a:lstStyle/>
                    <a:p>
                      <a:r>
                        <a:rPr lang="en-IN" b="1">
                          <a:effectLst/>
                        </a:rPr>
                        <a:t>Trimerous</a:t>
                      </a:r>
                    </a:p>
                  </a:txBody>
                  <a:tcPr/>
                </a:tc>
                <a:tc>
                  <a:txBody>
                    <a:bodyPr/>
                    <a:lstStyle/>
                    <a:p>
                      <a:r>
                        <a:rPr lang="en-IN" b="1">
                          <a:effectLst/>
                        </a:rPr>
                        <a:t>Hypogynous (superior ovary)</a:t>
                      </a:r>
                    </a:p>
                  </a:txBody>
                  <a:tcPr/>
                </a:tc>
              </a:tr>
              <a:tr h="370840">
                <a:tc>
                  <a:txBody>
                    <a:bodyPr/>
                    <a:lstStyle/>
                    <a:p>
                      <a:r>
                        <a:rPr lang="en-IN" b="1">
                          <a:effectLst/>
                        </a:rPr>
                        <a:t>Zygomorphic (bilateral</a:t>
                      </a:r>
                      <a:br>
                        <a:rPr lang="en-IN" b="1">
                          <a:effectLst/>
                        </a:rPr>
                      </a:br>
                      <a:r>
                        <a:rPr lang="en-IN" b="1">
                          <a:effectLst/>
                        </a:rPr>
                        <a:t>symmetry)</a:t>
                      </a:r>
                    </a:p>
                  </a:txBody>
                  <a:tcPr/>
                </a:tc>
                <a:tc>
                  <a:txBody>
                    <a:bodyPr/>
                    <a:lstStyle/>
                    <a:p>
                      <a:r>
                        <a:rPr lang="en-IN" b="1">
                          <a:effectLst/>
                        </a:rPr>
                        <a:t>Tetramerous</a:t>
                      </a:r>
                    </a:p>
                  </a:txBody>
                  <a:tcPr/>
                </a:tc>
                <a:tc>
                  <a:txBody>
                    <a:bodyPr/>
                    <a:lstStyle/>
                    <a:p>
                      <a:r>
                        <a:rPr lang="en-IN" b="1">
                          <a:effectLst/>
                        </a:rPr>
                        <a:t>Perigynous (half inferior ovary)</a:t>
                      </a:r>
                    </a:p>
                  </a:txBody>
                  <a:tcPr/>
                </a:tc>
              </a:tr>
              <a:tr h="370840">
                <a:tc>
                  <a:txBody>
                    <a:bodyPr/>
                    <a:lstStyle/>
                    <a:p>
                      <a:r>
                        <a:rPr lang="en-IN" b="1">
                          <a:effectLst/>
                        </a:rPr>
                        <a:t>Asymmetric (irregular)</a:t>
                      </a:r>
                    </a:p>
                  </a:txBody>
                  <a:tcPr/>
                </a:tc>
                <a:tc>
                  <a:txBody>
                    <a:bodyPr/>
                    <a:lstStyle/>
                    <a:p>
                      <a:r>
                        <a:rPr lang="en-IN" b="1">
                          <a:effectLst/>
                        </a:rPr>
                        <a:t>Pentamerous</a:t>
                      </a:r>
                    </a:p>
                  </a:txBody>
                  <a:tcPr/>
                </a:tc>
                <a:tc>
                  <a:txBody>
                    <a:bodyPr/>
                    <a:lstStyle/>
                    <a:p>
                      <a:r>
                        <a:rPr lang="en-IN" b="1" dirty="0" err="1">
                          <a:effectLst/>
                        </a:rPr>
                        <a:t>Epigynous</a:t>
                      </a:r>
                      <a:r>
                        <a:rPr lang="en-IN" b="1" dirty="0">
                          <a:effectLst/>
                        </a:rPr>
                        <a:t> (inferior ovary)</a:t>
                      </a:r>
                    </a:p>
                  </a:txBody>
                  <a:tcPr/>
                </a:tc>
              </a:tr>
            </a:tbl>
          </a:graphicData>
        </a:graphic>
      </p:graphicFrame>
    </p:spTree>
    <p:extLst>
      <p:ext uri="{BB962C8B-B14F-4D97-AF65-F5344CB8AC3E}">
        <p14:creationId xmlns:p14="http://schemas.microsoft.com/office/powerpoint/2010/main" val="10157208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b="1" dirty="0"/>
              <a:t>Pattern of flower :</a:t>
            </a:r>
            <a:endParaRPr lang="en-IN" b="1" dirty="0"/>
          </a:p>
          <a:p>
            <a:r>
              <a:rPr lang="en-US" b="1" dirty="0"/>
              <a:t>•A flower may be </a:t>
            </a:r>
            <a:r>
              <a:rPr lang="en-US" b="1" dirty="0" err="1"/>
              <a:t>trimerous</a:t>
            </a:r>
            <a:r>
              <a:rPr lang="en-US" b="1" dirty="0"/>
              <a:t>, tetramerous or </a:t>
            </a:r>
            <a:r>
              <a:rPr lang="en-US" b="1" dirty="0" err="1"/>
              <a:t>pentamerous</a:t>
            </a:r>
            <a:r>
              <a:rPr lang="en-US" b="1" dirty="0"/>
              <a:t> when the floral appendages are in multiple of 3, 4 or 5 respectively.</a:t>
            </a:r>
            <a:endParaRPr lang="en-IN" b="1" dirty="0"/>
          </a:p>
          <a:p>
            <a:r>
              <a:rPr lang="en-US" b="1" dirty="0"/>
              <a:t>•Reduced leaf found at the base of the pedicel are called bract.</a:t>
            </a:r>
            <a:endParaRPr lang="en-IN" b="1" dirty="0"/>
          </a:p>
          <a:p>
            <a:r>
              <a:rPr lang="en-US" b="1" dirty="0"/>
              <a:t>•Flowers which bears bract are said to be bracteates.</a:t>
            </a:r>
            <a:endParaRPr lang="en-IN" b="1" dirty="0"/>
          </a:p>
          <a:p>
            <a:r>
              <a:rPr lang="en-US" b="1" dirty="0"/>
              <a:t>•Flowers without bract are said to be </a:t>
            </a:r>
            <a:r>
              <a:rPr lang="en-US" b="1" dirty="0" err="1"/>
              <a:t>ebracteate</a:t>
            </a:r>
            <a:r>
              <a:rPr lang="en-US" b="1" dirty="0"/>
              <a:t>.</a:t>
            </a:r>
            <a:endParaRPr lang="en-IN" b="1" dirty="0"/>
          </a:p>
          <a:p>
            <a:endParaRPr lang="en-IN" dirty="0"/>
          </a:p>
        </p:txBody>
      </p:sp>
    </p:spTree>
    <p:extLst>
      <p:ext uri="{BB962C8B-B14F-4D97-AF65-F5344CB8AC3E}">
        <p14:creationId xmlns:p14="http://schemas.microsoft.com/office/powerpoint/2010/main" val="18710481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US" b="1" dirty="0"/>
              <a:t>Position of floral parts on thalamus :</a:t>
            </a:r>
            <a:endParaRPr lang="en-IN" b="1" dirty="0"/>
          </a:p>
          <a:p>
            <a:r>
              <a:rPr lang="en-US" b="1" dirty="0"/>
              <a:t>•</a:t>
            </a:r>
            <a:r>
              <a:rPr lang="en-US" b="1" dirty="0" err="1"/>
              <a:t>Hypogynous</a:t>
            </a:r>
            <a:r>
              <a:rPr lang="en-US" b="1" dirty="0"/>
              <a:t> :  ◦Gynoecium occupies the highest position.</a:t>
            </a:r>
            <a:endParaRPr lang="en-IN" b="1" dirty="0"/>
          </a:p>
          <a:p>
            <a:r>
              <a:rPr lang="en-US" b="1" dirty="0"/>
              <a:t>◦Other whorls are present below the Gynoecium.</a:t>
            </a:r>
            <a:endParaRPr lang="en-IN" b="1" dirty="0"/>
          </a:p>
          <a:p>
            <a:r>
              <a:rPr lang="en-US" b="1" dirty="0"/>
              <a:t>◦Ovary is said to be superior. E.g. mustard, China rose and </a:t>
            </a:r>
            <a:r>
              <a:rPr lang="en-US" b="1" dirty="0" err="1"/>
              <a:t>brinjal</a:t>
            </a:r>
            <a:r>
              <a:rPr lang="en-US" b="1" dirty="0"/>
              <a:t>.</a:t>
            </a:r>
            <a:endParaRPr lang="en-IN" b="1" dirty="0"/>
          </a:p>
          <a:p>
            <a:r>
              <a:rPr lang="en-US" b="1" dirty="0"/>
              <a:t> </a:t>
            </a:r>
            <a:endParaRPr lang="en-IN" b="1" dirty="0"/>
          </a:p>
          <a:p>
            <a:r>
              <a:rPr lang="en-US" b="1" dirty="0"/>
              <a:t>•</a:t>
            </a:r>
            <a:r>
              <a:rPr lang="en-US" b="1" dirty="0" err="1"/>
              <a:t>Epigynous</a:t>
            </a:r>
            <a:r>
              <a:rPr lang="en-US" b="1" dirty="0"/>
              <a:t> : ◦The thalamus encloses the ovary.</a:t>
            </a:r>
            <a:endParaRPr lang="en-IN" b="1" dirty="0"/>
          </a:p>
          <a:p>
            <a:r>
              <a:rPr lang="en-US" b="1" dirty="0"/>
              <a:t>◦Thalamus fused with ovary.</a:t>
            </a:r>
            <a:endParaRPr lang="en-IN" b="1" dirty="0"/>
          </a:p>
          <a:p>
            <a:r>
              <a:rPr lang="en-US" b="1" dirty="0"/>
              <a:t>◦The other whorl arises above the ovary</a:t>
            </a:r>
            <a:r>
              <a:rPr lang="en-US" b="1" dirty="0" smtClean="0"/>
              <a:t>.</a:t>
            </a:r>
            <a:endParaRPr lang="en-IN" b="1" dirty="0"/>
          </a:p>
        </p:txBody>
      </p:sp>
    </p:spTree>
    <p:extLst>
      <p:ext uri="{BB962C8B-B14F-4D97-AF65-F5344CB8AC3E}">
        <p14:creationId xmlns:p14="http://schemas.microsoft.com/office/powerpoint/2010/main" val="3011816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154954" y="2259106"/>
            <a:ext cx="8825659" cy="3760694"/>
          </a:xfrm>
        </p:spPr>
        <p:txBody>
          <a:bodyPr/>
          <a:lstStyle/>
          <a:p>
            <a:r>
              <a:rPr lang="en-US" b="1" dirty="0"/>
              <a:t>◦Ovary is inferior. E.g. guava, cucumber, ray florets of sunflower.</a:t>
            </a:r>
            <a:endParaRPr lang="en-IN" b="1" dirty="0"/>
          </a:p>
          <a:p>
            <a:r>
              <a:rPr lang="en-US" b="1" dirty="0"/>
              <a:t> </a:t>
            </a:r>
            <a:r>
              <a:rPr lang="en-US" b="1" dirty="0" err="1" smtClean="0"/>
              <a:t>Perigynous</a:t>
            </a:r>
            <a:r>
              <a:rPr lang="en-US" b="1" dirty="0" smtClean="0"/>
              <a:t> </a:t>
            </a:r>
            <a:r>
              <a:rPr lang="en-US" b="1" dirty="0"/>
              <a:t>: ◦Ovary is said to be half inferior.</a:t>
            </a:r>
            <a:endParaRPr lang="en-IN" b="1" dirty="0"/>
          </a:p>
          <a:p>
            <a:r>
              <a:rPr lang="en-US" b="1" dirty="0"/>
              <a:t>◦The Gynoecium situated in the </a:t>
            </a:r>
            <a:r>
              <a:rPr lang="en-US" b="1" dirty="0" err="1"/>
              <a:t>centre</a:t>
            </a:r>
            <a:r>
              <a:rPr lang="en-US" b="1" dirty="0"/>
              <a:t>.</a:t>
            </a:r>
            <a:endParaRPr lang="en-IN" b="1" dirty="0"/>
          </a:p>
          <a:p>
            <a:r>
              <a:rPr lang="en-US" b="1" dirty="0"/>
              <a:t>◦Other whorls located on the rim of the thalamus almost at the same level. E.g. plum, Rose, peach.</a:t>
            </a:r>
            <a:endParaRPr lang="en-IN" b="1" dirty="0"/>
          </a:p>
          <a:p>
            <a:r>
              <a:rPr lang="en-US" dirty="0"/>
              <a:t> </a:t>
            </a:r>
            <a:endParaRPr lang="en-IN" dirty="0"/>
          </a:p>
          <a:p>
            <a:endParaRPr lang="en-IN" dirty="0"/>
          </a:p>
          <a:p>
            <a:endParaRPr lang="en-IN" dirty="0"/>
          </a:p>
        </p:txBody>
      </p:sp>
    </p:spTree>
    <p:extLst>
      <p:ext uri="{BB962C8B-B14F-4D97-AF65-F5344CB8AC3E}">
        <p14:creationId xmlns:p14="http://schemas.microsoft.com/office/powerpoint/2010/main" val="16021998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2175438" y="2805807"/>
            <a:ext cx="6785436" cy="3011685"/>
          </a:xfrm>
          <a:prstGeom prst="rect">
            <a:avLst/>
          </a:prstGeom>
        </p:spPr>
      </p:pic>
    </p:spTree>
    <p:extLst>
      <p:ext uri="{BB962C8B-B14F-4D97-AF65-F5344CB8AC3E}">
        <p14:creationId xmlns:p14="http://schemas.microsoft.com/office/powerpoint/2010/main" val="4604039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154954" y="2603499"/>
            <a:ext cx="8825659" cy="3886947"/>
          </a:xfrm>
        </p:spPr>
        <p:txBody>
          <a:bodyPr>
            <a:normAutofit/>
          </a:bodyPr>
          <a:lstStyle/>
          <a:p>
            <a:r>
              <a:rPr lang="en-US" sz="2400" b="1" dirty="0"/>
              <a:t>Aestivation : </a:t>
            </a:r>
            <a:endParaRPr lang="en-US" sz="2400" b="1" dirty="0" smtClean="0"/>
          </a:p>
          <a:p>
            <a:r>
              <a:rPr lang="en-US" sz="2400" b="1" dirty="0" smtClean="0"/>
              <a:t>the </a:t>
            </a:r>
            <a:r>
              <a:rPr lang="en-US" sz="2400" b="1" dirty="0"/>
              <a:t>mode of arrangement of sepals or petals in the floral bud with respect to the other members of the same whorl is known as aestivation.</a:t>
            </a:r>
            <a:endParaRPr lang="en-IN" sz="2400" b="1" dirty="0"/>
          </a:p>
          <a:p>
            <a:r>
              <a:rPr lang="en-US" sz="2400" b="1" dirty="0"/>
              <a:t>•</a:t>
            </a:r>
            <a:r>
              <a:rPr lang="en-US" sz="2400" b="1" dirty="0" err="1"/>
              <a:t>Valvate</a:t>
            </a:r>
            <a:r>
              <a:rPr lang="en-US" sz="2400" b="1" dirty="0"/>
              <a:t> </a:t>
            </a:r>
            <a:r>
              <a:rPr lang="en-US" sz="2400" b="1" dirty="0" smtClean="0"/>
              <a:t>:</a:t>
            </a:r>
          </a:p>
          <a:p>
            <a:r>
              <a:rPr lang="en-US" sz="2400" b="1" dirty="0" smtClean="0"/>
              <a:t> </a:t>
            </a:r>
            <a:r>
              <a:rPr lang="en-US" sz="2400" b="1" dirty="0"/>
              <a:t>sepals or petals in a whorl just touch one another at the margin, without overlapping. E.g. </a:t>
            </a:r>
            <a:r>
              <a:rPr lang="en-US" sz="2400" b="1" dirty="0" err="1"/>
              <a:t>Calotropis</a:t>
            </a:r>
            <a:r>
              <a:rPr lang="en-US" sz="2400" b="1" dirty="0"/>
              <a:t>.</a:t>
            </a:r>
            <a:endParaRPr lang="en-IN" sz="2400" b="1" dirty="0"/>
          </a:p>
          <a:p>
            <a:endParaRPr lang="en-IN" dirty="0"/>
          </a:p>
        </p:txBody>
      </p:sp>
    </p:spTree>
    <p:extLst>
      <p:ext uri="{BB962C8B-B14F-4D97-AF65-F5344CB8AC3E}">
        <p14:creationId xmlns:p14="http://schemas.microsoft.com/office/powerpoint/2010/main" val="2636452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20000"/>
          </a:bodyPr>
          <a:lstStyle/>
          <a:p>
            <a:r>
              <a:rPr lang="en-IN" b="1" dirty="0"/>
              <a:t>The Fibrous root System</a:t>
            </a:r>
          </a:p>
          <a:p>
            <a:r>
              <a:rPr lang="en-IN" b="1" dirty="0"/>
              <a:t>The fibrous root is mainly present in ferns and in all monocotyledonous plants. This root develops from thin, moderately branching roots or a primary roots, growing from the stem. The fibrous root system usually does not penetrate deep into the soil, therefore, on full maturity, these roots look like a mat or a carpet on the floor. Wheat, paddy, grass, carrots, onion, grass are a few examples of monocotyledonous plants with the fibrous root system.</a:t>
            </a:r>
          </a:p>
          <a:p>
            <a:r>
              <a:rPr lang="en-IN" b="1" dirty="0"/>
              <a:t>The Adventitious root System</a:t>
            </a:r>
          </a:p>
          <a:p>
            <a:r>
              <a:rPr lang="en-IN" b="1" dirty="0"/>
              <a:t>The roots which originate from any part of the plant body other than the radicle is called the adventitious root system. This root system is mainly present in all monocotyledonous plants. In plants, the adventitious root system is used for various purposes, like vegetative propagation, mechanical support, etc. Banyan tree, maize, oak trees, horsetails are a few examples of monocotyledonous plants with the adventitious root system.</a:t>
            </a:r>
          </a:p>
          <a:p>
            <a:endParaRPr lang="en-IN" dirty="0"/>
          </a:p>
        </p:txBody>
      </p:sp>
    </p:spTree>
    <p:extLst>
      <p:ext uri="{BB962C8B-B14F-4D97-AF65-F5344CB8AC3E}">
        <p14:creationId xmlns:p14="http://schemas.microsoft.com/office/powerpoint/2010/main" val="28624145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154954" y="2603500"/>
            <a:ext cx="8825659" cy="3851088"/>
          </a:xfrm>
        </p:spPr>
        <p:txBody>
          <a:bodyPr>
            <a:normAutofit fontScale="92500"/>
          </a:bodyPr>
          <a:lstStyle/>
          <a:p>
            <a:r>
              <a:rPr lang="en-US" sz="2400" b="1" dirty="0"/>
              <a:t>•Twisted : </a:t>
            </a:r>
            <a:endParaRPr lang="en-US" sz="2400" b="1" dirty="0" smtClean="0"/>
          </a:p>
          <a:p>
            <a:r>
              <a:rPr lang="en-US" sz="2400" b="1" dirty="0" smtClean="0"/>
              <a:t>one </a:t>
            </a:r>
            <a:r>
              <a:rPr lang="en-US" sz="2400" b="1" dirty="0"/>
              <a:t>margin of the appendage overlaps that of the next one and so on. E.g. china rose.</a:t>
            </a:r>
            <a:endParaRPr lang="en-IN" sz="2400" b="1" dirty="0"/>
          </a:p>
          <a:p>
            <a:r>
              <a:rPr lang="en-US" sz="2400" b="1" dirty="0"/>
              <a:t>•Imbricate : </a:t>
            </a:r>
            <a:endParaRPr lang="en-US" sz="2400" b="1" dirty="0" smtClean="0"/>
          </a:p>
          <a:p>
            <a:r>
              <a:rPr lang="en-US" sz="2400" b="1" dirty="0" smtClean="0"/>
              <a:t>the </a:t>
            </a:r>
            <a:r>
              <a:rPr lang="en-US" sz="2400" b="1" dirty="0"/>
              <a:t>margin of sepals or petals overlap one another but not in any particular direction as in Cassia and </a:t>
            </a:r>
            <a:r>
              <a:rPr lang="en-US" sz="2400" b="1" dirty="0" err="1"/>
              <a:t>gulmohur</a:t>
            </a:r>
            <a:r>
              <a:rPr lang="en-US" sz="2400" b="1" dirty="0"/>
              <a:t>.</a:t>
            </a:r>
            <a:endParaRPr lang="en-IN" sz="2400" b="1" dirty="0"/>
          </a:p>
          <a:p>
            <a:r>
              <a:rPr lang="en-US" sz="2400" b="1" dirty="0"/>
              <a:t>•</a:t>
            </a:r>
            <a:r>
              <a:rPr lang="en-US" sz="2400" b="1" dirty="0" err="1"/>
              <a:t>Vexillary</a:t>
            </a:r>
            <a:r>
              <a:rPr lang="en-US" sz="2400" b="1" dirty="0"/>
              <a:t> : The large petal (standard) overlaps the two lateral petals (wings) which in turn overlap the two smallest anterior petals (keel).</a:t>
            </a:r>
            <a:endParaRPr lang="en-IN" sz="2400" b="1" dirty="0"/>
          </a:p>
          <a:p>
            <a:endParaRPr lang="en-IN" dirty="0"/>
          </a:p>
        </p:txBody>
      </p:sp>
    </p:spTree>
    <p:extLst>
      <p:ext uri="{BB962C8B-B14F-4D97-AF65-F5344CB8AC3E}">
        <p14:creationId xmlns:p14="http://schemas.microsoft.com/office/powerpoint/2010/main" val="5858994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2700263" y="2603500"/>
            <a:ext cx="5735787" cy="3416300"/>
          </a:xfrm>
          <a:prstGeom prst="rect">
            <a:avLst/>
          </a:prstGeom>
        </p:spPr>
      </p:pic>
    </p:spTree>
    <p:extLst>
      <p:ext uri="{BB962C8B-B14F-4D97-AF65-F5344CB8AC3E}">
        <p14:creationId xmlns:p14="http://schemas.microsoft.com/office/powerpoint/2010/main" val="17738489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Types of Placentation :</a:t>
            </a:r>
            <a:br>
              <a:rPr lang="en-IN" dirty="0"/>
            </a:br>
            <a:endParaRPr lang="en-IN" dirty="0"/>
          </a:p>
        </p:txBody>
      </p:sp>
      <p:pic>
        <p:nvPicPr>
          <p:cNvPr id="1026" name="Picture 2" descr="Placenta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42494" y="2621429"/>
            <a:ext cx="1235106" cy="34163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43436" y="4174048"/>
            <a:ext cx="8373035" cy="1477328"/>
          </a:xfrm>
          <a:prstGeom prst="rect">
            <a:avLst/>
          </a:prstGeom>
        </p:spPr>
        <p:txBody>
          <a:bodyPr wrap="square">
            <a:spAutoFit/>
          </a:bodyPr>
          <a:lstStyle/>
          <a:p>
            <a:endParaRPr lang="en-IN" dirty="0" smtClean="0"/>
          </a:p>
          <a:p>
            <a:endParaRPr lang="en-IN" dirty="0"/>
          </a:p>
          <a:p>
            <a:endParaRPr lang="en-IN" dirty="0" smtClean="0"/>
          </a:p>
          <a:p>
            <a:endParaRPr lang="en-IN" dirty="0"/>
          </a:p>
          <a:p>
            <a:r>
              <a:rPr lang="en-IN" b="1" dirty="0" smtClean="0"/>
              <a:t>.</a:t>
            </a:r>
            <a:endParaRPr lang="en-IN" b="1" dirty="0"/>
          </a:p>
        </p:txBody>
      </p:sp>
      <p:sp>
        <p:nvSpPr>
          <p:cNvPr id="6" name="Rectangle 5"/>
          <p:cNvSpPr/>
          <p:nvPr/>
        </p:nvSpPr>
        <p:spPr>
          <a:xfrm>
            <a:off x="770965" y="2136339"/>
            <a:ext cx="8373035" cy="3970318"/>
          </a:xfrm>
          <a:prstGeom prst="rect">
            <a:avLst/>
          </a:prstGeom>
        </p:spPr>
        <p:txBody>
          <a:bodyPr wrap="square">
            <a:spAutoFit/>
          </a:bodyPr>
          <a:lstStyle/>
          <a:p>
            <a:r>
              <a:rPr lang="en-IN" sz="2800" b="1" u="sng" dirty="0"/>
              <a:t>Placentation</a:t>
            </a:r>
            <a:r>
              <a:rPr lang="en-IN" sz="2800" b="1" dirty="0"/>
              <a:t> : arrangement of ovules within the ovary is known as Placentation</a:t>
            </a:r>
            <a:r>
              <a:rPr lang="en-IN" sz="2800" b="1" dirty="0" smtClean="0"/>
              <a:t>.</a:t>
            </a:r>
          </a:p>
          <a:p>
            <a:endParaRPr lang="en-IN" sz="2800" b="1" dirty="0"/>
          </a:p>
          <a:p>
            <a:r>
              <a:rPr lang="en-IN" sz="2800" b="1" dirty="0"/>
              <a:t>•</a:t>
            </a:r>
            <a:r>
              <a:rPr lang="en-IN" sz="2800" b="1" u="sng" dirty="0"/>
              <a:t>Marginal: </a:t>
            </a:r>
            <a:r>
              <a:rPr lang="en-IN" sz="2800" b="1" dirty="0"/>
              <a:t>Placenta forms a ridge along the ventral suture of ovary</a:t>
            </a:r>
            <a:r>
              <a:rPr lang="en-IN" sz="2800" b="1" dirty="0" smtClean="0"/>
              <a:t>.</a:t>
            </a:r>
          </a:p>
          <a:p>
            <a:endParaRPr lang="en-IN" sz="2800" b="1" dirty="0"/>
          </a:p>
          <a:p>
            <a:r>
              <a:rPr lang="en-IN" sz="2800" b="1" dirty="0"/>
              <a:t>•</a:t>
            </a:r>
            <a:r>
              <a:rPr lang="en-IN" sz="2800" b="1" u="sng" dirty="0" err="1"/>
              <a:t>Axile</a:t>
            </a:r>
            <a:r>
              <a:rPr lang="en-IN" sz="2800" b="1" dirty="0"/>
              <a:t>: Margins of carpels fuse to form central axis.</a:t>
            </a:r>
          </a:p>
          <a:p>
            <a:endParaRPr lang="en-IN" sz="2800" b="1" dirty="0"/>
          </a:p>
        </p:txBody>
      </p:sp>
    </p:spTree>
    <p:extLst>
      <p:ext uri="{BB962C8B-B14F-4D97-AF65-F5344CB8AC3E}">
        <p14:creationId xmlns:p14="http://schemas.microsoft.com/office/powerpoint/2010/main" val="18740675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dirty="0"/>
              <a:t>•</a:t>
            </a:r>
            <a:r>
              <a:rPr lang="en-IN" sz="2800" b="1" dirty="0"/>
              <a:t>Parietal</a:t>
            </a:r>
            <a:r>
              <a:rPr lang="en-IN" sz="2800" b="1" dirty="0" smtClean="0"/>
              <a:t>:</a:t>
            </a:r>
          </a:p>
          <a:p>
            <a:r>
              <a:rPr lang="en-IN" sz="2800" b="1" dirty="0" smtClean="0"/>
              <a:t> </a:t>
            </a:r>
            <a:r>
              <a:rPr lang="en-IN" sz="2800" b="1" dirty="0"/>
              <a:t>Ovules develop on inner wall of ovary.</a:t>
            </a:r>
          </a:p>
          <a:p>
            <a:r>
              <a:rPr lang="en-IN" sz="2800" b="1" dirty="0"/>
              <a:t>•Free central</a:t>
            </a:r>
            <a:r>
              <a:rPr lang="en-IN" sz="2800" b="1" dirty="0" smtClean="0"/>
              <a:t>:</a:t>
            </a:r>
          </a:p>
          <a:p>
            <a:r>
              <a:rPr lang="en-IN" sz="2800" b="1" dirty="0" smtClean="0"/>
              <a:t> </a:t>
            </a:r>
            <a:r>
              <a:rPr lang="en-IN" sz="2800" b="1" dirty="0"/>
              <a:t>Ovules borne on central axis, lacking septa.</a:t>
            </a:r>
          </a:p>
          <a:p>
            <a:r>
              <a:rPr lang="en-IN" sz="2800" b="1" dirty="0"/>
              <a:t>•Basal: </a:t>
            </a:r>
            <a:endParaRPr lang="en-IN" sz="2800" b="1" dirty="0" smtClean="0"/>
          </a:p>
          <a:p>
            <a:r>
              <a:rPr lang="en-IN" sz="2800" b="1" dirty="0" smtClean="0"/>
              <a:t>Placenta </a:t>
            </a:r>
            <a:r>
              <a:rPr lang="en-IN" sz="2800" b="1" dirty="0"/>
              <a:t>develops at the base of ovary.</a:t>
            </a:r>
            <a:endParaRPr lang="en-IN" sz="2800" dirty="0"/>
          </a:p>
        </p:txBody>
      </p:sp>
    </p:spTree>
    <p:extLst>
      <p:ext uri="{BB962C8B-B14F-4D97-AF65-F5344CB8AC3E}">
        <p14:creationId xmlns:p14="http://schemas.microsoft.com/office/powerpoint/2010/main" val="39342151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The fruit :</a:t>
            </a:r>
            <a:endParaRPr lang="en-IN" dirty="0"/>
          </a:p>
        </p:txBody>
      </p:sp>
      <p:sp>
        <p:nvSpPr>
          <p:cNvPr id="3" name="Content Placeholder 2"/>
          <p:cNvSpPr>
            <a:spLocks noGrp="1"/>
          </p:cNvSpPr>
          <p:nvPr>
            <p:ph idx="1"/>
          </p:nvPr>
        </p:nvSpPr>
        <p:spPr>
          <a:xfrm>
            <a:off x="1154954" y="2603499"/>
            <a:ext cx="8825659" cy="4012453"/>
          </a:xfrm>
        </p:spPr>
        <p:txBody>
          <a:bodyPr/>
          <a:lstStyle/>
          <a:p>
            <a:r>
              <a:rPr lang="en-IN" sz="2800" b="1" dirty="0"/>
              <a:t> After fertilization, the mature ovary develops into fruit. The </a:t>
            </a:r>
            <a:r>
              <a:rPr lang="en-IN" sz="2800" b="1" dirty="0" err="1" smtClean="0"/>
              <a:t>parthenocarpicfruits</a:t>
            </a:r>
            <a:r>
              <a:rPr lang="en-IN" sz="2800" b="1" dirty="0" smtClean="0"/>
              <a:t> </a:t>
            </a:r>
            <a:r>
              <a:rPr lang="en-IN" sz="2800" b="1" dirty="0"/>
              <a:t>are formed from ovary without fertilization.</a:t>
            </a:r>
          </a:p>
          <a:p>
            <a:r>
              <a:rPr lang="en-IN" dirty="0"/>
              <a:t/>
            </a:r>
            <a:br>
              <a:rPr lang="en-IN" dirty="0"/>
            </a:br>
            <a:endParaRPr lang="en-IN" dirty="0"/>
          </a:p>
        </p:txBody>
      </p:sp>
      <p:pic>
        <p:nvPicPr>
          <p:cNvPr id="4" name="Picture 3"/>
          <p:cNvPicPr>
            <a:picLocks noChangeAspect="1"/>
          </p:cNvPicPr>
          <p:nvPr/>
        </p:nvPicPr>
        <p:blipFill>
          <a:blip r:embed="rId3"/>
          <a:stretch>
            <a:fillRect/>
          </a:stretch>
        </p:blipFill>
        <p:spPr>
          <a:xfrm>
            <a:off x="2347351" y="3916735"/>
            <a:ext cx="4772025" cy="3076575"/>
          </a:xfrm>
          <a:prstGeom prst="rect">
            <a:avLst/>
          </a:prstGeom>
        </p:spPr>
      </p:pic>
    </p:spTree>
    <p:extLst>
      <p:ext uri="{BB962C8B-B14F-4D97-AF65-F5344CB8AC3E}">
        <p14:creationId xmlns:p14="http://schemas.microsoft.com/office/powerpoint/2010/main" val="21777936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THE FRUIT :</a:t>
            </a:r>
            <a:br>
              <a:rPr lang="en-IN" b="1" dirty="0"/>
            </a:br>
            <a:endParaRPr lang="en-IN" dirty="0"/>
          </a:p>
        </p:txBody>
      </p:sp>
      <p:sp>
        <p:nvSpPr>
          <p:cNvPr id="3" name="Content Placeholder 2"/>
          <p:cNvSpPr>
            <a:spLocks noGrp="1"/>
          </p:cNvSpPr>
          <p:nvPr>
            <p:ph idx="1"/>
          </p:nvPr>
        </p:nvSpPr>
        <p:spPr/>
        <p:txBody>
          <a:bodyPr>
            <a:normAutofit/>
          </a:bodyPr>
          <a:lstStyle/>
          <a:p>
            <a:r>
              <a:rPr lang="en-IN" b="1" dirty="0" smtClean="0"/>
              <a:t>•</a:t>
            </a:r>
            <a:r>
              <a:rPr lang="en-IN" b="1" dirty="0"/>
              <a:t>Generally fruits consist of a wall or pericarp and seeds.</a:t>
            </a:r>
          </a:p>
          <a:p>
            <a:r>
              <a:rPr lang="en-IN" b="1" dirty="0"/>
              <a:t>•Pericarp may be dry or </a:t>
            </a:r>
            <a:r>
              <a:rPr lang="en-IN" b="1" dirty="0" smtClean="0"/>
              <a:t>fleshy. Pericarp </a:t>
            </a:r>
            <a:r>
              <a:rPr lang="en-IN" b="1" dirty="0"/>
              <a:t>differentiated into – ◦Outer </a:t>
            </a:r>
            <a:r>
              <a:rPr lang="en-IN" b="1" dirty="0" err="1" smtClean="0"/>
              <a:t>epicarp</a:t>
            </a:r>
            <a:r>
              <a:rPr lang="en-IN" b="1" dirty="0" smtClean="0"/>
              <a:t>,◦</a:t>
            </a:r>
            <a:r>
              <a:rPr lang="en-IN" b="1" dirty="0"/>
              <a:t>Middle </a:t>
            </a:r>
            <a:r>
              <a:rPr lang="en-IN" b="1" dirty="0" err="1"/>
              <a:t>mesocarp</a:t>
            </a:r>
            <a:r>
              <a:rPr lang="en-IN" b="1" dirty="0" smtClean="0"/>
              <a:t>. ◦</a:t>
            </a:r>
            <a:r>
              <a:rPr lang="en-IN" b="1" dirty="0"/>
              <a:t>Inner endocarp.</a:t>
            </a:r>
          </a:p>
          <a:p>
            <a:endParaRPr lang="en-IN" b="1" dirty="0"/>
          </a:p>
          <a:p>
            <a:r>
              <a:rPr lang="en-IN" b="1" dirty="0"/>
              <a:t>•Fruit developed from monocarpellary superior ovary and are one seeded. Such fruit is said to be drupe as in mango and coconut.</a:t>
            </a:r>
          </a:p>
          <a:p>
            <a:r>
              <a:rPr lang="en-IN" b="1" dirty="0"/>
              <a:t>•Edible part of the mango is </a:t>
            </a:r>
            <a:r>
              <a:rPr lang="en-IN" b="1" dirty="0" err="1"/>
              <a:t>mesocarp</a:t>
            </a:r>
            <a:r>
              <a:rPr lang="en-IN" b="1" dirty="0"/>
              <a:t>.</a:t>
            </a:r>
          </a:p>
          <a:p>
            <a:r>
              <a:rPr lang="en-IN" b="1" dirty="0"/>
              <a:t>•</a:t>
            </a:r>
            <a:r>
              <a:rPr lang="en-IN" b="1" dirty="0" err="1"/>
              <a:t>Mesocarp</a:t>
            </a:r>
            <a:r>
              <a:rPr lang="en-IN" b="1" dirty="0"/>
              <a:t> of coconut is fibrous.</a:t>
            </a:r>
          </a:p>
          <a:p>
            <a:endParaRPr lang="en-IN" dirty="0"/>
          </a:p>
        </p:txBody>
      </p:sp>
    </p:spTree>
    <p:extLst>
      <p:ext uri="{BB962C8B-B14F-4D97-AF65-F5344CB8AC3E}">
        <p14:creationId xmlns:p14="http://schemas.microsoft.com/office/powerpoint/2010/main" val="41866551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1877219" y="3259137"/>
            <a:ext cx="7381875" cy="2105025"/>
          </a:xfrm>
          <a:prstGeom prst="rect">
            <a:avLst/>
          </a:prstGeom>
        </p:spPr>
      </p:pic>
    </p:spTree>
    <p:extLst>
      <p:ext uri="{BB962C8B-B14F-4D97-AF65-F5344CB8AC3E}">
        <p14:creationId xmlns:p14="http://schemas.microsoft.com/office/powerpoint/2010/main" val="36977861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THE SEED :</a:t>
            </a:r>
            <a:br>
              <a:rPr lang="en-IN" b="1" dirty="0"/>
            </a:br>
            <a:endParaRPr lang="en-IN" dirty="0"/>
          </a:p>
        </p:txBody>
      </p:sp>
      <p:sp>
        <p:nvSpPr>
          <p:cNvPr id="3" name="Content Placeholder 2"/>
          <p:cNvSpPr>
            <a:spLocks noGrp="1"/>
          </p:cNvSpPr>
          <p:nvPr>
            <p:ph idx="1"/>
          </p:nvPr>
        </p:nvSpPr>
        <p:spPr/>
        <p:txBody>
          <a:bodyPr/>
          <a:lstStyle/>
          <a:p>
            <a:r>
              <a:rPr lang="en-IN" b="1" dirty="0" smtClean="0"/>
              <a:t>•</a:t>
            </a:r>
            <a:r>
              <a:rPr lang="en-IN" b="1" dirty="0"/>
              <a:t>After fertilization ovules developed into seed.</a:t>
            </a:r>
          </a:p>
          <a:p>
            <a:r>
              <a:rPr lang="en-IN" b="1" dirty="0"/>
              <a:t>•A seed is made of seed coat and embryo.</a:t>
            </a:r>
          </a:p>
          <a:p>
            <a:r>
              <a:rPr lang="en-IN" b="1" dirty="0"/>
              <a:t>•The embryo is made up of ◦A radicle</a:t>
            </a:r>
          </a:p>
          <a:p>
            <a:r>
              <a:rPr lang="en-IN" b="1" dirty="0"/>
              <a:t>◦An </a:t>
            </a:r>
            <a:r>
              <a:rPr lang="en-IN" b="1" dirty="0" err="1"/>
              <a:t>embryonal</a:t>
            </a:r>
            <a:r>
              <a:rPr lang="en-IN" b="1" dirty="0"/>
              <a:t> axis</a:t>
            </a:r>
          </a:p>
          <a:p>
            <a:r>
              <a:rPr lang="en-IN" b="1" dirty="0"/>
              <a:t>◦One or two cotyledons.</a:t>
            </a:r>
          </a:p>
          <a:p>
            <a:endParaRPr lang="en-IN" dirty="0"/>
          </a:p>
        </p:txBody>
      </p:sp>
    </p:spTree>
    <p:extLst>
      <p:ext uri="{BB962C8B-B14F-4D97-AF65-F5344CB8AC3E}">
        <p14:creationId xmlns:p14="http://schemas.microsoft.com/office/powerpoint/2010/main" val="11414089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Structure of dicotyledonous seed :</a:t>
            </a:r>
            <a:br>
              <a:rPr lang="en-IN" b="1" dirty="0"/>
            </a:br>
            <a:endParaRPr lang="en-IN" dirty="0"/>
          </a:p>
        </p:txBody>
      </p:sp>
      <p:sp>
        <p:nvSpPr>
          <p:cNvPr id="3" name="Content Placeholder 2"/>
          <p:cNvSpPr>
            <a:spLocks noGrp="1"/>
          </p:cNvSpPr>
          <p:nvPr>
            <p:ph idx="1"/>
          </p:nvPr>
        </p:nvSpPr>
        <p:spPr/>
        <p:txBody>
          <a:bodyPr/>
          <a:lstStyle/>
          <a:p>
            <a:r>
              <a:rPr lang="en-IN" b="1" dirty="0" smtClean="0"/>
              <a:t>•</a:t>
            </a:r>
            <a:r>
              <a:rPr lang="en-IN" b="1" dirty="0"/>
              <a:t>Outer most covering of seed is seed coat.</a:t>
            </a:r>
          </a:p>
          <a:p>
            <a:r>
              <a:rPr lang="en-IN" b="1" dirty="0"/>
              <a:t>•Seed coat has – ◦Outer </a:t>
            </a:r>
            <a:r>
              <a:rPr lang="en-IN" b="1" dirty="0" err="1"/>
              <a:t>testa</a:t>
            </a:r>
            <a:endParaRPr lang="en-IN" b="1" dirty="0"/>
          </a:p>
          <a:p>
            <a:r>
              <a:rPr lang="en-IN" b="1" dirty="0"/>
              <a:t>◦Inner </a:t>
            </a:r>
            <a:r>
              <a:rPr lang="en-IN" b="1" dirty="0" err="1"/>
              <a:t>tegmen</a:t>
            </a:r>
            <a:r>
              <a:rPr lang="en-IN" b="1" dirty="0"/>
              <a:t>.</a:t>
            </a:r>
          </a:p>
          <a:p>
            <a:r>
              <a:rPr lang="en-IN" b="1" dirty="0"/>
              <a:t>•The hilum is a scar on the seed coat, the point of attachment of developing seed with the fruit.</a:t>
            </a:r>
          </a:p>
          <a:p>
            <a:r>
              <a:rPr lang="en-IN" b="1" dirty="0"/>
              <a:t>•Above the hilum is a small pore called the </a:t>
            </a:r>
            <a:r>
              <a:rPr lang="en-IN" b="1" dirty="0" err="1"/>
              <a:t>micropyle</a:t>
            </a:r>
            <a:r>
              <a:rPr lang="en-IN" b="1" dirty="0"/>
              <a:t>.</a:t>
            </a:r>
          </a:p>
          <a:p>
            <a:r>
              <a:rPr lang="en-IN" b="1" dirty="0"/>
              <a:t>•Embryo present inside the seed coat, consists of - ◦An </a:t>
            </a:r>
            <a:r>
              <a:rPr lang="en-IN" b="1" dirty="0" err="1"/>
              <a:t>embryonal</a:t>
            </a:r>
            <a:r>
              <a:rPr lang="en-IN" b="1" dirty="0"/>
              <a:t> axis.</a:t>
            </a:r>
          </a:p>
          <a:p>
            <a:r>
              <a:rPr lang="en-IN" b="1" dirty="0"/>
              <a:t>◦Two cotyledons</a:t>
            </a:r>
          </a:p>
          <a:p>
            <a:endParaRPr lang="en-IN" dirty="0"/>
          </a:p>
          <a:p>
            <a:endParaRPr lang="en-IN" dirty="0"/>
          </a:p>
        </p:txBody>
      </p:sp>
    </p:spTree>
    <p:extLst>
      <p:ext uri="{BB962C8B-B14F-4D97-AF65-F5344CB8AC3E}">
        <p14:creationId xmlns:p14="http://schemas.microsoft.com/office/powerpoint/2010/main" val="4636474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dirty="0"/>
              <a:t>•Cotyledons are fleshy and store reserve food.</a:t>
            </a:r>
          </a:p>
          <a:p>
            <a:r>
              <a:rPr lang="en-IN" b="1" dirty="0"/>
              <a:t>•At the two end of </a:t>
            </a:r>
            <a:r>
              <a:rPr lang="en-IN" b="1" dirty="0" err="1"/>
              <a:t>embryonal</a:t>
            </a:r>
            <a:r>
              <a:rPr lang="en-IN" b="1" dirty="0"/>
              <a:t> axis are present the radicle and the </a:t>
            </a:r>
            <a:r>
              <a:rPr lang="en-IN" b="1" dirty="0" err="1"/>
              <a:t>plumule</a:t>
            </a:r>
            <a:r>
              <a:rPr lang="en-IN" b="1" dirty="0"/>
              <a:t>.</a:t>
            </a:r>
          </a:p>
          <a:p>
            <a:r>
              <a:rPr lang="en-IN" b="1" dirty="0"/>
              <a:t>•In some seed endosperm store the reserve food as in castor.</a:t>
            </a:r>
          </a:p>
          <a:p>
            <a:r>
              <a:rPr lang="en-IN" b="1" dirty="0"/>
              <a:t>•Mature seed without endosperm called non-</a:t>
            </a:r>
            <a:r>
              <a:rPr lang="en-IN" b="1" dirty="0" err="1"/>
              <a:t>albuminous</a:t>
            </a:r>
            <a:r>
              <a:rPr lang="en-IN" b="1" dirty="0"/>
              <a:t> seed or non-</a:t>
            </a:r>
            <a:r>
              <a:rPr lang="en-IN" b="1" dirty="0" err="1"/>
              <a:t>endospermous</a:t>
            </a:r>
            <a:r>
              <a:rPr lang="en-IN" b="1" dirty="0"/>
              <a:t> as in bean, gram and pea.</a:t>
            </a:r>
          </a:p>
          <a:p>
            <a:endParaRPr lang="en-IN" dirty="0"/>
          </a:p>
        </p:txBody>
      </p:sp>
    </p:spTree>
    <p:extLst>
      <p:ext uri="{BB962C8B-B14F-4D97-AF65-F5344CB8AC3E}">
        <p14:creationId xmlns:p14="http://schemas.microsoft.com/office/powerpoint/2010/main" val="3401392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sz="2400" b="1" dirty="0"/>
              <a:t>Function of root :</a:t>
            </a:r>
            <a:endParaRPr lang="en-IN" sz="2400" b="1" dirty="0"/>
          </a:p>
          <a:p>
            <a:r>
              <a:rPr lang="en-US" sz="2400" b="1" dirty="0"/>
              <a:t>•Absorption of water and mineral from soil</a:t>
            </a:r>
            <a:endParaRPr lang="en-IN" sz="2400" b="1" dirty="0"/>
          </a:p>
          <a:p>
            <a:r>
              <a:rPr lang="en-US" sz="2400" b="1" dirty="0"/>
              <a:t>•Anchorage of the plant body</a:t>
            </a:r>
            <a:endParaRPr lang="en-IN" sz="2400" b="1" dirty="0"/>
          </a:p>
          <a:p>
            <a:r>
              <a:rPr lang="en-US" sz="2400" b="1" dirty="0"/>
              <a:t>•Storing reserve food material.</a:t>
            </a:r>
            <a:endParaRPr lang="en-IN" sz="2400" b="1" dirty="0"/>
          </a:p>
          <a:p>
            <a:r>
              <a:rPr lang="en-US" sz="2400" b="1" dirty="0"/>
              <a:t>•Synthesis of plant growth regulators.</a:t>
            </a:r>
            <a:endParaRPr lang="en-IN" sz="2400" b="1" dirty="0"/>
          </a:p>
          <a:p>
            <a:endParaRPr lang="en-IN" dirty="0"/>
          </a:p>
        </p:txBody>
      </p:sp>
    </p:spTree>
    <p:extLst>
      <p:ext uri="{BB962C8B-B14F-4D97-AF65-F5344CB8AC3E}">
        <p14:creationId xmlns:p14="http://schemas.microsoft.com/office/powerpoint/2010/main" val="9350544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Structure   of dicot seed</a:t>
            </a:r>
            <a:endParaRPr lang="en-IN" b="1" dirty="0"/>
          </a:p>
        </p:txBody>
      </p:sp>
      <p:pic>
        <p:nvPicPr>
          <p:cNvPr id="4" name="Content Placeholder 3"/>
          <p:cNvPicPr>
            <a:picLocks noGrp="1" noChangeAspect="1"/>
          </p:cNvPicPr>
          <p:nvPr>
            <p:ph idx="1"/>
          </p:nvPr>
        </p:nvPicPr>
        <p:blipFill>
          <a:blip r:embed="rId3"/>
          <a:stretch>
            <a:fillRect/>
          </a:stretch>
        </p:blipFill>
        <p:spPr>
          <a:xfrm>
            <a:off x="3325019" y="2925762"/>
            <a:ext cx="4486275" cy="2771775"/>
          </a:xfrm>
          <a:prstGeom prst="rect">
            <a:avLst/>
          </a:prstGeom>
        </p:spPr>
      </p:pic>
    </p:spTree>
    <p:extLst>
      <p:ext uri="{BB962C8B-B14F-4D97-AF65-F5344CB8AC3E}">
        <p14:creationId xmlns:p14="http://schemas.microsoft.com/office/powerpoint/2010/main" val="9655995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Structure   of monocot seed</a:t>
            </a:r>
            <a:endParaRPr lang="en-IN" dirty="0"/>
          </a:p>
        </p:txBody>
      </p:sp>
      <p:pic>
        <p:nvPicPr>
          <p:cNvPr id="4" name="Content Placeholder 3"/>
          <p:cNvPicPr>
            <a:picLocks noGrp="1" noChangeAspect="1"/>
          </p:cNvPicPr>
          <p:nvPr>
            <p:ph idx="1"/>
          </p:nvPr>
        </p:nvPicPr>
        <p:blipFill>
          <a:blip r:embed="rId2"/>
          <a:stretch>
            <a:fillRect/>
          </a:stretch>
        </p:blipFill>
        <p:spPr>
          <a:xfrm>
            <a:off x="2745405" y="2603500"/>
            <a:ext cx="5645503" cy="3416300"/>
          </a:xfrm>
          <a:prstGeom prst="rect">
            <a:avLst/>
          </a:prstGeom>
        </p:spPr>
      </p:pic>
    </p:spTree>
    <p:extLst>
      <p:ext uri="{BB962C8B-B14F-4D97-AF65-F5344CB8AC3E}">
        <p14:creationId xmlns:p14="http://schemas.microsoft.com/office/powerpoint/2010/main" val="42090845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Structure of monocotyledonous Seed :</a:t>
            </a:r>
            <a:br>
              <a:rPr lang="en-IN" b="1" dirty="0"/>
            </a:br>
            <a:endParaRPr lang="en-IN" dirty="0"/>
          </a:p>
        </p:txBody>
      </p:sp>
      <p:sp>
        <p:nvSpPr>
          <p:cNvPr id="3" name="Content Placeholder 2"/>
          <p:cNvSpPr>
            <a:spLocks noGrp="1"/>
          </p:cNvSpPr>
          <p:nvPr>
            <p:ph idx="1"/>
          </p:nvPr>
        </p:nvSpPr>
        <p:spPr>
          <a:xfrm>
            <a:off x="1154954" y="2026024"/>
            <a:ext cx="8825659" cy="3993776"/>
          </a:xfrm>
        </p:spPr>
        <p:txBody>
          <a:bodyPr>
            <a:normAutofit lnSpcReduction="10000"/>
          </a:bodyPr>
          <a:lstStyle/>
          <a:p>
            <a:endParaRPr lang="en-IN" dirty="0"/>
          </a:p>
          <a:p>
            <a:r>
              <a:rPr lang="en-IN" b="1" dirty="0" smtClean="0"/>
              <a:t>•</a:t>
            </a:r>
            <a:r>
              <a:rPr lang="en-IN" b="1" dirty="0"/>
              <a:t>Generally monocotyledonous seeds are endospermic, orchids are non-endospermic.</a:t>
            </a:r>
          </a:p>
          <a:p>
            <a:r>
              <a:rPr lang="en-IN" b="1" dirty="0"/>
              <a:t>•In seeds of cereals such as maize, the seed coat is fused with the fruit wall.</a:t>
            </a:r>
          </a:p>
          <a:p>
            <a:r>
              <a:rPr lang="en-IN" b="1" dirty="0"/>
              <a:t>•The outer covering of separates the embryo by a </a:t>
            </a:r>
            <a:r>
              <a:rPr lang="en-IN" b="1" dirty="0" err="1"/>
              <a:t>proteinous</a:t>
            </a:r>
            <a:r>
              <a:rPr lang="en-IN" b="1" dirty="0"/>
              <a:t> layer called </a:t>
            </a:r>
            <a:r>
              <a:rPr lang="en-IN" b="1" dirty="0" err="1"/>
              <a:t>aleurone</a:t>
            </a:r>
            <a:r>
              <a:rPr lang="en-IN" b="1" dirty="0"/>
              <a:t> layer.</a:t>
            </a:r>
          </a:p>
          <a:p>
            <a:r>
              <a:rPr lang="en-IN" b="1" dirty="0"/>
              <a:t>•Embryo is small and located one side of the endosperm and consists of ◦One large shield shaped cotyledon known as </a:t>
            </a:r>
            <a:r>
              <a:rPr lang="en-IN" b="1" dirty="0" err="1"/>
              <a:t>scutellum</a:t>
            </a:r>
            <a:r>
              <a:rPr lang="en-IN" b="1" dirty="0"/>
              <a:t>.</a:t>
            </a:r>
          </a:p>
          <a:p>
            <a:r>
              <a:rPr lang="en-IN" b="1" dirty="0"/>
              <a:t>◦A short axis with radicle and </a:t>
            </a:r>
            <a:r>
              <a:rPr lang="en-IN" b="1" dirty="0" err="1"/>
              <a:t>plumule</a:t>
            </a:r>
            <a:r>
              <a:rPr lang="en-IN" b="1" dirty="0"/>
              <a:t>.</a:t>
            </a:r>
          </a:p>
          <a:p>
            <a:r>
              <a:rPr lang="en-IN" b="1" dirty="0"/>
              <a:t>◦</a:t>
            </a:r>
            <a:r>
              <a:rPr lang="en-IN" b="1" dirty="0" err="1"/>
              <a:t>Plumule</a:t>
            </a:r>
            <a:r>
              <a:rPr lang="en-IN" b="1" dirty="0"/>
              <a:t> covered by a sheath called coleoptile.</a:t>
            </a:r>
          </a:p>
          <a:p>
            <a:r>
              <a:rPr lang="en-IN" b="1" dirty="0"/>
              <a:t>◦Radicle covered by a sheath called coleorhiza. </a:t>
            </a:r>
          </a:p>
          <a:p>
            <a:endParaRPr lang="en-IN" dirty="0"/>
          </a:p>
          <a:p>
            <a:endParaRPr lang="en-IN" dirty="0"/>
          </a:p>
        </p:txBody>
      </p:sp>
    </p:spTree>
    <p:extLst>
      <p:ext uri="{BB962C8B-B14F-4D97-AF65-F5344CB8AC3E}">
        <p14:creationId xmlns:p14="http://schemas.microsoft.com/office/powerpoint/2010/main" val="27486088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3"/>
          <a:stretch>
            <a:fillRect/>
          </a:stretch>
        </p:blipFill>
        <p:spPr>
          <a:xfrm>
            <a:off x="2258907" y="2603500"/>
            <a:ext cx="6618499" cy="3416300"/>
          </a:xfrm>
          <a:prstGeom prst="rect">
            <a:avLst/>
          </a:prstGeom>
        </p:spPr>
      </p:pic>
    </p:spTree>
    <p:extLst>
      <p:ext uri="{BB962C8B-B14F-4D97-AF65-F5344CB8AC3E}">
        <p14:creationId xmlns:p14="http://schemas.microsoft.com/office/powerpoint/2010/main" val="26511093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2.Solanaceae (Potato Family)</a:t>
            </a:r>
            <a:br>
              <a:rPr lang="en-IN" dirty="0"/>
            </a:br>
            <a:r>
              <a:rPr lang="en-IN" dirty="0"/>
              <a:t>Floral formula: %  K(5) C1 + 2 + (2) A(9) + 1 G1</a:t>
            </a:r>
          </a:p>
        </p:txBody>
      </p:sp>
      <p:pic>
        <p:nvPicPr>
          <p:cNvPr id="5" name="Content Placeholder 4"/>
          <p:cNvPicPr>
            <a:picLocks noGrp="1" noChangeAspect="1"/>
          </p:cNvPicPr>
          <p:nvPr>
            <p:ph idx="1"/>
          </p:nvPr>
        </p:nvPicPr>
        <p:blipFill>
          <a:blip r:embed="rId2"/>
          <a:stretch>
            <a:fillRect/>
          </a:stretch>
        </p:blipFill>
        <p:spPr>
          <a:xfrm>
            <a:off x="3033620" y="2603500"/>
            <a:ext cx="5069073" cy="3416300"/>
          </a:xfrm>
          <a:prstGeom prst="rect">
            <a:avLst/>
          </a:prstGeom>
        </p:spPr>
      </p:pic>
    </p:spTree>
    <p:extLst>
      <p:ext uri="{BB962C8B-B14F-4D97-AF65-F5344CB8AC3E}">
        <p14:creationId xmlns:p14="http://schemas.microsoft.com/office/powerpoint/2010/main" val="35536773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2969988" y="2603500"/>
            <a:ext cx="5196336" cy="3416300"/>
          </a:xfrm>
          <a:prstGeom prst="rect">
            <a:avLst/>
          </a:prstGeom>
        </p:spPr>
      </p:pic>
    </p:spTree>
    <p:extLst>
      <p:ext uri="{BB962C8B-B14F-4D97-AF65-F5344CB8AC3E}">
        <p14:creationId xmlns:p14="http://schemas.microsoft.com/office/powerpoint/2010/main" val="2901308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dirty="0"/>
              <a:t>Regions of Root</a:t>
            </a:r>
          </a:p>
          <a:p>
            <a:r>
              <a:rPr lang="en-IN" b="1" dirty="0"/>
              <a:t>The three regions of a root are-</a:t>
            </a:r>
          </a:p>
          <a:p>
            <a:r>
              <a:rPr lang="en-IN" b="1" dirty="0"/>
              <a:t>The Root Cap.</a:t>
            </a:r>
          </a:p>
          <a:p>
            <a:r>
              <a:rPr lang="en-IN" b="1" dirty="0"/>
              <a:t>The region of maturation.</a:t>
            </a:r>
          </a:p>
          <a:p>
            <a:r>
              <a:rPr lang="en-IN" b="1" dirty="0"/>
              <a:t>The region of Elongation</a:t>
            </a:r>
            <a:r>
              <a:rPr lang="en-IN" b="1" dirty="0" smtClean="0"/>
              <a:t>.</a:t>
            </a:r>
          </a:p>
          <a:p>
            <a:r>
              <a:rPr lang="en-US" b="1" dirty="0" smtClean="0"/>
              <a:t>Region of </a:t>
            </a:r>
            <a:r>
              <a:rPr lang="en-US" b="1" dirty="0" err="1" smtClean="0"/>
              <a:t>Meristamatic</a:t>
            </a:r>
            <a:r>
              <a:rPr lang="en-US" b="1" dirty="0" smtClean="0"/>
              <a:t> Activity</a:t>
            </a:r>
            <a:endParaRPr lang="en-IN" b="1" dirty="0"/>
          </a:p>
          <a:p>
            <a:endParaRPr lang="en-IN" dirty="0"/>
          </a:p>
        </p:txBody>
      </p:sp>
      <p:pic>
        <p:nvPicPr>
          <p:cNvPr id="4" name="Picture 3"/>
          <p:cNvPicPr>
            <a:picLocks noChangeAspect="1"/>
          </p:cNvPicPr>
          <p:nvPr/>
        </p:nvPicPr>
        <p:blipFill>
          <a:blip r:embed="rId2"/>
          <a:stretch>
            <a:fillRect/>
          </a:stretch>
        </p:blipFill>
        <p:spPr>
          <a:xfrm>
            <a:off x="6258094" y="2603500"/>
            <a:ext cx="4895512" cy="3420152"/>
          </a:xfrm>
          <a:prstGeom prst="rect">
            <a:avLst/>
          </a:prstGeom>
        </p:spPr>
      </p:pic>
    </p:spTree>
    <p:extLst>
      <p:ext uri="{BB962C8B-B14F-4D97-AF65-F5344CB8AC3E}">
        <p14:creationId xmlns:p14="http://schemas.microsoft.com/office/powerpoint/2010/main" val="38071900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154954" y="2603500"/>
            <a:ext cx="8825659" cy="3759200"/>
          </a:xfrm>
        </p:spPr>
        <p:txBody>
          <a:bodyPr>
            <a:normAutofit fontScale="85000" lnSpcReduction="20000"/>
          </a:bodyPr>
          <a:lstStyle/>
          <a:p>
            <a:r>
              <a:rPr lang="en-US" b="1" u="sng" dirty="0"/>
              <a:t>Region of </a:t>
            </a:r>
            <a:r>
              <a:rPr lang="en-US" b="1" u="sng" dirty="0" err="1"/>
              <a:t>meristematic</a:t>
            </a:r>
            <a:r>
              <a:rPr lang="en-US" b="1" u="sng" dirty="0"/>
              <a:t> activity :  </a:t>
            </a:r>
            <a:r>
              <a:rPr lang="en-US" b="1" dirty="0" smtClean="0"/>
              <a:t>◦</a:t>
            </a:r>
          </a:p>
          <a:p>
            <a:r>
              <a:rPr lang="en-US" b="1" dirty="0" smtClean="0"/>
              <a:t>Cells </a:t>
            </a:r>
            <a:r>
              <a:rPr lang="en-US" b="1" dirty="0"/>
              <a:t>of this region have the capability to divide</a:t>
            </a:r>
            <a:r>
              <a:rPr lang="en-US" b="1" dirty="0" smtClean="0"/>
              <a:t>.</a:t>
            </a:r>
          </a:p>
          <a:p>
            <a:r>
              <a:rPr lang="en-US" b="1" dirty="0" smtClean="0"/>
              <a:t>◦</a:t>
            </a:r>
            <a:r>
              <a:rPr lang="en-US" b="1" dirty="0"/>
              <a:t>The cells of this region are very small, thin-walled and with dense protoplasm. </a:t>
            </a:r>
            <a:endParaRPr lang="en-IN" b="1" dirty="0"/>
          </a:p>
          <a:p>
            <a:endParaRPr lang="en-IN" b="1" dirty="0"/>
          </a:p>
          <a:p>
            <a:r>
              <a:rPr lang="en-US" b="1" dirty="0"/>
              <a:t>•</a:t>
            </a:r>
            <a:r>
              <a:rPr lang="en-US" b="1" u="sng" dirty="0"/>
              <a:t>Region of elongation </a:t>
            </a:r>
            <a:r>
              <a:rPr lang="en-US" b="1" dirty="0"/>
              <a:t>:  </a:t>
            </a:r>
            <a:r>
              <a:rPr lang="en-US" b="1" dirty="0" smtClean="0"/>
              <a:t>◦</a:t>
            </a:r>
          </a:p>
          <a:p>
            <a:r>
              <a:rPr lang="en-US" b="1" dirty="0" smtClean="0"/>
              <a:t>Cells </a:t>
            </a:r>
            <a:r>
              <a:rPr lang="en-US" b="1" dirty="0"/>
              <a:t>of this region are elongated and enlarged.</a:t>
            </a:r>
            <a:endParaRPr lang="en-IN" b="1" dirty="0"/>
          </a:p>
          <a:p>
            <a:pPr marL="0" indent="0">
              <a:buNone/>
            </a:pPr>
            <a:endParaRPr lang="en-IN" b="1" dirty="0"/>
          </a:p>
          <a:p>
            <a:r>
              <a:rPr lang="en-US" b="1" dirty="0"/>
              <a:t>•</a:t>
            </a:r>
            <a:r>
              <a:rPr lang="en-US" b="1" u="sng" dirty="0"/>
              <a:t>Region of Maturation </a:t>
            </a:r>
            <a:r>
              <a:rPr lang="en-US" b="1" dirty="0"/>
              <a:t>:  </a:t>
            </a:r>
            <a:r>
              <a:rPr lang="en-US" b="1" dirty="0" smtClean="0"/>
              <a:t>◦</a:t>
            </a:r>
          </a:p>
          <a:p>
            <a:r>
              <a:rPr lang="en-US" b="1" dirty="0" smtClean="0"/>
              <a:t>This </a:t>
            </a:r>
            <a:r>
              <a:rPr lang="en-US" b="1" dirty="0"/>
              <a:t>region has differentiated into matured cells.</a:t>
            </a:r>
            <a:endParaRPr lang="en-IN" b="1" dirty="0"/>
          </a:p>
          <a:p>
            <a:r>
              <a:rPr lang="en-US" b="1" dirty="0"/>
              <a:t>◦Some of the epidermal cells of this region form thread-like root hairs, which absorbs water and minerals from the soil.</a:t>
            </a:r>
            <a:endParaRPr lang="en-IN" b="1" dirty="0"/>
          </a:p>
          <a:p>
            <a:r>
              <a:rPr lang="en-US" b="1" dirty="0"/>
              <a:t> </a:t>
            </a:r>
            <a:endParaRPr lang="en-IN" b="1" dirty="0"/>
          </a:p>
          <a:p>
            <a:endParaRPr lang="en-IN" dirty="0"/>
          </a:p>
        </p:txBody>
      </p:sp>
    </p:spTree>
    <p:extLst>
      <p:ext uri="{BB962C8B-B14F-4D97-AF65-F5344CB8AC3E}">
        <p14:creationId xmlns:p14="http://schemas.microsoft.com/office/powerpoint/2010/main" val="323654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Modifications </a:t>
            </a:r>
            <a:r>
              <a:rPr lang="en-US" dirty="0"/>
              <a:t>of Root </a:t>
            </a:r>
            <a:r>
              <a:rPr lang="en-IN" dirty="0"/>
              <a:t/>
            </a:r>
            <a:br>
              <a:rPr lang="en-IN" dirty="0"/>
            </a:br>
            <a:endParaRPr lang="en-IN" dirty="0"/>
          </a:p>
        </p:txBody>
      </p:sp>
      <p:sp>
        <p:nvSpPr>
          <p:cNvPr id="3" name="Content Placeholder 2"/>
          <p:cNvSpPr>
            <a:spLocks noGrp="1"/>
          </p:cNvSpPr>
          <p:nvPr>
            <p:ph idx="1"/>
          </p:nvPr>
        </p:nvSpPr>
        <p:spPr/>
        <p:txBody>
          <a:bodyPr/>
          <a:lstStyle/>
          <a:p>
            <a:r>
              <a:rPr lang="en-US" dirty="0" smtClean="0"/>
              <a:t>•</a:t>
            </a:r>
            <a:r>
              <a:rPr lang="en-US" b="1" dirty="0"/>
              <a:t>Roots are modified for support, storage of food, respiration.</a:t>
            </a:r>
            <a:endParaRPr lang="en-IN" b="1" dirty="0"/>
          </a:p>
          <a:p>
            <a:r>
              <a:rPr lang="en-US" b="1" dirty="0"/>
              <a:t>•For  support  :  </a:t>
            </a:r>
            <a:endParaRPr lang="en-US" b="1" dirty="0" smtClean="0"/>
          </a:p>
          <a:p>
            <a:r>
              <a:rPr lang="en-US" b="1" dirty="0" smtClean="0"/>
              <a:t>Prop  </a:t>
            </a:r>
            <a:r>
              <a:rPr lang="en-US" b="1" dirty="0"/>
              <a:t>roots  in  banyan  tree,  stilt  roots  in  maize  and sugarcane.</a:t>
            </a:r>
            <a:endParaRPr lang="en-IN" b="1" dirty="0"/>
          </a:p>
          <a:p>
            <a:r>
              <a:rPr lang="en-US" b="1" dirty="0"/>
              <a:t>•For respiration</a:t>
            </a:r>
            <a:r>
              <a:rPr lang="en-US" b="1" dirty="0" smtClean="0"/>
              <a:t>:</a:t>
            </a:r>
          </a:p>
          <a:p>
            <a:r>
              <a:rPr lang="en-US" b="1" dirty="0" smtClean="0"/>
              <a:t> </a:t>
            </a:r>
            <a:r>
              <a:rPr lang="en-US" b="1" dirty="0"/>
              <a:t>pneumatophores in </a:t>
            </a:r>
            <a:r>
              <a:rPr lang="en-US" b="1" dirty="0" err="1"/>
              <a:t>Rhizophora</a:t>
            </a:r>
            <a:r>
              <a:rPr lang="en-US" b="1" dirty="0"/>
              <a:t> (Mangrove).</a:t>
            </a:r>
            <a:endParaRPr lang="en-IN" b="1" dirty="0"/>
          </a:p>
          <a:p>
            <a:r>
              <a:rPr lang="en-US" b="1" dirty="0"/>
              <a:t>•For storage of food: </a:t>
            </a:r>
            <a:endParaRPr lang="en-US" b="1" dirty="0" smtClean="0"/>
          </a:p>
          <a:p>
            <a:r>
              <a:rPr lang="en-US" b="1" dirty="0" smtClean="0"/>
              <a:t> </a:t>
            </a:r>
            <a:r>
              <a:rPr lang="en-US" b="1" dirty="0"/>
              <a:t>Fusiform (radish), </a:t>
            </a:r>
            <a:r>
              <a:rPr lang="en-US" b="1" dirty="0" err="1"/>
              <a:t>Napiform</a:t>
            </a:r>
            <a:r>
              <a:rPr lang="en-US" b="1" dirty="0"/>
              <a:t> (turnip), Conical (carrot).</a:t>
            </a:r>
            <a:endParaRPr lang="en-IN" b="1" dirty="0"/>
          </a:p>
          <a:p>
            <a:endParaRPr lang="en-IN" dirty="0"/>
          </a:p>
          <a:p>
            <a:endParaRPr lang="en-IN" dirty="0"/>
          </a:p>
        </p:txBody>
      </p:sp>
    </p:spTree>
    <p:extLst>
      <p:ext uri="{BB962C8B-B14F-4D97-AF65-F5344CB8AC3E}">
        <p14:creationId xmlns:p14="http://schemas.microsoft.com/office/powerpoint/2010/main" val="2953530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Roots are modified for support, storage of food, respiration.</a:t>
            </a:r>
          </a:p>
          <a:p>
            <a:endParaRPr lang="en-IN" dirty="0"/>
          </a:p>
          <a:p>
            <a:r>
              <a:rPr lang="en-IN" dirty="0"/>
              <a:t>Modifications of </a:t>
            </a:r>
            <a:r>
              <a:rPr lang="en-IN" dirty="0" smtClean="0"/>
              <a:t>Root</a:t>
            </a:r>
          </a:p>
          <a:p>
            <a:endParaRPr lang="en-IN" dirty="0"/>
          </a:p>
        </p:txBody>
      </p:sp>
      <p:pic>
        <p:nvPicPr>
          <p:cNvPr id="4" name="Picture 3"/>
          <p:cNvPicPr>
            <a:picLocks noChangeAspect="1"/>
          </p:cNvPicPr>
          <p:nvPr/>
        </p:nvPicPr>
        <p:blipFill>
          <a:blip r:embed="rId3"/>
          <a:stretch>
            <a:fillRect/>
          </a:stretch>
        </p:blipFill>
        <p:spPr>
          <a:xfrm>
            <a:off x="1154954" y="1899171"/>
            <a:ext cx="7210425" cy="3714750"/>
          </a:xfrm>
          <a:prstGeom prst="rect">
            <a:avLst/>
          </a:prstGeom>
        </p:spPr>
      </p:pic>
    </p:spTree>
    <p:extLst>
      <p:ext uri="{BB962C8B-B14F-4D97-AF65-F5344CB8AC3E}">
        <p14:creationId xmlns:p14="http://schemas.microsoft.com/office/powerpoint/2010/main" val="21085002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102</TotalTime>
  <Words>2093</Words>
  <Application>Microsoft Office PowerPoint</Application>
  <PresentationFormat>Widescreen</PresentationFormat>
  <Paragraphs>263</Paragraphs>
  <Slides>55</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Century Gothic</vt:lpstr>
      <vt:lpstr>Wingdings 3</vt:lpstr>
      <vt:lpstr>Ion Boardroom</vt:lpstr>
      <vt:lpstr> </vt:lpstr>
      <vt:lpstr>PowerPoint Presentation</vt:lpstr>
      <vt:lpstr>PowerPoint Presentation</vt:lpstr>
      <vt:lpstr>PowerPoint Presentation</vt:lpstr>
      <vt:lpstr>PowerPoint Presentation</vt:lpstr>
      <vt:lpstr>PowerPoint Presentation</vt:lpstr>
      <vt:lpstr>PowerPoint Presentation</vt:lpstr>
      <vt:lpstr>        Modifications of Root  </vt:lpstr>
      <vt:lpstr>PowerPoint Presentation</vt:lpstr>
      <vt:lpstr>PowerPoint Presentation</vt:lpstr>
      <vt:lpstr>          Modifications of Stem  </vt:lpstr>
      <vt:lpstr>PowerPoint Presentation</vt:lpstr>
      <vt:lpstr>The Leaf  </vt:lpstr>
      <vt:lpstr>Leaf modifications</vt:lpstr>
      <vt:lpstr>PowerPoint Presentation</vt:lpstr>
      <vt:lpstr>PowerPoint Presentation</vt:lpstr>
      <vt:lpstr>PowerPoint Presentation</vt:lpstr>
      <vt:lpstr>PowerPoint Presentation</vt:lpstr>
      <vt:lpstr>Phyllotaxy  </vt:lpstr>
      <vt:lpstr>PowerPoint Presentation</vt:lpstr>
      <vt:lpstr>PowerPoint Presentation</vt:lpstr>
      <vt:lpstr>Modifications of leaves  </vt:lpstr>
      <vt:lpstr>THE INFLORESCENCE : </vt:lpstr>
      <vt:lpstr>PowerPoint Presentation</vt:lpstr>
      <vt:lpstr>THE FLOWER  </vt:lpstr>
      <vt:lpstr>                       Calyx  </vt:lpstr>
      <vt:lpstr>PowerPoint Presentation</vt:lpstr>
      <vt:lpstr>                    Corolla  </vt:lpstr>
      <vt:lpstr>Androecium :  </vt:lpstr>
      <vt:lpstr>PowerPoint Presentation</vt:lpstr>
      <vt:lpstr>Gynoecium  </vt:lpstr>
      <vt:lpstr>PowerPoint Presentation</vt:lpstr>
      <vt:lpstr>PowerPoint Presentation</vt:lpstr>
      <vt:lpstr>SYMMETRY   OF FLOWERS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Types of Placentation : </vt:lpstr>
      <vt:lpstr>PowerPoint Presentation</vt:lpstr>
      <vt:lpstr>The fruit :</vt:lpstr>
      <vt:lpstr>THE FRUIT : </vt:lpstr>
      <vt:lpstr>PowerPoint Presentation</vt:lpstr>
      <vt:lpstr>THE SEED : </vt:lpstr>
      <vt:lpstr>Structure of dicotyledonous seed : </vt:lpstr>
      <vt:lpstr>PowerPoint Presentation</vt:lpstr>
      <vt:lpstr>Structure   of dicot seed</vt:lpstr>
      <vt:lpstr>Structure   of monocot seed</vt:lpstr>
      <vt:lpstr>Structure of monocotyledonous Seed : </vt:lpstr>
      <vt:lpstr>PowerPoint Presentation</vt:lpstr>
      <vt:lpstr>2.Solanaceae (Potato Family) Floral formula: %  K(5) C1 + 2 + (2) A(9) + 1 G1</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NITHINA</dc:creator>
  <cp:lastModifiedBy>NITHINA</cp:lastModifiedBy>
  <cp:revision>12</cp:revision>
  <dcterms:created xsi:type="dcterms:W3CDTF">2020-06-12T08:51:49Z</dcterms:created>
  <dcterms:modified xsi:type="dcterms:W3CDTF">2020-06-17T08:55:49Z</dcterms:modified>
</cp:coreProperties>
</file>