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8" r:id="rId2"/>
    <p:sldId id="260"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FBE1B3-34F0-4FF2-A23B-6BC3562B8C62}" type="datetimeFigureOut">
              <a:rPr lang="en-IN" smtClean="0"/>
              <a:pPr/>
              <a:t>01-12-2020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0B1347-4937-4D4B-9826-2C86A02745CB}"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 name="Picture 3" descr="images.jpg"/>
          <p:cNvPicPr>
            <a:picLocks noChangeAspect="1"/>
          </p:cNvPicPr>
          <p:nvPr/>
        </p:nvPicPr>
        <p:blipFill>
          <a:blip r:embed="rId2" cstate="print"/>
          <a:stretch>
            <a:fillRect/>
          </a:stretch>
        </p:blipFill>
        <p:spPr>
          <a:xfrm>
            <a:off x="-54429" y="0"/>
            <a:ext cx="9198429" cy="6858000"/>
          </a:xfrm>
          <a:prstGeom prst="rect">
            <a:avLst/>
          </a:prstGeom>
        </p:spPr>
      </p:pic>
      <p:sp>
        <p:nvSpPr>
          <p:cNvPr id="5" name="TextBox 4"/>
          <p:cNvSpPr txBox="1"/>
          <p:nvPr/>
        </p:nvSpPr>
        <p:spPr>
          <a:xfrm>
            <a:off x="2971800" y="4114800"/>
            <a:ext cx="5410200" cy="646331"/>
          </a:xfrm>
          <a:prstGeom prst="rect">
            <a:avLst/>
          </a:prstGeom>
          <a:noFill/>
        </p:spPr>
        <p:txBody>
          <a:bodyPr wrap="square" rtlCol="0">
            <a:spAutoFit/>
          </a:bodyPr>
          <a:lstStyle/>
          <a:p>
            <a:r>
              <a:rPr lang="en-US" sz="3600" b="1" dirty="0" smtClean="0">
                <a:solidFill>
                  <a:srgbClr val="FF0000"/>
                </a:solidFill>
              </a:rPr>
              <a:t>  p   BLOCK  ELEMENTS</a:t>
            </a:r>
            <a:endParaRPr lang="en-IN" sz="36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ELECTROPOSITIVE</a:t>
            </a:r>
            <a:r>
              <a:rPr lang="en-US" sz="3600" dirty="0" smtClean="0"/>
              <a:t> (METALLIC) </a:t>
            </a:r>
            <a:r>
              <a:rPr lang="en-US" sz="3600" b="1" dirty="0" smtClean="0"/>
              <a:t>CHARACTER</a:t>
            </a:r>
            <a:endParaRPr lang="en-IN" sz="3600" dirty="0"/>
          </a:p>
        </p:txBody>
      </p:sp>
      <p:sp>
        <p:nvSpPr>
          <p:cNvPr id="3" name="Content Placeholder 2"/>
          <p:cNvSpPr>
            <a:spLocks noGrp="1"/>
          </p:cNvSpPr>
          <p:nvPr>
            <p:ph idx="1"/>
          </p:nvPr>
        </p:nvSpPr>
        <p:spPr/>
        <p:txBody>
          <a:bodyPr>
            <a:normAutofit/>
          </a:bodyPr>
          <a:lstStyle/>
          <a:p>
            <a:pPr fontAlgn="base"/>
            <a:r>
              <a:rPr lang="en-US" dirty="0" smtClean="0"/>
              <a:t> These elements are less electropositive than the alkaline earth metals due to their smaller size and higher </a:t>
            </a:r>
            <a:r>
              <a:rPr lang="en-US" dirty="0" err="1" smtClean="0"/>
              <a:t>ionisation</a:t>
            </a:r>
            <a:r>
              <a:rPr lang="en-US" dirty="0" smtClean="0"/>
              <a:t> enthalpies.</a:t>
            </a:r>
            <a:endParaRPr lang="en-IN" dirty="0" smtClean="0"/>
          </a:p>
          <a:p>
            <a:pPr fontAlgn="base"/>
            <a:r>
              <a:rPr lang="en-US" dirty="0" smtClean="0"/>
              <a:t>On moving down the group, the electropositive character first increases from B to Al and then decreases from </a:t>
            </a:r>
            <a:r>
              <a:rPr lang="en-US" dirty="0" err="1" smtClean="0"/>
              <a:t>Ga</a:t>
            </a:r>
            <a:r>
              <a:rPr lang="en-US" dirty="0" smtClean="0"/>
              <a:t> to TI, due to the presence of d </a:t>
            </a:r>
            <a:r>
              <a:rPr lang="en-US" dirty="0" err="1" smtClean="0"/>
              <a:t>orbitals</a:t>
            </a:r>
            <a:r>
              <a:rPr lang="en-US" dirty="0" smtClean="0"/>
              <a:t> which causes poor shielding.</a:t>
            </a:r>
            <a:endParaRPr lang="en-IN" dirty="0" smtClean="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Complex formation</a:t>
            </a:r>
            <a:endParaRPr lang="en-IN" dirty="0"/>
          </a:p>
        </p:txBody>
      </p:sp>
      <p:sp>
        <p:nvSpPr>
          <p:cNvPr id="3" name="Content Placeholder 2"/>
          <p:cNvSpPr>
            <a:spLocks noGrp="1"/>
          </p:cNvSpPr>
          <p:nvPr>
            <p:ph idx="1"/>
          </p:nvPr>
        </p:nvSpPr>
        <p:spPr/>
        <p:txBody>
          <a:bodyPr/>
          <a:lstStyle/>
          <a:p>
            <a:r>
              <a:rPr lang="en-US" dirty="0" smtClean="0"/>
              <a:t> Due to their smaller size and greater charge, these elements have greater tendency to form complexes than the s-block elements.</a:t>
            </a:r>
            <a:endParaRPr lang="en-IN" dirty="0" smtClean="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Nature of compounds</a:t>
            </a:r>
            <a:endParaRPr lang="en-IN" dirty="0"/>
          </a:p>
        </p:txBody>
      </p:sp>
      <p:sp>
        <p:nvSpPr>
          <p:cNvPr id="3" name="Content Placeholder 2"/>
          <p:cNvSpPr>
            <a:spLocks noGrp="1"/>
          </p:cNvSpPr>
          <p:nvPr>
            <p:ph idx="1"/>
          </p:nvPr>
        </p:nvSpPr>
        <p:spPr/>
        <p:txBody>
          <a:bodyPr/>
          <a:lstStyle/>
          <a:p>
            <a:r>
              <a:rPr lang="en-US" dirty="0" smtClean="0"/>
              <a:t> The tendency of the formation of ionic compounds increases from B to </a:t>
            </a:r>
            <a:r>
              <a:rPr lang="en-US" dirty="0" err="1" smtClean="0"/>
              <a:t>Tl</a:t>
            </a:r>
            <a:r>
              <a:rPr lang="en-US" dirty="0" smtClean="0"/>
              <a:t>. Boron forms only covalent compounds whereas AI can form both covalent as well as ionic compounds. Gallium forms mainly ionic compounds, although anhydrous </a:t>
            </a:r>
            <a:r>
              <a:rPr lang="en-US" dirty="0" err="1" smtClean="0"/>
              <a:t>Ga</a:t>
            </a:r>
            <a:r>
              <a:rPr lang="en-US" dirty="0" smtClean="0"/>
              <a:t> CI</a:t>
            </a:r>
            <a:r>
              <a:rPr lang="en-US" baseline="-25000" dirty="0" smtClean="0"/>
              <a:t>3</a:t>
            </a:r>
            <a:r>
              <a:rPr lang="en-US" dirty="0" smtClean="0"/>
              <a:t> is covalent</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8229600" cy="914400"/>
          </a:xfrm>
        </p:spPr>
        <p:txBody>
          <a:bodyPr>
            <a:normAutofit fontScale="90000"/>
          </a:bodyPr>
          <a:lstStyle/>
          <a:p>
            <a:r>
              <a:rPr lang="en-US" sz="4000" b="1" dirty="0" smtClean="0"/>
              <a:t>CHEMICAL PROPERTIES OF </a:t>
            </a:r>
            <a:br>
              <a:rPr lang="en-US" sz="4000" b="1" dirty="0" smtClean="0"/>
            </a:br>
            <a:r>
              <a:rPr lang="en-US" sz="4000" b="1" dirty="0" smtClean="0"/>
              <a:t>13 GROUP ELEMENTS</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a:t>
            </a:r>
            <a:r>
              <a:rPr lang="en-US" dirty="0" err="1" smtClean="0"/>
              <a:t>i</a:t>
            </a:r>
            <a:r>
              <a:rPr lang="en-US" dirty="0" smtClean="0"/>
              <a:t>) </a:t>
            </a:r>
            <a:r>
              <a:rPr lang="en-US" b="1" dirty="0" smtClean="0"/>
              <a:t>Action of air</a:t>
            </a:r>
            <a:r>
              <a:rPr lang="en-US" dirty="0" smtClean="0"/>
              <a:t> Crystalline boron is </a:t>
            </a:r>
            <a:r>
              <a:rPr lang="en-US" dirty="0" err="1" smtClean="0"/>
              <a:t>unreactive</a:t>
            </a:r>
            <a:r>
              <a:rPr lang="en-US" dirty="0" smtClean="0"/>
              <a:t> whereas amorphous boron is reactive. It reacts with air at 700°C as follows</a:t>
            </a:r>
            <a:endParaRPr lang="en-IN" dirty="0" smtClean="0"/>
          </a:p>
          <a:p>
            <a:pPr fontAlgn="base"/>
            <a:r>
              <a:rPr lang="en-US" dirty="0" smtClean="0"/>
              <a:t>4B + 3O</a:t>
            </a:r>
            <a:r>
              <a:rPr lang="en-US" baseline="-25000" dirty="0" smtClean="0"/>
              <a:t>2</a:t>
            </a:r>
            <a:r>
              <a:rPr lang="en-US" dirty="0" smtClean="0"/>
              <a:t> → 2B</a:t>
            </a:r>
            <a:r>
              <a:rPr lang="en-US" baseline="-25000" dirty="0" smtClean="0"/>
              <a:t>2</a:t>
            </a:r>
            <a:r>
              <a:rPr lang="en-US" dirty="0" smtClean="0"/>
              <a:t>O</a:t>
            </a:r>
            <a:r>
              <a:rPr lang="en-US" baseline="-25000" dirty="0" smtClean="0"/>
              <a:t>3</a:t>
            </a:r>
            <a:endParaRPr lang="en-IN" dirty="0" smtClean="0"/>
          </a:p>
          <a:p>
            <a:pPr fontAlgn="base"/>
            <a:r>
              <a:rPr lang="en-US" dirty="0" smtClean="0"/>
              <a:t>AI is stable in air due to the formation of protective oxide film.</a:t>
            </a:r>
            <a:endParaRPr lang="en-IN" dirty="0" smtClean="0"/>
          </a:p>
          <a:p>
            <a:pPr fontAlgn="base"/>
            <a:r>
              <a:rPr lang="en-US" dirty="0" smtClean="0"/>
              <a:t>4Al + 3O</a:t>
            </a:r>
            <a:r>
              <a:rPr lang="en-US" baseline="-25000" dirty="0" smtClean="0"/>
              <a:t>2</a:t>
            </a:r>
            <a:r>
              <a:rPr lang="en-US" dirty="0" smtClean="0"/>
              <a:t> → 2Al</a:t>
            </a:r>
            <a:r>
              <a:rPr lang="en-US" baseline="-25000" dirty="0" smtClean="0"/>
              <a:t>2</a:t>
            </a:r>
            <a:r>
              <a:rPr lang="en-US" dirty="0" smtClean="0"/>
              <a:t>O</a:t>
            </a:r>
            <a:r>
              <a:rPr lang="en-US" baseline="-25000" dirty="0" smtClean="0"/>
              <a:t>3</a:t>
            </a:r>
            <a:endParaRPr lang="en-IN" dirty="0" smtClean="0"/>
          </a:p>
          <a:p>
            <a:pPr fontAlgn="base"/>
            <a:r>
              <a:rPr lang="en-US" dirty="0" smtClean="0"/>
              <a:t>Thallium is more reactive than </a:t>
            </a:r>
            <a:r>
              <a:rPr lang="en-US" dirty="0" err="1" smtClean="0"/>
              <a:t>Ga</a:t>
            </a:r>
            <a:r>
              <a:rPr lang="en-US" dirty="0" smtClean="0"/>
              <a:t> and In due to the formation of </a:t>
            </a:r>
            <a:r>
              <a:rPr lang="en-US" dirty="0" err="1" smtClean="0"/>
              <a:t>unipositive</a:t>
            </a:r>
            <a:r>
              <a:rPr lang="en-US" dirty="0" smtClean="0"/>
              <a:t> ion, TI</a:t>
            </a:r>
            <a:r>
              <a:rPr lang="en-US" baseline="30000" dirty="0" smtClean="0"/>
              <a:t>+</a:t>
            </a:r>
            <a:r>
              <a:rPr lang="en-US" dirty="0" smtClean="0"/>
              <a:t>.</a:t>
            </a:r>
            <a:endParaRPr lang="en-IN" dirty="0" smtClean="0"/>
          </a:p>
          <a:p>
            <a:pPr fontAlgn="base"/>
            <a:r>
              <a:rPr lang="en-US" dirty="0" smtClean="0"/>
              <a:t>4Tl + O</a:t>
            </a:r>
            <a:r>
              <a:rPr lang="en-US" baseline="-25000" dirty="0" smtClean="0"/>
              <a:t>2</a:t>
            </a:r>
            <a:r>
              <a:rPr lang="en-US" dirty="0" smtClean="0"/>
              <a:t> → 2Tl</a:t>
            </a:r>
            <a:r>
              <a:rPr lang="en-US" baseline="-25000" dirty="0" smtClean="0"/>
              <a:t>2</a:t>
            </a:r>
            <a:r>
              <a:rPr lang="en-US" dirty="0" smtClean="0"/>
              <a:t>0</a:t>
            </a:r>
            <a:endParaRPr lang="en-IN"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Action of water</a:t>
            </a:r>
            <a:endParaRPr lang="en-IN" dirty="0"/>
          </a:p>
        </p:txBody>
      </p:sp>
      <p:sp>
        <p:nvSpPr>
          <p:cNvPr id="3" name="Content Placeholder 2"/>
          <p:cNvSpPr>
            <a:spLocks noGrp="1"/>
          </p:cNvSpPr>
          <p:nvPr>
            <p:ph idx="1"/>
          </p:nvPr>
        </p:nvSpPr>
        <p:spPr/>
        <p:txBody>
          <a:bodyPr/>
          <a:lstStyle/>
          <a:p>
            <a:pPr fontAlgn="base"/>
            <a:r>
              <a:rPr lang="en-US" dirty="0" smtClean="0"/>
              <a:t> Both B and AI do: not react with water but amalgamated </a:t>
            </a:r>
            <a:r>
              <a:rPr lang="en-US" dirty="0" err="1" smtClean="0"/>
              <a:t>aluminium</a:t>
            </a:r>
            <a:r>
              <a:rPr lang="en-US" dirty="0" smtClean="0"/>
              <a:t> react with H</a:t>
            </a:r>
            <a:r>
              <a:rPr lang="en-US" baseline="-25000" dirty="0" smtClean="0"/>
              <a:t>2</a:t>
            </a:r>
            <a:r>
              <a:rPr lang="en-US" dirty="0" smtClean="0"/>
              <a:t>O evolving H</a:t>
            </a:r>
            <a:r>
              <a:rPr lang="en-US" baseline="-25000" dirty="0" smtClean="0"/>
              <a:t>2</a:t>
            </a:r>
            <a:r>
              <a:rPr lang="en-US" dirty="0" smtClean="0"/>
              <a:t>.</a:t>
            </a:r>
            <a:endParaRPr lang="en-IN" dirty="0" smtClean="0"/>
          </a:p>
          <a:p>
            <a:pPr fontAlgn="base">
              <a:buNone/>
            </a:pPr>
            <a:r>
              <a:rPr lang="en-US" dirty="0" smtClean="0"/>
              <a:t>	2Al(Hg) + 6H</a:t>
            </a:r>
            <a:r>
              <a:rPr lang="en-US" baseline="-25000" dirty="0" smtClean="0"/>
              <a:t>2</a:t>
            </a:r>
            <a:r>
              <a:rPr lang="en-US" dirty="0" smtClean="0"/>
              <a:t>O )→ 2AI(OH)</a:t>
            </a:r>
            <a:r>
              <a:rPr lang="en-US" baseline="-25000" dirty="0" smtClean="0"/>
              <a:t>3</a:t>
            </a:r>
            <a:r>
              <a:rPr lang="en-US" dirty="0" smtClean="0"/>
              <a:t> + 3H</a:t>
            </a:r>
            <a:r>
              <a:rPr lang="en-US" baseline="-25000" dirty="0" smtClean="0"/>
              <a:t>2</a:t>
            </a:r>
            <a:r>
              <a:rPr lang="en-US" dirty="0" smtClean="0"/>
              <a:t> + 2Hg</a:t>
            </a:r>
            <a:endParaRPr lang="en-IN" dirty="0" smtClean="0"/>
          </a:p>
          <a:p>
            <a:pPr fontAlgn="base"/>
            <a:r>
              <a:rPr lang="en-US" dirty="0" err="1" smtClean="0"/>
              <a:t>Ga</a:t>
            </a:r>
            <a:r>
              <a:rPr lang="en-US" dirty="0" smtClean="0"/>
              <a:t> and In do not react with pure cold or hot water but </a:t>
            </a:r>
            <a:r>
              <a:rPr lang="en-US" dirty="0" err="1" smtClean="0"/>
              <a:t>Tl</a:t>
            </a:r>
            <a:r>
              <a:rPr lang="en-US" dirty="0" smtClean="0"/>
              <a:t> forms an oxide layer on the surface.</a:t>
            </a:r>
            <a:endParaRPr lang="en-IN" dirty="0" smtClean="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CHEMICAL PROPERTIES OF </a:t>
            </a:r>
            <a:br>
              <a:rPr lang="en-US" b="1" dirty="0" smtClean="0"/>
            </a:br>
            <a:r>
              <a:rPr lang="en-US" b="1" dirty="0" smtClean="0"/>
              <a:t>13 GROUP ELEMENTS</a:t>
            </a:r>
            <a:r>
              <a:rPr lang="en-IN" dirty="0" smtClean="0"/>
              <a:t/>
            </a:r>
            <a:br>
              <a:rPr lang="en-IN" dirty="0" smtClean="0"/>
            </a:br>
            <a:endParaRPr lang="en-IN"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b="1" dirty="0" smtClean="0"/>
              <a:t>Reaction with </a:t>
            </a:r>
            <a:r>
              <a:rPr lang="en-US" b="1" dirty="0" err="1" smtClean="0"/>
              <a:t>alkalies</a:t>
            </a:r>
            <a:r>
              <a:rPr lang="en-US" dirty="0" smtClean="0"/>
              <a:t> Boron dissolves in </a:t>
            </a:r>
            <a:r>
              <a:rPr lang="en-US" dirty="0" err="1" smtClean="0"/>
              <a:t>alkalies</a:t>
            </a:r>
            <a:r>
              <a:rPr lang="en-US" dirty="0" smtClean="0"/>
              <a:t> and gives sodium borates.</a:t>
            </a:r>
            <a:endParaRPr lang="en-IN" dirty="0" smtClean="0"/>
          </a:p>
          <a:p>
            <a:pPr fontAlgn="base"/>
            <a:r>
              <a:rPr lang="en-US" b="1" dirty="0" smtClean="0"/>
              <a:t>Hydrides</a:t>
            </a:r>
            <a:r>
              <a:rPr lang="en-US" dirty="0" smtClean="0"/>
              <a:t> Elements of group 13 do not combine directly with H</a:t>
            </a:r>
            <a:r>
              <a:rPr lang="en-US" baseline="-25000" dirty="0" smtClean="0"/>
              <a:t>2</a:t>
            </a:r>
            <a:r>
              <a:rPr lang="en-US" dirty="0" smtClean="0"/>
              <a:t> to form hydrides, therefore their hydrides have been prepared by indirect methods.</a:t>
            </a:r>
            <a:r>
              <a:rPr lang="en-US" u="sng" dirty="0" smtClean="0"/>
              <a:t> </a:t>
            </a:r>
            <a:r>
              <a:rPr lang="en-US" dirty="0" smtClean="0"/>
              <a:t>Boron forms a number of hydrides, they are known as </a:t>
            </a:r>
            <a:r>
              <a:rPr lang="en-US" dirty="0" err="1" smtClean="0"/>
              <a:t>boranes</a:t>
            </a:r>
            <a:r>
              <a:rPr lang="en-US" dirty="0" smtClean="0"/>
              <a:t>. </a:t>
            </a:r>
            <a:r>
              <a:rPr lang="en-US" dirty="0" err="1" smtClean="0"/>
              <a:t>Boranes</a:t>
            </a:r>
            <a:r>
              <a:rPr lang="en-US" dirty="0" smtClean="0"/>
              <a:t> catch fire in the presence of oxygen.</a:t>
            </a:r>
            <a:endParaRPr lang="en-IN" dirty="0" smtClean="0"/>
          </a:p>
          <a:p>
            <a:pPr fontAlgn="base"/>
            <a:r>
              <a:rPr lang="en-US" dirty="0" smtClean="0"/>
              <a:t>B</a:t>
            </a:r>
            <a:r>
              <a:rPr lang="en-US" baseline="-25000" dirty="0" smtClean="0"/>
              <a:t>2</a:t>
            </a:r>
            <a:r>
              <a:rPr lang="en-US" dirty="0" smtClean="0"/>
              <a:t>H</a:t>
            </a:r>
            <a:r>
              <a:rPr lang="en-US" baseline="-25000" dirty="0" smtClean="0"/>
              <a:t>6</a:t>
            </a:r>
            <a:r>
              <a:rPr lang="en-US" dirty="0" smtClean="0"/>
              <a:t> + 3O</a:t>
            </a:r>
            <a:r>
              <a:rPr lang="en-US" baseline="-25000" dirty="0" smtClean="0"/>
              <a:t>2</a:t>
            </a:r>
            <a:r>
              <a:rPr lang="en-US" dirty="0" smtClean="0"/>
              <a:t> → B</a:t>
            </a:r>
            <a:r>
              <a:rPr lang="en-US" baseline="-25000" dirty="0" smtClean="0"/>
              <a:t>2</a:t>
            </a:r>
            <a:r>
              <a:rPr lang="en-US" dirty="0" smtClean="0"/>
              <a:t>O</a:t>
            </a:r>
            <a:r>
              <a:rPr lang="en-US" baseline="-25000" dirty="0" smtClean="0"/>
              <a:t>3</a:t>
            </a:r>
            <a:r>
              <a:rPr lang="en-US" dirty="0" smtClean="0"/>
              <a:t> + 3H</a:t>
            </a:r>
            <a:r>
              <a:rPr lang="en-US" baseline="-25000" dirty="0" smtClean="0"/>
              <a:t>2</a:t>
            </a:r>
            <a:r>
              <a:rPr lang="en-US" dirty="0" smtClean="0"/>
              <a:t>O; &amp;</a:t>
            </a:r>
            <a:r>
              <a:rPr lang="en-US" dirty="0" err="1" smtClean="0"/>
              <a:t>Delat;</a:t>
            </a:r>
            <a:r>
              <a:rPr lang="en-US" baseline="-25000" dirty="0" err="1" smtClean="0"/>
              <a:t>c</a:t>
            </a:r>
            <a:r>
              <a:rPr lang="en-US" dirty="0" err="1" smtClean="0"/>
              <a:t>H</a:t>
            </a:r>
            <a:r>
              <a:rPr lang="en-US" dirty="0" smtClean="0"/>
              <a:t>° = – 1976 kJ mol</a:t>
            </a:r>
            <a:r>
              <a:rPr lang="en-US" baseline="30000" dirty="0" smtClean="0"/>
              <a:t>-l</a:t>
            </a:r>
            <a:endParaRPr lang="en-IN" dirty="0" smtClean="0"/>
          </a:p>
          <a:p>
            <a:pPr fontAlgn="base"/>
            <a:r>
              <a:rPr lang="en-US" dirty="0" err="1" smtClean="0"/>
              <a:t>Boranes</a:t>
            </a:r>
            <a:r>
              <a:rPr lang="en-US" dirty="0" smtClean="0"/>
              <a:t> are </a:t>
            </a:r>
            <a:r>
              <a:rPr lang="en-US" dirty="0" err="1" smtClean="0"/>
              <a:t>hydrolysed</a:t>
            </a:r>
            <a:r>
              <a:rPr lang="en-US" dirty="0" smtClean="0"/>
              <a:t> by water</a:t>
            </a:r>
            <a:r>
              <a:rPr lang="en-US" dirty="0" smtClean="0"/>
              <a:t>.</a:t>
            </a:r>
          </a:p>
          <a:p>
            <a:pPr fontAlgn="base"/>
            <a:r>
              <a:rPr lang="en-US" dirty="0" smtClean="0"/>
              <a:t> </a:t>
            </a:r>
            <a:r>
              <a:rPr lang="en-US" dirty="0" smtClean="0"/>
              <a:t>B</a:t>
            </a:r>
            <a:r>
              <a:rPr lang="en-US" baseline="-25000" dirty="0" smtClean="0"/>
              <a:t>2</a:t>
            </a:r>
            <a:r>
              <a:rPr lang="en-US" dirty="0" smtClean="0"/>
              <a:t>H</a:t>
            </a:r>
            <a:r>
              <a:rPr lang="en-US" baseline="-25000" dirty="0" smtClean="0"/>
              <a:t>6</a:t>
            </a:r>
            <a:r>
              <a:rPr lang="en-US" dirty="0" smtClean="0"/>
              <a:t> + 6H</a:t>
            </a:r>
            <a:r>
              <a:rPr lang="en-US" baseline="-25000" dirty="0" smtClean="0"/>
              <a:t>2</a:t>
            </a:r>
            <a:r>
              <a:rPr lang="en-US" dirty="0" smtClean="0"/>
              <a:t>O → 2H</a:t>
            </a:r>
            <a:r>
              <a:rPr lang="en-US" baseline="-25000" dirty="0" smtClean="0"/>
              <a:t>3</a:t>
            </a:r>
            <a:r>
              <a:rPr lang="en-US" dirty="0" smtClean="0"/>
              <a:t>BO</a:t>
            </a:r>
            <a:r>
              <a:rPr lang="en-US" baseline="-25000" dirty="0" smtClean="0"/>
              <a:t>3</a:t>
            </a:r>
            <a:r>
              <a:rPr lang="en-US" dirty="0" smtClean="0"/>
              <a:t> + 6H</a:t>
            </a:r>
            <a:r>
              <a:rPr lang="en-US" baseline="-25000" dirty="0" smtClean="0"/>
              <a:t>2</a:t>
            </a:r>
            <a:endParaRPr lang="en-IN" dirty="0" smtClean="0"/>
          </a:p>
          <a:p>
            <a:pPr fontAlgn="base"/>
            <a:r>
              <a:rPr lang="en-US" dirty="0" err="1" smtClean="0"/>
              <a:t>Boranes</a:t>
            </a:r>
            <a:r>
              <a:rPr lang="en-US" dirty="0" smtClean="0"/>
              <a:t> are stable but the stability of hydrides of AI, </a:t>
            </a:r>
            <a:r>
              <a:rPr lang="en-US" dirty="0" err="1" smtClean="0"/>
              <a:t>Ga</a:t>
            </a:r>
            <a:r>
              <a:rPr lang="en-US" dirty="0" smtClean="0"/>
              <a:t>, In, and </a:t>
            </a:r>
            <a:r>
              <a:rPr lang="en-US" dirty="0" err="1" smtClean="0"/>
              <a:t>Tl</a:t>
            </a:r>
            <a:r>
              <a:rPr lang="en-US" dirty="0" smtClean="0"/>
              <a:t> decreases on moving down the group because the strength of the M-H bond decreases.</a:t>
            </a:r>
            <a:endParaRPr lang="en-IN" dirty="0" smtClean="0"/>
          </a:p>
          <a:p>
            <a:pPr fontAlgn="base"/>
            <a:endParaRPr lang="en-IN" dirty="0" smtClean="0"/>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itchFamily="34" charset="0"/>
                <a:cs typeface="Arial" pitchFamily="34" charset="0"/>
              </a:rPr>
              <a:t>Nature of oxides and hydroxides</a:t>
            </a:r>
            <a:r>
              <a:rPr lang="en-US" sz="3600" dirty="0" smtClean="0">
                <a:latin typeface="Arial" pitchFamily="34" charset="0"/>
                <a:cs typeface="Arial" pitchFamily="34" charset="0"/>
              </a:rPr>
              <a:t> </a:t>
            </a:r>
            <a:endParaRPr lang="en-IN" sz="3600" dirty="0">
              <a:latin typeface="Arial" pitchFamily="34" charset="0"/>
              <a:cs typeface="Arial" pitchFamily="34" charset="0"/>
            </a:endParaRPr>
          </a:p>
        </p:txBody>
      </p:sp>
      <p:sp>
        <p:nvSpPr>
          <p:cNvPr id="3" name="Content Placeholder 2"/>
          <p:cNvSpPr>
            <a:spLocks noGrp="1"/>
          </p:cNvSpPr>
          <p:nvPr>
            <p:ph idx="1"/>
          </p:nvPr>
        </p:nvSpPr>
        <p:spPr/>
        <p:txBody>
          <a:bodyPr/>
          <a:lstStyle/>
          <a:p>
            <a:pPr fontAlgn="base"/>
            <a:r>
              <a:rPr lang="en-US" dirty="0" smtClean="0"/>
              <a:t>B(OH)</a:t>
            </a:r>
            <a:r>
              <a:rPr lang="en-US" baseline="-25000" dirty="0" smtClean="0"/>
              <a:t>3</a:t>
            </a:r>
            <a:r>
              <a:rPr lang="en-US" dirty="0" smtClean="0"/>
              <a:t> or H</a:t>
            </a:r>
            <a:r>
              <a:rPr lang="en-US" baseline="-25000" dirty="0" smtClean="0"/>
              <a:t>3</a:t>
            </a:r>
            <a:r>
              <a:rPr lang="en-US" dirty="0" smtClean="0"/>
              <a:t>BO</a:t>
            </a:r>
            <a:r>
              <a:rPr lang="en-US" baseline="-25000" dirty="0" smtClean="0"/>
              <a:t>3</a:t>
            </a:r>
            <a:r>
              <a:rPr lang="en-US" dirty="0" smtClean="0"/>
              <a:t> is soluble in water, while other hydroxides are insoluble in water.</a:t>
            </a:r>
            <a:endParaRPr lang="en-IN" dirty="0" smtClean="0"/>
          </a:p>
          <a:p>
            <a:pPr fontAlgn="base"/>
            <a:r>
              <a:rPr lang="en-US" dirty="0" smtClean="0"/>
              <a:t>On moving down the group. there is a change from acidic to </a:t>
            </a:r>
            <a:r>
              <a:rPr lang="en-US" dirty="0" err="1" smtClean="0"/>
              <a:t>amphoteric</a:t>
            </a:r>
            <a:r>
              <a:rPr lang="en-US" dirty="0" smtClean="0"/>
              <a:t> and then to basic character of oxides and hydroxides or group 13 elements.</a:t>
            </a:r>
            <a:endParaRPr lang="en-IN" dirty="0" smtClean="0"/>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Halides  of Group-13</a:t>
            </a:r>
            <a:endParaRPr lang="en-IN" dirty="0"/>
          </a:p>
        </p:txBody>
      </p:sp>
      <p:sp>
        <p:nvSpPr>
          <p:cNvPr id="3" name="Content Placeholder 2"/>
          <p:cNvSpPr>
            <a:spLocks noGrp="1"/>
          </p:cNvSpPr>
          <p:nvPr>
            <p:ph idx="1"/>
          </p:nvPr>
        </p:nvSpPr>
        <p:spPr/>
        <p:txBody>
          <a:bodyPr>
            <a:normAutofit fontScale="85000" lnSpcReduction="20000"/>
          </a:bodyPr>
          <a:lstStyle/>
          <a:p>
            <a:pPr fontAlgn="base"/>
            <a:r>
              <a:rPr lang="en-US" dirty="0" smtClean="0"/>
              <a:t> All the elements of boron family (except </a:t>
            </a:r>
            <a:r>
              <a:rPr lang="en-US" dirty="0" err="1" smtClean="0"/>
              <a:t>Tl</a:t>
            </a:r>
            <a:r>
              <a:rPr lang="en-US" dirty="0" smtClean="0"/>
              <a:t>) form </a:t>
            </a:r>
            <a:r>
              <a:rPr lang="en-US" dirty="0" err="1" smtClean="0"/>
              <a:t>trihalides</a:t>
            </a:r>
            <a:r>
              <a:rPr lang="en-US" dirty="0" smtClean="0"/>
              <a:t> of type MX</a:t>
            </a:r>
            <a:r>
              <a:rPr lang="en-US" baseline="-25000" dirty="0" smtClean="0"/>
              <a:t>3</a:t>
            </a:r>
            <a:r>
              <a:rPr lang="en-US" dirty="0" smtClean="0"/>
              <a:t>.</a:t>
            </a:r>
            <a:endParaRPr lang="en-IN" dirty="0" smtClean="0"/>
          </a:p>
          <a:p>
            <a:pPr fontAlgn="base"/>
            <a:r>
              <a:rPr lang="en-US" dirty="0" smtClean="0"/>
              <a:t>All the boron </a:t>
            </a:r>
            <a:r>
              <a:rPr lang="en-US" dirty="0" err="1" smtClean="0"/>
              <a:t>trihalides</a:t>
            </a:r>
            <a:r>
              <a:rPr lang="en-US" dirty="0" smtClean="0"/>
              <a:t> [BX</a:t>
            </a:r>
            <a:r>
              <a:rPr lang="en-US" baseline="-25000" dirty="0" smtClean="0"/>
              <a:t>3</a:t>
            </a:r>
            <a:r>
              <a:rPr lang="en-US" dirty="0" smtClean="0"/>
              <a:t>) and </a:t>
            </a:r>
            <a:r>
              <a:rPr lang="en-US" dirty="0" err="1" smtClean="0"/>
              <a:t>aluminium</a:t>
            </a:r>
            <a:r>
              <a:rPr lang="en-US" dirty="0" smtClean="0"/>
              <a:t> </a:t>
            </a:r>
            <a:r>
              <a:rPr lang="en-US" dirty="0" err="1" smtClean="0"/>
              <a:t>trihalides</a:t>
            </a:r>
            <a:r>
              <a:rPr lang="en-US" dirty="0" smtClean="0"/>
              <a:t> AlX</a:t>
            </a:r>
            <a:r>
              <a:rPr lang="en-US" baseline="-25000" dirty="0" smtClean="0"/>
              <a:t>3</a:t>
            </a:r>
            <a:r>
              <a:rPr lang="en-US" dirty="0" smtClean="0"/>
              <a:t> (except AIF</a:t>
            </a:r>
            <a:r>
              <a:rPr lang="en-US" baseline="-25000" dirty="0" smtClean="0"/>
              <a:t>3</a:t>
            </a:r>
            <a:r>
              <a:rPr lang="en-US" dirty="0" smtClean="0"/>
              <a:t> which is ionic) are covalent compounds. AlX</a:t>
            </a:r>
            <a:r>
              <a:rPr lang="en-US" baseline="-25000" dirty="0" smtClean="0"/>
              <a:t>3</a:t>
            </a:r>
            <a:r>
              <a:rPr lang="en-US" dirty="0" smtClean="0"/>
              <a:t> exists as </a:t>
            </a:r>
            <a:r>
              <a:rPr lang="en-US" dirty="0" err="1" smtClean="0"/>
              <a:t>dimer</a:t>
            </a:r>
            <a:r>
              <a:rPr lang="en-US" dirty="0" smtClean="0"/>
              <a:t> while BX</a:t>
            </a:r>
            <a:r>
              <a:rPr lang="en-US" baseline="-25000" dirty="0" smtClean="0"/>
              <a:t>3</a:t>
            </a:r>
            <a:r>
              <a:rPr lang="en-US" dirty="0" smtClean="0"/>
              <a:t> is monomer because boron atom is too small to coordinate with four large halide ions. The energy released during the formation of the bridge structure is not sufficient for the cleavage of the typical </a:t>
            </a:r>
            <a:r>
              <a:rPr lang="en-US" dirty="0" err="1" smtClean="0"/>
              <a:t>pπ</a:t>
            </a:r>
            <a:r>
              <a:rPr lang="en-US" dirty="0" smtClean="0"/>
              <a:t> – </a:t>
            </a:r>
            <a:r>
              <a:rPr lang="en-US" dirty="0" err="1" smtClean="0"/>
              <a:t>pπ</a:t>
            </a:r>
            <a:r>
              <a:rPr lang="en-US" dirty="0" smtClean="0"/>
              <a:t> bond in BF</a:t>
            </a:r>
            <a:r>
              <a:rPr lang="en-US" baseline="-25000" dirty="0" smtClean="0"/>
              <a:t>3</a:t>
            </a:r>
            <a:r>
              <a:rPr lang="en-US" dirty="0" smtClean="0"/>
              <a:t>.</a:t>
            </a:r>
            <a:endParaRPr lang="en-IN" dirty="0" smtClean="0"/>
          </a:p>
          <a:p>
            <a:pPr fontAlgn="base"/>
            <a:r>
              <a:rPr lang="en-US" dirty="0" smtClean="0"/>
              <a:t>BF</a:t>
            </a:r>
            <a:r>
              <a:rPr lang="en-US" baseline="-25000" dirty="0" smtClean="0"/>
              <a:t>3</a:t>
            </a:r>
            <a:r>
              <a:rPr lang="en-US" dirty="0" smtClean="0"/>
              <a:t> is a </a:t>
            </a:r>
            <a:r>
              <a:rPr lang="en-US" dirty="0" err="1" smtClean="0"/>
              <a:t>colourless</a:t>
            </a:r>
            <a:r>
              <a:rPr lang="en-US" dirty="0" smtClean="0"/>
              <a:t> gas, BCl</a:t>
            </a:r>
            <a:r>
              <a:rPr lang="en-US" baseline="-25000" dirty="0" smtClean="0"/>
              <a:t>3</a:t>
            </a:r>
            <a:r>
              <a:rPr lang="en-US" dirty="0" smtClean="0"/>
              <a:t> and BBr</a:t>
            </a:r>
            <a:r>
              <a:rPr lang="en-US" baseline="-25000" dirty="0" smtClean="0"/>
              <a:t>3</a:t>
            </a:r>
            <a:r>
              <a:rPr lang="en-US" dirty="0" smtClean="0"/>
              <a:t> are </a:t>
            </a:r>
            <a:r>
              <a:rPr lang="en-US" dirty="0" err="1" smtClean="0"/>
              <a:t>colourless</a:t>
            </a:r>
            <a:r>
              <a:rPr lang="en-US" dirty="0" smtClean="0"/>
              <a:t> fuming liquids and BI</a:t>
            </a:r>
            <a:r>
              <a:rPr lang="en-US" baseline="-25000" dirty="0" smtClean="0"/>
              <a:t>3</a:t>
            </a:r>
            <a:r>
              <a:rPr lang="en-US" dirty="0" smtClean="0"/>
              <a:t> is a white solid at room temperature.</a:t>
            </a:r>
            <a:endParaRPr lang="en-IN" dirty="0" smtClean="0"/>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Halides  of Group-13</a:t>
            </a:r>
            <a:endParaRPr lang="en-IN" dirty="0"/>
          </a:p>
        </p:txBody>
      </p:sp>
      <p:sp>
        <p:nvSpPr>
          <p:cNvPr id="3" name="Content Placeholder 2"/>
          <p:cNvSpPr>
            <a:spLocks noGrp="1"/>
          </p:cNvSpPr>
          <p:nvPr>
            <p:ph idx="1"/>
          </p:nvPr>
        </p:nvSpPr>
        <p:spPr/>
        <p:txBody>
          <a:bodyPr>
            <a:normAutofit fontScale="85000" lnSpcReduction="20000"/>
          </a:bodyPr>
          <a:lstStyle/>
          <a:p>
            <a:pPr fontAlgn="base"/>
            <a:r>
              <a:rPr lang="en-US" dirty="0" err="1" smtClean="0"/>
              <a:t>Trihalides</a:t>
            </a:r>
            <a:r>
              <a:rPr lang="en-US" dirty="0" smtClean="0"/>
              <a:t> of group 13 elements behave as Lewis acids because of their strong tendency to accept a pair of electrons. The relative strength of Lewis acids of boron </a:t>
            </a:r>
            <a:r>
              <a:rPr lang="en-US" dirty="0" err="1" smtClean="0"/>
              <a:t>trihalides</a:t>
            </a:r>
            <a:r>
              <a:rPr lang="en-US" dirty="0" smtClean="0"/>
              <a:t> is</a:t>
            </a:r>
            <a:endParaRPr lang="en-IN" dirty="0" smtClean="0"/>
          </a:p>
          <a:p>
            <a:pPr fontAlgn="base"/>
            <a:r>
              <a:rPr lang="en-US" dirty="0" smtClean="0"/>
              <a:t>BF</a:t>
            </a:r>
            <a:r>
              <a:rPr lang="en-US" baseline="-25000" dirty="0" smtClean="0"/>
              <a:t>3</a:t>
            </a:r>
            <a:r>
              <a:rPr lang="en-US" dirty="0" smtClean="0"/>
              <a:t> &lt; BCI</a:t>
            </a:r>
            <a:r>
              <a:rPr lang="en-US" baseline="-25000" dirty="0" smtClean="0"/>
              <a:t>3</a:t>
            </a:r>
            <a:r>
              <a:rPr lang="en-US" dirty="0" smtClean="0"/>
              <a:t>, &lt; BBr</a:t>
            </a:r>
            <a:r>
              <a:rPr lang="en-US" baseline="-25000" dirty="0" smtClean="0"/>
              <a:t>3</a:t>
            </a:r>
            <a:r>
              <a:rPr lang="en-US" dirty="0" smtClean="0"/>
              <a:t>, &lt; BI</a:t>
            </a:r>
            <a:r>
              <a:rPr lang="en-US" baseline="-25000" dirty="0" smtClean="0"/>
              <a:t>3</a:t>
            </a:r>
            <a:r>
              <a:rPr lang="en-US" dirty="0" smtClean="0"/>
              <a:t>.</a:t>
            </a:r>
            <a:endParaRPr lang="en-IN" dirty="0" smtClean="0"/>
          </a:p>
          <a:p>
            <a:pPr fontAlgn="base"/>
            <a:r>
              <a:rPr lang="en-US" dirty="0" smtClean="0"/>
              <a:t>This is due to </a:t>
            </a:r>
            <a:r>
              <a:rPr lang="en-US" dirty="0" err="1" smtClean="0"/>
              <a:t>pπ</a:t>
            </a:r>
            <a:r>
              <a:rPr lang="en-US" dirty="0" smtClean="0"/>
              <a:t> – </a:t>
            </a:r>
            <a:r>
              <a:rPr lang="en-US" dirty="0" err="1" smtClean="0"/>
              <a:t>pπ</a:t>
            </a:r>
            <a:r>
              <a:rPr lang="en-US" dirty="0" smtClean="0"/>
              <a:t> </a:t>
            </a:r>
            <a:r>
              <a:rPr lang="en-US" dirty="0" err="1" smtClean="0"/>
              <a:t>backbonding</a:t>
            </a:r>
            <a:r>
              <a:rPr lang="en-US" dirty="0" smtClean="0"/>
              <a:t> in BF</a:t>
            </a:r>
            <a:r>
              <a:rPr lang="en-US" baseline="-25000" dirty="0" smtClean="0"/>
              <a:t>3</a:t>
            </a:r>
            <a:r>
              <a:rPr lang="en-US" dirty="0" smtClean="0"/>
              <a:t> which makes it less electron deficient.</a:t>
            </a:r>
            <a:endParaRPr lang="en-IN" dirty="0" smtClean="0"/>
          </a:p>
          <a:p>
            <a:pPr fontAlgn="base"/>
            <a:r>
              <a:rPr lang="en-US" dirty="0" smtClean="0"/>
              <a:t>The halides of group 13 elements behave as Lewis acids and the acidic character is</a:t>
            </a:r>
            <a:endParaRPr lang="en-IN" dirty="0" smtClean="0"/>
          </a:p>
          <a:p>
            <a:pPr fontAlgn="base"/>
            <a:r>
              <a:rPr lang="en-US" dirty="0" smtClean="0"/>
              <a:t>BX</a:t>
            </a:r>
            <a:r>
              <a:rPr lang="en-US" baseline="-25000" dirty="0" smtClean="0"/>
              <a:t>3</a:t>
            </a:r>
            <a:r>
              <a:rPr lang="en-US" dirty="0" smtClean="0"/>
              <a:t> &gt; AIX</a:t>
            </a:r>
            <a:r>
              <a:rPr lang="en-US" baseline="-25000" dirty="0" smtClean="0"/>
              <a:t>3</a:t>
            </a:r>
            <a:r>
              <a:rPr lang="en-US" dirty="0" smtClean="0"/>
              <a:t> &gt; GaX</a:t>
            </a:r>
            <a:r>
              <a:rPr lang="en-US" baseline="-25000" dirty="0" smtClean="0"/>
              <a:t>3</a:t>
            </a:r>
            <a:r>
              <a:rPr lang="en-US" dirty="0" smtClean="0"/>
              <a:t> &gt; InX</a:t>
            </a:r>
            <a:r>
              <a:rPr lang="en-US" baseline="-25000" dirty="0" smtClean="0"/>
              <a:t>3</a:t>
            </a:r>
            <a:r>
              <a:rPr lang="en-US" dirty="0" smtClean="0"/>
              <a:t> (where, X = </a:t>
            </a:r>
            <a:r>
              <a:rPr lang="en-US" dirty="0" err="1" smtClean="0"/>
              <a:t>Cl</a:t>
            </a:r>
            <a:r>
              <a:rPr lang="en-US" dirty="0" smtClean="0"/>
              <a:t>, Br or 1)</a:t>
            </a:r>
            <a:endParaRPr lang="en-IN" dirty="0" smtClean="0"/>
          </a:p>
          <a:p>
            <a:pPr fontAlgn="base"/>
            <a:r>
              <a:rPr lang="en-US" dirty="0" smtClean="0"/>
              <a:t>TICI</a:t>
            </a:r>
            <a:r>
              <a:rPr lang="en-US" baseline="-25000" dirty="0" smtClean="0"/>
              <a:t>3</a:t>
            </a:r>
            <a:r>
              <a:rPr lang="en-US" dirty="0" smtClean="0"/>
              <a:t> decomposes to </a:t>
            </a:r>
            <a:r>
              <a:rPr lang="en-US" dirty="0" err="1" smtClean="0"/>
              <a:t>TICl</a:t>
            </a:r>
            <a:r>
              <a:rPr lang="en-US" dirty="0" smtClean="0"/>
              <a:t> and C1</a:t>
            </a:r>
            <a:r>
              <a:rPr lang="en-US" baseline="-25000" dirty="0" smtClean="0"/>
              <a:t>2</a:t>
            </a:r>
            <a:r>
              <a:rPr lang="en-US" dirty="0" smtClean="0"/>
              <a:t> and hence acts as an </a:t>
            </a:r>
            <a:r>
              <a:rPr lang="en-US" dirty="0" err="1" smtClean="0"/>
              <a:t>oxidising</a:t>
            </a:r>
            <a:r>
              <a:rPr lang="en-US" dirty="0" smtClean="0"/>
              <a:t> agent.</a:t>
            </a:r>
            <a:endParaRPr lang="en-IN" dirty="0" smtClean="0"/>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Anomalous </a:t>
            </a:r>
            <a:r>
              <a:rPr lang="en-US" b="1" dirty="0" err="1" smtClean="0"/>
              <a:t>Behaviour</a:t>
            </a:r>
            <a:r>
              <a:rPr lang="en-US" b="1" dirty="0" smtClean="0"/>
              <a:t> of Boron</a:t>
            </a:r>
            <a:r>
              <a:rPr lang="en-IN" dirty="0" smtClean="0"/>
              <a:t/>
            </a:r>
            <a:br>
              <a:rPr lang="en-IN" dirty="0" smtClean="0"/>
            </a:br>
            <a:endParaRPr lang="en-IN" dirty="0"/>
          </a:p>
        </p:txBody>
      </p:sp>
      <p:sp>
        <p:nvSpPr>
          <p:cNvPr id="3" name="Content Placeholder 2"/>
          <p:cNvSpPr>
            <a:spLocks noGrp="1"/>
          </p:cNvSpPr>
          <p:nvPr>
            <p:ph idx="1"/>
          </p:nvPr>
        </p:nvSpPr>
        <p:spPr/>
        <p:txBody>
          <a:bodyPr/>
          <a:lstStyle/>
          <a:p>
            <a:pPr fontAlgn="base"/>
            <a:r>
              <a:rPr lang="en-US" dirty="0" smtClean="0"/>
              <a:t>Boron </a:t>
            </a:r>
            <a:r>
              <a:rPr lang="en-US" dirty="0" smtClean="0"/>
              <a:t>shows anomalous </a:t>
            </a:r>
            <a:r>
              <a:rPr lang="en-US" dirty="0" err="1" smtClean="0"/>
              <a:t>behaviour</a:t>
            </a:r>
            <a:r>
              <a:rPr lang="en-US" dirty="0" smtClean="0"/>
              <a:t> with the other members of the group, due to the following reasons:</a:t>
            </a:r>
            <a:endParaRPr lang="en-IN" dirty="0" smtClean="0"/>
          </a:p>
          <a:p>
            <a:pPr fontAlgn="base"/>
            <a:r>
              <a:rPr lang="en-US" dirty="0" smtClean="0"/>
              <a:t>(</a:t>
            </a:r>
            <a:r>
              <a:rPr lang="en-US" dirty="0" err="1" smtClean="0"/>
              <a:t>i</a:t>
            </a:r>
            <a:r>
              <a:rPr lang="en-US" dirty="0" smtClean="0"/>
              <a:t>) Smallest size in the group.</a:t>
            </a:r>
            <a:br>
              <a:rPr lang="en-US" dirty="0" smtClean="0"/>
            </a:br>
            <a:r>
              <a:rPr lang="en-US" dirty="0" smtClean="0"/>
              <a:t>(ii) High </a:t>
            </a:r>
            <a:r>
              <a:rPr lang="en-US" dirty="0" err="1" smtClean="0"/>
              <a:t>ionisation</a:t>
            </a:r>
            <a:r>
              <a:rPr lang="en-US" dirty="0" smtClean="0"/>
              <a:t> energy.</a:t>
            </a:r>
            <a:br>
              <a:rPr lang="en-US" dirty="0" smtClean="0"/>
            </a:br>
            <a:r>
              <a:rPr lang="en-US" dirty="0" smtClean="0"/>
              <a:t>(iii) Highest </a:t>
            </a:r>
            <a:r>
              <a:rPr lang="en-US" dirty="0" err="1" smtClean="0"/>
              <a:t>electronegativity</a:t>
            </a:r>
            <a:r>
              <a:rPr lang="en-US" dirty="0" smtClean="0"/>
              <a:t> in the group.</a:t>
            </a:r>
            <a:br>
              <a:rPr lang="en-US" dirty="0" smtClean="0"/>
            </a:br>
            <a:r>
              <a:rPr lang="en-US" dirty="0" smtClean="0"/>
              <a:t>(iv) Absence of vacant d-orbital.</a:t>
            </a:r>
            <a:endParaRPr lang="en-IN" dirty="0" smtClean="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pic>
        <p:nvPicPr>
          <p:cNvPr id="1026" name="Picture 2" descr="C:\Users\Aich\Desktop\22.jpg"/>
          <p:cNvPicPr>
            <a:picLocks noGrp="1" noChangeAspect="1" noChangeArrowheads="1"/>
          </p:cNvPicPr>
          <p:nvPr>
            <p:ph idx="1"/>
          </p:nvPr>
        </p:nvPicPr>
        <p:blipFill>
          <a:blip r:embed="rId2" cstate="print"/>
          <a:stretch>
            <a:fillRect/>
          </a:stretch>
        </p:blipFill>
        <p:spPr bwMode="auto">
          <a:xfrm>
            <a:off x="3143250" y="3329781"/>
            <a:ext cx="2857500" cy="1600200"/>
          </a:xfrm>
          <a:prstGeom prst="rect">
            <a:avLst/>
          </a:prstGeom>
          <a:noFill/>
        </p:spPr>
      </p:pic>
      <p:pic>
        <p:nvPicPr>
          <p:cNvPr id="2050" name="Picture 2" descr="Grasp the Periodic Table of Elements with funny mnemonics in Hindi"/>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Diagonal Relationship between Boron and Silicon</a:t>
            </a:r>
            <a:r>
              <a:rPr lang="en-IN" dirty="0" smtClean="0"/>
              <a:t/>
            </a:r>
            <a:br>
              <a:rPr lang="en-IN" dirty="0" smtClean="0"/>
            </a:br>
            <a:endParaRPr lang="en-IN" dirty="0"/>
          </a:p>
        </p:txBody>
      </p:sp>
      <p:sp>
        <p:nvSpPr>
          <p:cNvPr id="3" name="Content Placeholder 2"/>
          <p:cNvSpPr>
            <a:spLocks noGrp="1"/>
          </p:cNvSpPr>
          <p:nvPr>
            <p:ph idx="1"/>
          </p:nvPr>
        </p:nvSpPr>
        <p:spPr/>
        <p:txBody>
          <a:bodyPr>
            <a:normAutofit lnSpcReduction="10000"/>
          </a:bodyPr>
          <a:lstStyle/>
          <a:p>
            <a:pPr fontAlgn="base"/>
            <a:r>
              <a:rPr lang="en-US" dirty="0" smtClean="0"/>
              <a:t>Boron </a:t>
            </a:r>
            <a:r>
              <a:rPr lang="en-US" dirty="0" smtClean="0"/>
              <a:t>exhibit resemblance with its diagonal element silicon of group 14.</a:t>
            </a:r>
            <a:endParaRPr lang="en-IN" dirty="0" smtClean="0"/>
          </a:p>
          <a:p>
            <a:pPr fontAlgn="base">
              <a:buNone/>
            </a:pPr>
            <a:r>
              <a:rPr lang="en-US" dirty="0" smtClean="0"/>
              <a:t>	1</a:t>
            </a:r>
            <a:r>
              <a:rPr lang="en-US" dirty="0" smtClean="0"/>
              <a:t>. Both Band Si are non-metals.</a:t>
            </a:r>
            <a:br>
              <a:rPr lang="en-US" dirty="0" smtClean="0"/>
            </a:br>
            <a:r>
              <a:rPr lang="en-US" dirty="0" smtClean="0"/>
              <a:t>2. Both arc semi-conductors.</a:t>
            </a:r>
            <a:br>
              <a:rPr lang="en-US" dirty="0" smtClean="0"/>
            </a:br>
            <a:r>
              <a:rPr lang="en-US" dirty="0" smtClean="0"/>
              <a:t>3. Both Band Si form covalent hydrides, i.e.. </a:t>
            </a:r>
            <a:r>
              <a:rPr lang="en-US" dirty="0" err="1" smtClean="0"/>
              <a:t>boranes</a:t>
            </a:r>
            <a:r>
              <a:rPr lang="en-US" dirty="0" smtClean="0"/>
              <a:t> and </a:t>
            </a:r>
            <a:r>
              <a:rPr lang="en-US" dirty="0" err="1" smtClean="0"/>
              <a:t>silanes</a:t>
            </a:r>
            <a:r>
              <a:rPr lang="en-US" dirty="0" smtClean="0"/>
              <a:t> respectively.</a:t>
            </a:r>
            <a:br>
              <a:rPr lang="en-US" dirty="0" smtClean="0"/>
            </a:br>
            <a:r>
              <a:rPr lang="en-US" dirty="0" smtClean="0"/>
              <a:t>4. Both form covalent, and volatile halides which fume in moist air due to release of HCI gas.</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Group </a:t>
            </a:r>
            <a:r>
              <a:rPr lang="en-US" b="1" dirty="0" smtClean="0"/>
              <a:t>14,CARBON FAMILY</a:t>
            </a:r>
            <a:r>
              <a:rPr lang="en-IN" dirty="0" smtClean="0"/>
              <a:t/>
            </a:r>
            <a:br>
              <a:rPr lang="en-IN" dirty="0" smtClean="0"/>
            </a:br>
            <a:endParaRPr lang="en-IN" dirty="0"/>
          </a:p>
        </p:txBody>
      </p:sp>
      <p:sp>
        <p:nvSpPr>
          <p:cNvPr id="3" name="Content Placeholder 2"/>
          <p:cNvSpPr>
            <a:spLocks noGrp="1"/>
          </p:cNvSpPr>
          <p:nvPr>
            <p:ph idx="1"/>
          </p:nvPr>
        </p:nvSpPr>
        <p:spPr>
          <a:xfrm>
            <a:off x="457200" y="1219200"/>
            <a:ext cx="8229600" cy="4906963"/>
          </a:xfrm>
        </p:spPr>
        <p:txBody>
          <a:bodyPr>
            <a:noAutofit/>
          </a:bodyPr>
          <a:lstStyle/>
          <a:p>
            <a:pPr fontAlgn="base"/>
            <a:r>
              <a:rPr lang="en-US" sz="2400" b="1" dirty="0" smtClean="0"/>
              <a:t>General Physical Properties of Group 14 Elements</a:t>
            </a:r>
            <a:endParaRPr lang="en-IN" sz="2400" dirty="0" smtClean="0"/>
          </a:p>
          <a:p>
            <a:pPr fontAlgn="base"/>
            <a:r>
              <a:rPr lang="en-US" sz="2400" dirty="0" smtClean="0"/>
              <a:t>(</a:t>
            </a:r>
            <a:r>
              <a:rPr lang="en-US" sz="2400" dirty="0" err="1" smtClean="0"/>
              <a:t>i</a:t>
            </a:r>
            <a:r>
              <a:rPr lang="en-US" sz="2400" dirty="0" smtClean="0"/>
              <a:t>) Electronic configuration Their valence shell electronic configuration is ns</a:t>
            </a:r>
            <a:r>
              <a:rPr lang="en-US" sz="2400" baseline="30000" dirty="0" smtClean="0"/>
              <a:t>2</a:t>
            </a:r>
            <a:r>
              <a:rPr lang="en-US" sz="2400" dirty="0" smtClean="0"/>
              <a:t> np</a:t>
            </a:r>
            <a:r>
              <a:rPr lang="en-US" sz="2400" baseline="30000" dirty="0" smtClean="0"/>
              <a:t>2</a:t>
            </a:r>
            <a:endParaRPr lang="en-IN" sz="2400" dirty="0" smtClean="0"/>
          </a:p>
          <a:p>
            <a:pPr fontAlgn="base"/>
            <a:r>
              <a:rPr lang="en-US" sz="2400" dirty="0" smtClean="0"/>
              <a:t>(ii) </a:t>
            </a:r>
            <a:r>
              <a:rPr lang="en-US" sz="2400" b="1" dirty="0" smtClean="0"/>
              <a:t>Metallic character</a:t>
            </a:r>
            <a:r>
              <a:rPr lang="en-US" sz="2400" dirty="0" smtClean="0"/>
              <a:t> C and Si are non-metals, </a:t>
            </a:r>
            <a:r>
              <a:rPr lang="en-US" sz="2400" dirty="0" err="1" smtClean="0"/>
              <a:t>Ge</a:t>
            </a:r>
            <a:r>
              <a:rPr lang="en-US" sz="2400" dirty="0" smtClean="0"/>
              <a:t> is a metalloid and </a:t>
            </a:r>
            <a:r>
              <a:rPr lang="en-US" sz="2400" dirty="0" err="1" smtClean="0"/>
              <a:t>Sn</a:t>
            </a:r>
            <a:r>
              <a:rPr lang="en-US" sz="2400" dirty="0" smtClean="0"/>
              <a:t> and </a:t>
            </a:r>
            <a:r>
              <a:rPr lang="en-US" sz="2400" dirty="0" err="1" smtClean="0"/>
              <a:t>Pb</a:t>
            </a:r>
            <a:r>
              <a:rPr lang="en-US" sz="2400" dirty="0" smtClean="0"/>
              <a:t> are metals.</a:t>
            </a:r>
            <a:endParaRPr lang="en-IN" sz="2400" dirty="0" smtClean="0"/>
          </a:p>
          <a:p>
            <a:pPr fontAlgn="base"/>
            <a:r>
              <a:rPr lang="en-US" sz="2400" dirty="0" smtClean="0"/>
              <a:t>(iii) </a:t>
            </a:r>
            <a:r>
              <a:rPr lang="en-US" sz="2400" b="1" dirty="0" smtClean="0"/>
              <a:t>Appearance</a:t>
            </a:r>
            <a:r>
              <a:rPr lang="en-US" sz="2400" dirty="0" smtClean="0"/>
              <a:t> C is black. Si is light-brown, </a:t>
            </a:r>
            <a:r>
              <a:rPr lang="en-US" sz="2400" dirty="0" err="1" smtClean="0"/>
              <a:t>Ge</a:t>
            </a:r>
            <a:r>
              <a:rPr lang="en-US" sz="2400" dirty="0" smtClean="0"/>
              <a:t> is </a:t>
            </a:r>
            <a:r>
              <a:rPr lang="en-US" sz="2400" dirty="0" err="1" smtClean="0"/>
              <a:t>greyish</a:t>
            </a:r>
            <a:r>
              <a:rPr lang="en-US" sz="2400" dirty="0" smtClean="0"/>
              <a:t>, </a:t>
            </a:r>
            <a:r>
              <a:rPr lang="en-US" sz="2400" dirty="0" err="1" smtClean="0"/>
              <a:t>Sn</a:t>
            </a:r>
            <a:r>
              <a:rPr lang="en-US" sz="2400" dirty="0" smtClean="0"/>
              <a:t> and </a:t>
            </a:r>
            <a:r>
              <a:rPr lang="en-US" sz="2400" dirty="0" err="1" smtClean="0"/>
              <a:t>Pb</a:t>
            </a:r>
            <a:r>
              <a:rPr lang="en-US" sz="2400" dirty="0" smtClean="0"/>
              <a:t> are silvery white.</a:t>
            </a:r>
            <a:endParaRPr lang="en-IN" sz="2400" dirty="0" smtClean="0"/>
          </a:p>
          <a:p>
            <a:pPr fontAlgn="base"/>
            <a:r>
              <a:rPr lang="en-US" sz="2400" dirty="0" smtClean="0"/>
              <a:t>(iv) </a:t>
            </a:r>
            <a:r>
              <a:rPr lang="en-US" sz="2400" b="1" dirty="0" smtClean="0"/>
              <a:t>Density</a:t>
            </a:r>
            <a:r>
              <a:rPr lang="en-US" sz="2400" dirty="0" smtClean="0"/>
              <a:t> </a:t>
            </a:r>
            <a:r>
              <a:rPr lang="en-US" sz="2400" dirty="0" err="1" smtClean="0"/>
              <a:t>Density</a:t>
            </a:r>
            <a:r>
              <a:rPr lang="en-US" sz="2400" dirty="0" smtClean="0"/>
              <a:t> increases with increase in atomic number due to increase in mass per unit volume down the group.</a:t>
            </a:r>
            <a:endParaRPr lang="en-IN" sz="2400" dirty="0" smtClean="0"/>
          </a:p>
          <a:p>
            <a:pPr fontAlgn="base"/>
            <a:r>
              <a:rPr lang="en-US" sz="2400" dirty="0" smtClean="0"/>
              <a:t>(v) </a:t>
            </a:r>
            <a:r>
              <a:rPr lang="en-US" sz="2400" b="1" dirty="0" smtClean="0"/>
              <a:t>Melting points and boiling points</a:t>
            </a:r>
            <a:r>
              <a:rPr lang="en-US" sz="2400" dirty="0" smtClean="0"/>
              <a:t> The melting points and boiling points decrease from carbon to lead but carbon and silicon have very high melting and boiling points due to their giant structure.</a:t>
            </a:r>
            <a:endParaRPr lang="en-IN" sz="2400" dirty="0" smtClean="0"/>
          </a:p>
          <a:p>
            <a:endParaRPr lang="en-IN"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3600" b="1" dirty="0" smtClean="0">
                <a:latin typeface="Arial" pitchFamily="34" charset="0"/>
                <a:cs typeface="Arial" pitchFamily="34" charset="0"/>
              </a:rPr>
              <a:t>General Physical Properties of Group 14 Elements</a:t>
            </a:r>
            <a:r>
              <a:rPr lang="en-IN" sz="3600" dirty="0" smtClean="0">
                <a:latin typeface="Arial" pitchFamily="34" charset="0"/>
                <a:cs typeface="Arial" pitchFamily="34" charset="0"/>
              </a:rPr>
              <a:t/>
            </a:r>
            <a:br>
              <a:rPr lang="en-IN" sz="3600" dirty="0" smtClean="0">
                <a:latin typeface="Arial" pitchFamily="34" charset="0"/>
                <a:cs typeface="Arial" pitchFamily="34" charset="0"/>
              </a:rPr>
            </a:br>
            <a:endParaRPr lang="en-IN" sz="3600" dirty="0">
              <a:latin typeface="Arial" pitchFamily="34" charset="0"/>
              <a:cs typeface="Arial" pitchFamily="34" charset="0"/>
            </a:endParaRPr>
          </a:p>
        </p:txBody>
      </p:sp>
      <p:sp>
        <p:nvSpPr>
          <p:cNvPr id="3" name="Content Placeholder 2"/>
          <p:cNvSpPr>
            <a:spLocks noGrp="1"/>
          </p:cNvSpPr>
          <p:nvPr>
            <p:ph idx="1"/>
          </p:nvPr>
        </p:nvSpPr>
        <p:spPr/>
        <p:txBody>
          <a:bodyPr>
            <a:normAutofit fontScale="70000" lnSpcReduction="20000"/>
          </a:bodyPr>
          <a:lstStyle/>
          <a:p>
            <a:pPr fontAlgn="base"/>
            <a:r>
              <a:rPr lang="en-US" b="1" dirty="0" smtClean="0"/>
              <a:t>Oxidation state</a:t>
            </a:r>
            <a:r>
              <a:rPr lang="en-US" dirty="0" smtClean="0"/>
              <a:t> They exhibit +2 and +4 oxidation state. The compounds of </a:t>
            </a:r>
            <a:r>
              <a:rPr lang="en-US" dirty="0" err="1" smtClean="0"/>
              <a:t>Pb</a:t>
            </a:r>
            <a:r>
              <a:rPr lang="en-US" dirty="0" smtClean="0"/>
              <a:t> in +4 oxidation state are powerful </a:t>
            </a:r>
            <a:r>
              <a:rPr lang="en-US" dirty="0" err="1" smtClean="0"/>
              <a:t>oxidising</a:t>
            </a:r>
            <a:r>
              <a:rPr lang="en-US" dirty="0" smtClean="0"/>
              <a:t> agents since, +2 oxidation state of </a:t>
            </a:r>
            <a:r>
              <a:rPr lang="en-US" dirty="0" err="1" smtClean="0"/>
              <a:t>Pb</a:t>
            </a:r>
            <a:r>
              <a:rPr lang="en-US" dirty="0" smtClean="0"/>
              <a:t> is more stable due to inert pair effect.</a:t>
            </a:r>
            <a:endParaRPr lang="en-IN" dirty="0" smtClean="0"/>
          </a:p>
          <a:p>
            <a:pPr fontAlgn="base"/>
            <a:r>
              <a:rPr lang="en-US" dirty="0" smtClean="0"/>
              <a:t>The compounds in +2 oxidation state are ionic in nature and in + 4 oxidation state are covalent in nature (According to </a:t>
            </a:r>
            <a:r>
              <a:rPr lang="en-US" dirty="0" err="1" smtClean="0"/>
              <a:t>Fajan’s</a:t>
            </a:r>
            <a:r>
              <a:rPr lang="en-US" dirty="0" smtClean="0"/>
              <a:t> rule).</a:t>
            </a:r>
            <a:endParaRPr lang="en-IN" dirty="0" smtClean="0"/>
          </a:p>
          <a:p>
            <a:pPr fontAlgn="base"/>
            <a:r>
              <a:rPr lang="en-US" dirty="0" smtClean="0"/>
              <a:t>(vii) </a:t>
            </a:r>
            <a:r>
              <a:rPr lang="en-US" b="1" dirty="0" err="1" smtClean="0"/>
              <a:t>Ionisation</a:t>
            </a:r>
            <a:r>
              <a:rPr lang="en-US" b="1" dirty="0" smtClean="0"/>
              <a:t> enthalpy</a:t>
            </a:r>
            <a:r>
              <a:rPr lang="en-US" dirty="0" smtClean="0"/>
              <a:t> It decreases from C to So. For </a:t>
            </a:r>
            <a:r>
              <a:rPr lang="en-US" dirty="0" err="1" smtClean="0"/>
              <a:t>Pb</a:t>
            </a:r>
            <a:r>
              <a:rPr lang="en-US" dirty="0" smtClean="0"/>
              <a:t>. it </a:t>
            </a:r>
            <a:r>
              <a:rPr lang="en-US" dirty="0" err="1" smtClean="0"/>
              <a:t>ie</a:t>
            </a:r>
            <a:r>
              <a:rPr lang="en-US" dirty="0" smtClean="0"/>
              <a:t> slightly higher than </a:t>
            </a:r>
            <a:r>
              <a:rPr lang="en-US" dirty="0" err="1" smtClean="0"/>
              <a:t>Sn</a:t>
            </a:r>
            <a:r>
              <a:rPr lang="en-US" dirty="0" smtClean="0"/>
              <a:t>.</a:t>
            </a:r>
            <a:endParaRPr lang="en-IN" dirty="0" smtClean="0"/>
          </a:p>
          <a:p>
            <a:pPr fontAlgn="base"/>
            <a:r>
              <a:rPr lang="en-US" dirty="0" smtClean="0"/>
              <a:t>(viii) </a:t>
            </a:r>
            <a:r>
              <a:rPr lang="en-US" b="1" dirty="0" err="1" smtClean="0"/>
              <a:t>Electronegativity</a:t>
            </a:r>
            <a:r>
              <a:rPr lang="en-US" b="1" dirty="0" smtClean="0"/>
              <a:t> values</a:t>
            </a:r>
            <a:r>
              <a:rPr lang="en-US" dirty="0" smtClean="0"/>
              <a:t> The value decreases from C to </a:t>
            </a:r>
            <a:r>
              <a:rPr lang="en-US" dirty="0" err="1" smtClean="0"/>
              <a:t>Pb</a:t>
            </a:r>
            <a:r>
              <a:rPr lang="en-US" dirty="0" smtClean="0"/>
              <a:t> but not in a regular manner probably due to filling of d-</a:t>
            </a:r>
            <a:r>
              <a:rPr lang="en-US" dirty="0" err="1" smtClean="0"/>
              <a:t>orbitals</a:t>
            </a:r>
            <a:r>
              <a:rPr lang="en-US" dirty="0" smtClean="0"/>
              <a:t> III and </a:t>
            </a:r>
            <a:r>
              <a:rPr lang="en-US" dirty="0" err="1" smtClean="0"/>
              <a:t>Sn</a:t>
            </a:r>
            <a:r>
              <a:rPr lang="en-US" dirty="0" smtClean="0"/>
              <a:t> and f- </a:t>
            </a:r>
            <a:r>
              <a:rPr lang="en-US" dirty="0" err="1" smtClean="0"/>
              <a:t>orbitals</a:t>
            </a:r>
            <a:r>
              <a:rPr lang="en-US" dirty="0" smtClean="0"/>
              <a:t> In </a:t>
            </a:r>
            <a:r>
              <a:rPr lang="en-US" dirty="0" err="1" smtClean="0"/>
              <a:t>Pb</a:t>
            </a:r>
            <a:r>
              <a:rPr lang="en-US" dirty="0" smtClean="0"/>
              <a:t>.</a:t>
            </a:r>
            <a:endParaRPr lang="en-IN" dirty="0" smtClean="0"/>
          </a:p>
          <a:p>
            <a:pPr fontAlgn="base"/>
            <a:r>
              <a:rPr lang="en-US" dirty="0" smtClean="0"/>
              <a:t>(ix) </a:t>
            </a:r>
            <a:r>
              <a:rPr lang="en-US" b="1" dirty="0" smtClean="0"/>
              <a:t>Catenation</a:t>
            </a:r>
            <a:r>
              <a:rPr lang="en-US" dirty="0" smtClean="0"/>
              <a:t> The greater the strength of element-element bond. the greater is the strength of catenation.</a:t>
            </a:r>
            <a:endParaRPr lang="en-IN" dirty="0" smtClean="0"/>
          </a:p>
          <a:p>
            <a:pPr fontAlgn="base"/>
            <a:r>
              <a:rPr lang="en-US" dirty="0" smtClean="0"/>
              <a:t>C &gt;&gt; Si &gt; </a:t>
            </a:r>
            <a:r>
              <a:rPr lang="en-US" dirty="0" err="1" smtClean="0"/>
              <a:t>Ge</a:t>
            </a:r>
            <a:r>
              <a:rPr lang="en-US" dirty="0" smtClean="0"/>
              <a:t> = </a:t>
            </a:r>
            <a:r>
              <a:rPr lang="en-US" dirty="0" err="1" smtClean="0"/>
              <a:t>Sn</a:t>
            </a:r>
            <a:r>
              <a:rPr lang="en-US" dirty="0" smtClean="0"/>
              <a:t> &gt; </a:t>
            </a:r>
            <a:r>
              <a:rPr lang="en-US" dirty="0" err="1" smtClean="0"/>
              <a:t>Pb</a:t>
            </a:r>
            <a:r>
              <a:rPr lang="en-US" dirty="0" smtClean="0"/>
              <a:t> (catenation).</a:t>
            </a:r>
            <a:endParaRPr lang="en-IN" dirty="0" smtClean="0"/>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Arial" pitchFamily="34" charset="0"/>
                <a:cs typeface="Arial" pitchFamily="34" charset="0"/>
              </a:rPr>
              <a:t>General Physical Properties of Group 14 Elements</a:t>
            </a:r>
            <a:r>
              <a:rPr lang="en-IN" sz="3200" dirty="0" smtClean="0">
                <a:latin typeface="Arial" pitchFamily="34" charset="0"/>
                <a:cs typeface="Arial" pitchFamily="34" charset="0"/>
              </a:rPr>
              <a:t/>
            </a:r>
            <a:br>
              <a:rPr lang="en-IN" sz="3200" dirty="0" smtClean="0">
                <a:latin typeface="Arial" pitchFamily="34" charset="0"/>
                <a:cs typeface="Arial" pitchFamily="34" charset="0"/>
              </a:rPr>
            </a:br>
            <a:endParaRPr lang="en-IN" sz="3200" dirty="0"/>
          </a:p>
        </p:txBody>
      </p:sp>
      <p:sp>
        <p:nvSpPr>
          <p:cNvPr id="3" name="Content Placeholder 2"/>
          <p:cNvSpPr>
            <a:spLocks noGrp="1"/>
          </p:cNvSpPr>
          <p:nvPr>
            <p:ph idx="1"/>
          </p:nvPr>
        </p:nvSpPr>
        <p:spPr>
          <a:xfrm>
            <a:off x="152400" y="1600200"/>
            <a:ext cx="8686800" cy="5257800"/>
          </a:xfrm>
        </p:spPr>
        <p:txBody>
          <a:bodyPr>
            <a:noAutofit/>
          </a:bodyPr>
          <a:lstStyle/>
          <a:p>
            <a:pPr fontAlgn="base"/>
            <a:r>
              <a:rPr lang="en-US" sz="2200" b="1" dirty="0" smtClean="0">
                <a:latin typeface="Arial" pitchFamily="34" charset="0"/>
                <a:cs typeface="Arial" pitchFamily="34" charset="0"/>
              </a:rPr>
              <a:t>Allotropy</a:t>
            </a:r>
            <a:r>
              <a:rPr lang="en-US" sz="2200" dirty="0" smtClean="0">
                <a:latin typeface="Arial" pitchFamily="34" charset="0"/>
                <a:cs typeface="Arial" pitchFamily="34" charset="0"/>
              </a:rPr>
              <a:t> All the elements of this group except </a:t>
            </a:r>
            <a:r>
              <a:rPr lang="en-US" sz="2200" dirty="0" err="1" smtClean="0">
                <a:latin typeface="Arial" pitchFamily="34" charset="0"/>
                <a:cs typeface="Arial" pitchFamily="34" charset="0"/>
              </a:rPr>
              <a:t>Pb</a:t>
            </a:r>
            <a:r>
              <a:rPr lang="en-US" sz="2200" dirty="0" smtClean="0">
                <a:latin typeface="Arial" pitchFamily="34" charset="0"/>
                <a:cs typeface="Arial" pitchFamily="34" charset="0"/>
              </a:rPr>
              <a:t> exhibit allotropy.</a:t>
            </a:r>
            <a:endParaRPr lang="en-IN" sz="2200" dirty="0" smtClean="0">
              <a:latin typeface="Arial" pitchFamily="34" charset="0"/>
              <a:cs typeface="Arial" pitchFamily="34" charset="0"/>
            </a:endParaRPr>
          </a:p>
          <a:p>
            <a:pPr fontAlgn="base"/>
            <a:r>
              <a:rPr lang="en-US" sz="2200" dirty="0" smtClean="0">
                <a:latin typeface="Arial" pitchFamily="34" charset="0"/>
                <a:cs typeface="Arial" pitchFamily="34" charset="0"/>
              </a:rPr>
              <a:t>In cold countries white tin changes to grey tin and results in decrease in density. This is called tin disease or tin plague.</a:t>
            </a:r>
            <a:endParaRPr lang="en-IN" sz="2200" dirty="0" smtClean="0">
              <a:latin typeface="Arial" pitchFamily="34" charset="0"/>
              <a:cs typeface="Arial" pitchFamily="34" charset="0"/>
            </a:endParaRPr>
          </a:p>
          <a:p>
            <a:pPr fontAlgn="base"/>
            <a:r>
              <a:rPr lang="en-US" sz="2200" dirty="0" smtClean="0">
                <a:latin typeface="Arial" pitchFamily="34" charset="0"/>
                <a:cs typeface="Arial" pitchFamily="34" charset="0"/>
              </a:rPr>
              <a:t>(xi) </a:t>
            </a:r>
            <a:r>
              <a:rPr lang="en-US" sz="2200" b="1" dirty="0" err="1" smtClean="0">
                <a:latin typeface="Arial" pitchFamily="34" charset="0"/>
                <a:cs typeface="Arial" pitchFamily="34" charset="0"/>
              </a:rPr>
              <a:t>Valency</a:t>
            </a:r>
            <a:r>
              <a:rPr lang="en-US" sz="2200" dirty="0" smtClean="0">
                <a:latin typeface="Arial" pitchFamily="34" charset="0"/>
                <a:cs typeface="Arial" pitchFamily="34" charset="0"/>
              </a:rPr>
              <a:t> All elements exhibit tetra </a:t>
            </a:r>
            <a:r>
              <a:rPr lang="en-US" sz="2200" dirty="0" err="1" smtClean="0">
                <a:latin typeface="Arial" pitchFamily="34" charset="0"/>
                <a:cs typeface="Arial" pitchFamily="34" charset="0"/>
              </a:rPr>
              <a:t>valency</a:t>
            </a:r>
            <a:r>
              <a:rPr lang="en-US" sz="2200" dirty="0" smtClean="0">
                <a:latin typeface="Arial" pitchFamily="34" charset="0"/>
                <a:cs typeface="Arial" pitchFamily="34" charset="0"/>
              </a:rPr>
              <a:t>. In case of carbon, 406 kJ mol</a:t>
            </a:r>
            <a:r>
              <a:rPr lang="en-US" sz="2200" baseline="30000" dirty="0" smtClean="0">
                <a:latin typeface="Arial" pitchFamily="34" charset="0"/>
                <a:cs typeface="Arial" pitchFamily="34" charset="0"/>
              </a:rPr>
              <a:t>-1</a:t>
            </a:r>
            <a:r>
              <a:rPr lang="en-US" sz="2200" dirty="0" smtClean="0">
                <a:latin typeface="Arial" pitchFamily="34" charset="0"/>
                <a:cs typeface="Arial" pitchFamily="34" charset="0"/>
              </a:rPr>
              <a:t> of energy is required for promotion of 2s – electron to 2p.</a:t>
            </a:r>
            <a:endParaRPr lang="en-IN" sz="2200" dirty="0" smtClean="0">
              <a:latin typeface="Arial" pitchFamily="34" charset="0"/>
              <a:cs typeface="Arial" pitchFamily="34" charset="0"/>
            </a:endParaRPr>
          </a:p>
          <a:p>
            <a:pPr fontAlgn="base"/>
            <a:r>
              <a:rPr lang="en-US" sz="2200" dirty="0" smtClean="0">
                <a:latin typeface="Arial" pitchFamily="34" charset="0"/>
                <a:cs typeface="Arial" pitchFamily="34" charset="0"/>
              </a:rPr>
              <a:t>Formation of two extra bonds provide this energy.</a:t>
            </a:r>
            <a:endParaRPr lang="en-IN" sz="2200" dirty="0" smtClean="0">
              <a:latin typeface="Arial" pitchFamily="34" charset="0"/>
              <a:cs typeface="Arial" pitchFamily="34" charset="0"/>
            </a:endParaRPr>
          </a:p>
          <a:p>
            <a:pPr fontAlgn="base"/>
            <a:r>
              <a:rPr lang="en-US" sz="2200" dirty="0" smtClean="0">
                <a:latin typeface="Arial" pitchFamily="34" charset="0"/>
                <a:cs typeface="Arial" pitchFamily="34" charset="0"/>
              </a:rPr>
              <a:t>(xii) </a:t>
            </a:r>
            <a:r>
              <a:rPr lang="en-US" sz="2200" b="1" dirty="0" smtClean="0">
                <a:latin typeface="Arial" pitchFamily="34" charset="0"/>
                <a:cs typeface="Arial" pitchFamily="34" charset="0"/>
              </a:rPr>
              <a:t>Atomic and ionic radii</a:t>
            </a:r>
            <a:r>
              <a:rPr lang="en-US" sz="2200" dirty="0" smtClean="0">
                <a:latin typeface="Arial" pitchFamily="34" charset="0"/>
                <a:cs typeface="Arial" pitchFamily="34" charset="0"/>
              </a:rPr>
              <a:t> Both increase from C to </a:t>
            </a:r>
            <a:r>
              <a:rPr lang="en-US" sz="2200" dirty="0" err="1" smtClean="0">
                <a:latin typeface="Arial" pitchFamily="34" charset="0"/>
                <a:cs typeface="Arial" pitchFamily="34" charset="0"/>
              </a:rPr>
              <a:t>Pb</a:t>
            </a:r>
            <a:r>
              <a:rPr lang="en-US" sz="2200" dirty="0" smtClean="0">
                <a:latin typeface="Arial" pitchFamily="34" charset="0"/>
                <a:cs typeface="Arial" pitchFamily="34" charset="0"/>
              </a:rPr>
              <a:t>.</a:t>
            </a:r>
            <a:endParaRPr lang="en-IN" sz="2200" dirty="0" smtClean="0">
              <a:latin typeface="Arial" pitchFamily="34" charset="0"/>
              <a:cs typeface="Arial" pitchFamily="34" charset="0"/>
            </a:endParaRPr>
          </a:p>
          <a:p>
            <a:pPr fontAlgn="base"/>
            <a:r>
              <a:rPr lang="en-US" sz="2200" dirty="0" smtClean="0">
                <a:latin typeface="Arial" pitchFamily="34" charset="0"/>
                <a:cs typeface="Arial" pitchFamily="34" charset="0"/>
              </a:rPr>
              <a:t>(xiii) Multiple bonding Carbon forms </a:t>
            </a:r>
            <a:r>
              <a:rPr lang="en-US" sz="2200" dirty="0" err="1" smtClean="0">
                <a:latin typeface="Arial" pitchFamily="34" charset="0"/>
                <a:cs typeface="Arial" pitchFamily="34" charset="0"/>
              </a:rPr>
              <a:t>pπ</a:t>
            </a:r>
            <a:r>
              <a:rPr lang="en-US" sz="2200" dirty="0" smtClean="0">
                <a:latin typeface="Arial" pitchFamily="34" charset="0"/>
                <a:cs typeface="Arial" pitchFamily="34" charset="0"/>
              </a:rPr>
              <a:t> – </a:t>
            </a:r>
            <a:r>
              <a:rPr lang="en-US" sz="2200" dirty="0" err="1" smtClean="0">
                <a:latin typeface="Arial" pitchFamily="34" charset="0"/>
                <a:cs typeface="Arial" pitchFamily="34" charset="0"/>
              </a:rPr>
              <a:t>pπ</a:t>
            </a:r>
            <a:r>
              <a:rPr lang="en-US" sz="2200" dirty="0" smtClean="0">
                <a:latin typeface="Arial" pitchFamily="34" charset="0"/>
                <a:cs typeface="Arial" pitchFamily="34" charset="0"/>
              </a:rPr>
              <a:t> bonds with itself and with S, N and O. Other </a:t>
            </a:r>
            <a:r>
              <a:rPr lang="en-US" sz="2200" dirty="0" err="1" smtClean="0">
                <a:latin typeface="Arial" pitchFamily="34" charset="0"/>
                <a:cs typeface="Arial" pitchFamily="34" charset="0"/>
              </a:rPr>
              <a:t>clements</a:t>
            </a:r>
            <a:r>
              <a:rPr lang="en-US" sz="2200" dirty="0" smtClean="0">
                <a:latin typeface="Arial" pitchFamily="34" charset="0"/>
                <a:cs typeface="Arial" pitchFamily="34" charset="0"/>
              </a:rPr>
              <a:t> show negligible tendency of this</a:t>
            </a:r>
            <a:br>
              <a:rPr lang="en-US" sz="2200" dirty="0" smtClean="0">
                <a:latin typeface="Arial" pitchFamily="34" charset="0"/>
                <a:cs typeface="Arial" pitchFamily="34" charset="0"/>
              </a:rPr>
            </a:br>
            <a:r>
              <a:rPr lang="en-US" sz="2200" dirty="0" smtClean="0">
                <a:latin typeface="Arial" pitchFamily="34" charset="0"/>
                <a:cs typeface="Arial" pitchFamily="34" charset="0"/>
              </a:rPr>
              <a:t>type due to their large size. Others form </a:t>
            </a:r>
            <a:r>
              <a:rPr lang="en-US" sz="2200" dirty="0" err="1" smtClean="0">
                <a:latin typeface="Arial" pitchFamily="34" charset="0"/>
                <a:cs typeface="Arial" pitchFamily="34" charset="0"/>
              </a:rPr>
              <a:t>dπ</a:t>
            </a:r>
            <a:r>
              <a:rPr lang="en-US" sz="2200" dirty="0" smtClean="0">
                <a:latin typeface="Arial" pitchFamily="34" charset="0"/>
                <a:cs typeface="Arial" pitchFamily="34" charset="0"/>
              </a:rPr>
              <a:t> – </a:t>
            </a:r>
            <a:r>
              <a:rPr lang="en-US" sz="2200" dirty="0" err="1" smtClean="0">
                <a:latin typeface="Arial" pitchFamily="34" charset="0"/>
                <a:cs typeface="Arial" pitchFamily="34" charset="0"/>
              </a:rPr>
              <a:t>pπ</a:t>
            </a:r>
            <a:r>
              <a:rPr lang="en-US" sz="2200" dirty="0" smtClean="0">
                <a:latin typeface="Arial" pitchFamily="34" charset="0"/>
                <a:cs typeface="Arial" pitchFamily="34" charset="0"/>
              </a:rPr>
              <a:t> multiple bonds.</a:t>
            </a:r>
            <a:endParaRPr lang="en-IN" sz="2200"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latin typeface="Arial" pitchFamily="34" charset="0"/>
                <a:cs typeface="Arial" pitchFamily="34" charset="0"/>
              </a:rPr>
              <a:t>Chemical Properties of Group 14 Elements</a:t>
            </a:r>
            <a:r>
              <a:rPr lang="en-IN" sz="3200" dirty="0" smtClean="0">
                <a:latin typeface="Arial" pitchFamily="34" charset="0"/>
                <a:cs typeface="Arial" pitchFamily="34" charset="0"/>
              </a:rPr>
              <a:t/>
            </a:r>
            <a:br>
              <a:rPr lang="en-IN" sz="3200" dirty="0" smtClean="0">
                <a:latin typeface="Arial" pitchFamily="34" charset="0"/>
                <a:cs typeface="Arial" pitchFamily="34" charset="0"/>
              </a:rPr>
            </a:br>
            <a:endParaRPr lang="en-IN" sz="3200" dirty="0">
              <a:latin typeface="Arial" pitchFamily="34" charset="0"/>
              <a:cs typeface="Arial" pitchFamily="34" charset="0"/>
            </a:endParaRPr>
          </a:p>
        </p:txBody>
      </p:sp>
      <p:sp>
        <p:nvSpPr>
          <p:cNvPr id="3" name="Content Placeholder 2"/>
          <p:cNvSpPr>
            <a:spLocks noGrp="1"/>
          </p:cNvSpPr>
          <p:nvPr>
            <p:ph idx="1"/>
          </p:nvPr>
        </p:nvSpPr>
        <p:spPr>
          <a:xfrm>
            <a:off x="457200" y="1143000"/>
            <a:ext cx="8458200" cy="4983163"/>
          </a:xfrm>
        </p:spPr>
        <p:txBody>
          <a:bodyPr>
            <a:normAutofit fontScale="92500" lnSpcReduction="20000"/>
          </a:bodyPr>
          <a:lstStyle/>
          <a:p>
            <a:pPr fontAlgn="base"/>
            <a:r>
              <a:rPr lang="en-US" dirty="0" smtClean="0"/>
              <a:t>(</a:t>
            </a:r>
            <a:r>
              <a:rPr lang="en-US" dirty="0" smtClean="0"/>
              <a:t>a) </a:t>
            </a:r>
            <a:r>
              <a:rPr lang="en-US" b="1" dirty="0" smtClean="0"/>
              <a:t>Hydrides</a:t>
            </a:r>
            <a:r>
              <a:rPr lang="en-US" dirty="0" smtClean="0"/>
              <a:t> All members of the group form covalent hydrides. Their number and ease of formation decreases down the group.</a:t>
            </a:r>
            <a:endParaRPr lang="en-IN" dirty="0" smtClean="0"/>
          </a:p>
          <a:p>
            <a:pPr fontAlgn="base"/>
            <a:r>
              <a:rPr lang="en-US" dirty="0" smtClean="0"/>
              <a:t>Hydrides of carbon are called hydrocarbons (</a:t>
            </a:r>
            <a:r>
              <a:rPr lang="en-US" dirty="0" err="1" smtClean="0"/>
              <a:t>alkanes</a:t>
            </a:r>
            <a:r>
              <a:rPr lang="en-US" dirty="0" smtClean="0"/>
              <a:t>, alkenes or alkynes).</a:t>
            </a:r>
            <a:endParaRPr lang="en-IN" dirty="0" smtClean="0"/>
          </a:p>
          <a:p>
            <a:pPr fontAlgn="base"/>
            <a:r>
              <a:rPr lang="en-US" dirty="0" smtClean="0"/>
              <a:t>Hydrides of Si and </a:t>
            </a:r>
            <a:r>
              <a:rPr lang="en-US" dirty="0" err="1" smtClean="0"/>
              <a:t>Ge</a:t>
            </a:r>
            <a:r>
              <a:rPr lang="en-US" dirty="0" smtClean="0"/>
              <a:t> are known as </a:t>
            </a:r>
            <a:r>
              <a:rPr lang="en-US" dirty="0" err="1" smtClean="0"/>
              <a:t>silanes</a:t>
            </a:r>
            <a:r>
              <a:rPr lang="en-US" dirty="0" smtClean="0"/>
              <a:t> and </a:t>
            </a:r>
            <a:r>
              <a:rPr lang="en-US" dirty="0" err="1" smtClean="0"/>
              <a:t>germanes</a:t>
            </a:r>
            <a:r>
              <a:rPr lang="en-US" dirty="0" smtClean="0"/>
              <a:t>.</a:t>
            </a:r>
            <a:endParaRPr lang="en-IN" dirty="0" smtClean="0"/>
          </a:p>
          <a:p>
            <a:pPr fontAlgn="base"/>
            <a:r>
              <a:rPr lang="en-US" dirty="0" smtClean="0"/>
              <a:t>The only hydrides of </a:t>
            </a:r>
            <a:r>
              <a:rPr lang="en-US" dirty="0" err="1" smtClean="0"/>
              <a:t>Sn</a:t>
            </a:r>
            <a:r>
              <a:rPr lang="en-US" dirty="0" smtClean="0"/>
              <a:t> and </a:t>
            </a:r>
            <a:r>
              <a:rPr lang="en-US" dirty="0" err="1" smtClean="0"/>
              <a:t>Pb</a:t>
            </a:r>
            <a:r>
              <a:rPr lang="en-US" dirty="0" smtClean="0"/>
              <a:t> are SnH4 (</a:t>
            </a:r>
            <a:r>
              <a:rPr lang="en-US" dirty="0" err="1" smtClean="0"/>
              <a:t>stannane</a:t>
            </a:r>
            <a:r>
              <a:rPr lang="en-US" dirty="0" smtClean="0"/>
              <a:t>) and PbH</a:t>
            </a:r>
            <a:r>
              <a:rPr lang="en-US" baseline="-25000" dirty="0" smtClean="0"/>
              <a:t>4</a:t>
            </a:r>
            <a:r>
              <a:rPr lang="en-US" dirty="0" smtClean="0"/>
              <a:t> (</a:t>
            </a:r>
            <a:r>
              <a:rPr lang="en-US" dirty="0" err="1" smtClean="0"/>
              <a:t>plumbane</a:t>
            </a:r>
            <a:r>
              <a:rPr lang="en-US" dirty="0" smtClean="0"/>
              <a:t>),</a:t>
            </a:r>
            <a:endParaRPr lang="en-IN" dirty="0" smtClean="0"/>
          </a:p>
          <a:p>
            <a:pPr fontAlgn="base"/>
            <a:r>
              <a:rPr lang="en-US" dirty="0" smtClean="0"/>
              <a:t>Their thermal stability decrease down the group.</a:t>
            </a:r>
            <a:endParaRPr lang="en-IN" dirty="0" smtClean="0"/>
          </a:p>
          <a:p>
            <a:pPr fontAlgn="base"/>
            <a:r>
              <a:rPr lang="en-US" dirty="0" smtClean="0"/>
              <a:t>Their reducing character increases down the group.</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HALIDES FORMATION OF GROUP-14</a:t>
            </a:r>
            <a:endParaRPr lang="en-IN" sz="3600" dirty="0">
              <a:latin typeface="Arial" pitchFamily="34" charset="0"/>
              <a:cs typeface="Arial" pitchFamily="34" charset="0"/>
            </a:endParaRPr>
          </a:p>
        </p:txBody>
      </p:sp>
      <p:sp>
        <p:nvSpPr>
          <p:cNvPr id="3" name="Content Placeholder 2"/>
          <p:cNvSpPr>
            <a:spLocks noGrp="1"/>
          </p:cNvSpPr>
          <p:nvPr>
            <p:ph idx="1"/>
          </p:nvPr>
        </p:nvSpPr>
        <p:spPr/>
        <p:txBody>
          <a:bodyPr>
            <a:normAutofit fontScale="85000" lnSpcReduction="10000"/>
          </a:bodyPr>
          <a:lstStyle/>
          <a:p>
            <a:pPr fontAlgn="base"/>
            <a:r>
              <a:rPr lang="en-US" dirty="0" smtClean="0"/>
              <a:t>Halides All the elements give tetrahedral and covalent halides of the type MX</a:t>
            </a:r>
            <a:r>
              <a:rPr lang="en-US" baseline="-25000" dirty="0" smtClean="0"/>
              <a:t>4</a:t>
            </a:r>
            <a:r>
              <a:rPr lang="en-US" dirty="0" smtClean="0"/>
              <a:t> except PbBr</a:t>
            </a:r>
            <a:r>
              <a:rPr lang="en-US" baseline="-25000" dirty="0" smtClean="0"/>
              <a:t>4</a:t>
            </a:r>
            <a:r>
              <a:rPr lang="en-US" dirty="0" smtClean="0"/>
              <a:t>, and PbI</a:t>
            </a:r>
            <a:r>
              <a:rPr lang="en-US" baseline="-25000" dirty="0" smtClean="0"/>
              <a:t>4</a:t>
            </a:r>
            <a:r>
              <a:rPr lang="en-US" dirty="0" smtClean="0"/>
              <a:t>.</a:t>
            </a:r>
            <a:endParaRPr lang="en-IN" dirty="0" smtClean="0"/>
          </a:p>
          <a:p>
            <a:pPr fontAlgn="base"/>
            <a:r>
              <a:rPr lang="en-US" dirty="0" smtClean="0"/>
              <a:t>Thermal stability</a:t>
            </a:r>
            <a:endParaRPr lang="en-IN" dirty="0" smtClean="0"/>
          </a:p>
          <a:p>
            <a:pPr fontAlgn="base"/>
            <a:r>
              <a:rPr lang="en-US" dirty="0" smtClean="0"/>
              <a:t>CX</a:t>
            </a:r>
            <a:r>
              <a:rPr lang="en-US" baseline="-25000" dirty="0" smtClean="0"/>
              <a:t>4</a:t>
            </a:r>
            <a:r>
              <a:rPr lang="en-US" dirty="0" smtClean="0"/>
              <a:t> &gt; SiX</a:t>
            </a:r>
            <a:r>
              <a:rPr lang="en-US" baseline="-25000" dirty="0" smtClean="0"/>
              <a:t>4</a:t>
            </a:r>
            <a:r>
              <a:rPr lang="en-US" dirty="0" smtClean="0"/>
              <a:t> &gt; GeX</a:t>
            </a:r>
            <a:r>
              <a:rPr lang="en-US" baseline="-25000" dirty="0" smtClean="0"/>
              <a:t>4</a:t>
            </a:r>
            <a:r>
              <a:rPr lang="en-US" dirty="0" smtClean="0"/>
              <a:t> &gt; SnX</a:t>
            </a:r>
            <a:r>
              <a:rPr lang="en-US" baseline="-25000" dirty="0" smtClean="0"/>
              <a:t>4</a:t>
            </a:r>
            <a:r>
              <a:rPr lang="en-US" dirty="0" smtClean="0"/>
              <a:t> &gt; PbX</a:t>
            </a:r>
            <a:r>
              <a:rPr lang="en-US" baseline="-25000" dirty="0" smtClean="0"/>
              <a:t>4</a:t>
            </a:r>
            <a:endParaRPr lang="en-IN" dirty="0" smtClean="0"/>
          </a:p>
          <a:p>
            <a:pPr fontAlgn="base"/>
            <a:r>
              <a:rPr lang="en-US" dirty="0" smtClean="0"/>
              <a:t>Order of thermal stability with common metals</a:t>
            </a:r>
            <a:endParaRPr lang="en-IN" dirty="0" smtClean="0"/>
          </a:p>
          <a:p>
            <a:pPr fontAlgn="base"/>
            <a:r>
              <a:rPr lang="en-US" dirty="0" smtClean="0"/>
              <a:t>MF</a:t>
            </a:r>
            <a:r>
              <a:rPr lang="en-US" baseline="-25000" dirty="0" smtClean="0"/>
              <a:t>4</a:t>
            </a:r>
            <a:r>
              <a:rPr lang="en-US" dirty="0" smtClean="0"/>
              <a:t> &gt; MCl</a:t>
            </a:r>
            <a:r>
              <a:rPr lang="en-US" baseline="-25000" dirty="0" smtClean="0"/>
              <a:t>4</a:t>
            </a:r>
            <a:r>
              <a:rPr lang="en-US" dirty="0" smtClean="0"/>
              <a:t> &gt; MBr</a:t>
            </a:r>
            <a:r>
              <a:rPr lang="en-US" baseline="-25000" dirty="0" smtClean="0"/>
              <a:t>4</a:t>
            </a:r>
            <a:r>
              <a:rPr lang="en-US" dirty="0" smtClean="0"/>
              <a:t> &gt; MI</a:t>
            </a:r>
            <a:r>
              <a:rPr lang="en-US" baseline="-25000" dirty="0" smtClean="0"/>
              <a:t>4</a:t>
            </a:r>
            <a:endParaRPr lang="en-IN" dirty="0" smtClean="0"/>
          </a:p>
          <a:p>
            <a:pPr fontAlgn="base"/>
            <a:r>
              <a:rPr lang="en-US" dirty="0" smtClean="0"/>
              <a:t>Except CX</a:t>
            </a:r>
            <a:r>
              <a:rPr lang="en-US" baseline="-25000" dirty="0" smtClean="0"/>
              <a:t>4</a:t>
            </a:r>
            <a:r>
              <a:rPr lang="en-US" dirty="0" smtClean="0"/>
              <a:t> other </a:t>
            </a:r>
            <a:r>
              <a:rPr lang="en-US" dirty="0" err="1" smtClean="0"/>
              <a:t>tetrahalides</a:t>
            </a:r>
            <a:r>
              <a:rPr lang="en-US" dirty="0" smtClean="0"/>
              <a:t> can </a:t>
            </a:r>
            <a:r>
              <a:rPr lang="en-US" dirty="0" err="1" smtClean="0"/>
              <a:t>hydrolysed</a:t>
            </a:r>
            <a:r>
              <a:rPr lang="en-US" dirty="0" smtClean="0"/>
              <a:t> due to the presence of vacant d-</a:t>
            </a:r>
            <a:r>
              <a:rPr lang="en-US" dirty="0" err="1" smtClean="0"/>
              <a:t>orbitals</a:t>
            </a:r>
            <a:r>
              <a:rPr lang="en-US" dirty="0" smtClean="0"/>
              <a:t>.</a:t>
            </a:r>
            <a:endParaRPr lang="en-IN" dirty="0" smtClean="0"/>
          </a:p>
          <a:p>
            <a:pPr fontAlgn="base"/>
            <a:r>
              <a:rPr lang="en-US" dirty="0" smtClean="0"/>
              <a:t>SiX</a:t>
            </a:r>
            <a:r>
              <a:rPr lang="en-US" baseline="-25000" dirty="0" smtClean="0"/>
              <a:t>4</a:t>
            </a:r>
            <a:r>
              <a:rPr lang="en-US" dirty="0" smtClean="0"/>
              <a:t> + 2H</a:t>
            </a:r>
            <a:r>
              <a:rPr lang="en-US" baseline="-25000" dirty="0" smtClean="0"/>
              <a:t>2</a:t>
            </a:r>
            <a:r>
              <a:rPr lang="en-US" dirty="0" smtClean="0"/>
              <a:t>O → SiO</a:t>
            </a:r>
            <a:r>
              <a:rPr lang="en-US" baseline="-25000" dirty="0" smtClean="0"/>
              <a:t>2</a:t>
            </a:r>
            <a:r>
              <a:rPr lang="en-US" dirty="0" smtClean="0"/>
              <a:t> + 4Hx.</a:t>
            </a:r>
            <a:endParaRPr lang="en-IN" dirty="0" smtClean="0"/>
          </a:p>
          <a:p>
            <a:pPr fontAlgn="base"/>
            <a:r>
              <a:rPr lang="en-US" dirty="0" smtClean="0"/>
              <a:t>ease of hydrolysis: SiX</a:t>
            </a:r>
            <a:r>
              <a:rPr lang="en-US" baseline="-25000" dirty="0" smtClean="0"/>
              <a:t>4</a:t>
            </a:r>
            <a:r>
              <a:rPr lang="en-US" dirty="0" smtClean="0"/>
              <a:t> &gt; GeX</a:t>
            </a:r>
            <a:r>
              <a:rPr lang="en-US" baseline="-25000" dirty="0" smtClean="0"/>
              <a:t>4</a:t>
            </a:r>
            <a:r>
              <a:rPr lang="en-US" dirty="0" smtClean="0"/>
              <a:t> &gt; SnX</a:t>
            </a:r>
            <a:r>
              <a:rPr lang="en-US" baseline="-25000" dirty="0" smtClean="0"/>
              <a:t>4</a:t>
            </a:r>
            <a:r>
              <a:rPr lang="en-US" dirty="0" smtClean="0"/>
              <a:t> &gt; PbX</a:t>
            </a:r>
            <a:r>
              <a:rPr lang="en-US" baseline="-25000" dirty="0" smtClean="0"/>
              <a:t>4</a:t>
            </a:r>
            <a:endParaRPr lang="en-IN" dirty="0" smtClean="0"/>
          </a:p>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pitchFamily="34" charset="0"/>
                <a:cs typeface="Arial" pitchFamily="34" charset="0"/>
              </a:rPr>
              <a:t>OXIDES FORMATION OF GROUP-14</a:t>
            </a:r>
            <a:endParaRPr lang="en-IN" sz="3200" dirty="0">
              <a:latin typeface="Arial" pitchFamily="34" charset="0"/>
              <a:cs typeface="Arial" pitchFamily="34" charset="0"/>
            </a:endParaRPr>
          </a:p>
        </p:txBody>
      </p:sp>
      <p:sp>
        <p:nvSpPr>
          <p:cNvPr id="3" name="Content Placeholder 2"/>
          <p:cNvSpPr>
            <a:spLocks noGrp="1"/>
          </p:cNvSpPr>
          <p:nvPr>
            <p:ph idx="1"/>
          </p:nvPr>
        </p:nvSpPr>
        <p:spPr/>
        <p:txBody>
          <a:bodyPr>
            <a:normAutofit fontScale="85000" lnSpcReduction="20000"/>
          </a:bodyPr>
          <a:lstStyle/>
          <a:p>
            <a:pPr fontAlgn="base"/>
            <a:r>
              <a:rPr lang="en-US" b="1" dirty="0" smtClean="0"/>
              <a:t>Oxides</a:t>
            </a:r>
            <a:r>
              <a:rPr lang="en-US" dirty="0" smtClean="0"/>
              <a:t> They form two types of oxides. mono-oxides of the type MO. e.g.,</a:t>
            </a:r>
            <a:endParaRPr lang="en-IN" dirty="0" smtClean="0"/>
          </a:p>
          <a:p>
            <a:pPr fontAlgn="base"/>
            <a:r>
              <a:rPr lang="en-US" dirty="0" smtClean="0"/>
              <a:t>CO (neutral) and </a:t>
            </a:r>
            <a:r>
              <a:rPr lang="en-US" dirty="0" err="1" smtClean="0"/>
              <a:t>SiO</a:t>
            </a:r>
            <a:r>
              <a:rPr lang="en-US" dirty="0" smtClean="0"/>
              <a:t>, </a:t>
            </a:r>
            <a:r>
              <a:rPr lang="en-US" dirty="0" err="1" smtClean="0"/>
              <a:t>GeO.</a:t>
            </a:r>
            <a:r>
              <a:rPr lang="en-US" dirty="0" smtClean="0"/>
              <a:t> </a:t>
            </a:r>
            <a:r>
              <a:rPr lang="en-US" dirty="0" err="1" smtClean="0"/>
              <a:t>SnO</a:t>
            </a:r>
            <a:r>
              <a:rPr lang="en-US" dirty="0" smtClean="0"/>
              <a:t>. </a:t>
            </a:r>
            <a:r>
              <a:rPr lang="en-US" dirty="0" err="1" smtClean="0"/>
              <a:t>PbO</a:t>
            </a:r>
            <a:r>
              <a:rPr lang="en-US" dirty="0" smtClean="0"/>
              <a:t>(all basic) and dioxides of the type MO</a:t>
            </a:r>
            <a:r>
              <a:rPr lang="en-US" baseline="-25000" dirty="0" smtClean="0"/>
              <a:t>2</a:t>
            </a:r>
            <a:endParaRPr lang="en-IN" dirty="0" smtClean="0"/>
          </a:p>
          <a:p>
            <a:pPr fontAlgn="base"/>
            <a:r>
              <a:rPr lang="en-US" dirty="0" smtClean="0"/>
              <a:t>CO</a:t>
            </a:r>
            <a:r>
              <a:rPr lang="en-US" baseline="-25000" dirty="0" smtClean="0"/>
              <a:t>2</a:t>
            </a:r>
            <a:r>
              <a:rPr lang="en-US" dirty="0" smtClean="0"/>
              <a:t> is linear gas at ordinary temperature. Solid CO</a:t>
            </a:r>
            <a:r>
              <a:rPr lang="en-US" baseline="-25000" dirty="0" smtClean="0"/>
              <a:t>2</a:t>
            </a:r>
            <a:r>
              <a:rPr lang="en-US" dirty="0" smtClean="0"/>
              <a:t> is known as </a:t>
            </a:r>
            <a:r>
              <a:rPr lang="en-US" b="1" dirty="0" smtClean="0"/>
              <a:t>dry ice</a:t>
            </a:r>
            <a:r>
              <a:rPr lang="en-US" dirty="0" smtClean="0"/>
              <a:t> or </a:t>
            </a:r>
            <a:r>
              <a:rPr lang="en-US" b="1" dirty="0" err="1" smtClean="0"/>
              <a:t>drikold</a:t>
            </a:r>
            <a:r>
              <a:rPr lang="en-US" dirty="0" smtClean="0"/>
              <a:t>.</a:t>
            </a:r>
            <a:endParaRPr lang="en-IN" dirty="0" smtClean="0"/>
          </a:p>
          <a:p>
            <a:pPr fontAlgn="base"/>
            <a:r>
              <a:rPr lang="en-US" dirty="0" smtClean="0"/>
              <a:t>SiO</a:t>
            </a:r>
            <a:r>
              <a:rPr lang="en-US" baseline="-25000" dirty="0" smtClean="0"/>
              <a:t>2</a:t>
            </a:r>
            <a:r>
              <a:rPr lang="en-US" dirty="0" smtClean="0"/>
              <a:t> is a solid with three dimensional network in which Si is bonded to four oxygen atoms </a:t>
            </a:r>
            <a:r>
              <a:rPr lang="en-US" dirty="0" err="1" smtClean="0"/>
              <a:t>tetrahedrally</a:t>
            </a:r>
            <a:r>
              <a:rPr lang="en-US" dirty="0" smtClean="0"/>
              <a:t> and covalently. A mass of hydrated silica (SiO</a:t>
            </a:r>
            <a:r>
              <a:rPr lang="en-US" baseline="-25000" dirty="0" smtClean="0"/>
              <a:t>2</a:t>
            </a:r>
            <a:r>
              <a:rPr lang="en-US" dirty="0" smtClean="0"/>
              <a:t>) formed from skeletons of minute plants, known as diatoms, is called </a:t>
            </a:r>
            <a:r>
              <a:rPr lang="en-US" dirty="0" err="1" smtClean="0"/>
              <a:t>kieselguhr</a:t>
            </a:r>
            <a:r>
              <a:rPr lang="en-US" dirty="0" smtClean="0"/>
              <a:t>. It is a highly </a:t>
            </a:r>
            <a:r>
              <a:rPr lang="en-US" dirty="0" err="1" smtClean="0"/>
              <a:t>parous</a:t>
            </a:r>
            <a:r>
              <a:rPr lang="en-US" dirty="0" smtClean="0"/>
              <a:t> material and is used in the manufacture of dynamite.</a:t>
            </a:r>
            <a:endParaRPr lang="en-IN" dirty="0" smtClean="0"/>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atin typeface="Arial" pitchFamily="34" charset="0"/>
                <a:cs typeface="Arial" pitchFamily="34" charset="0"/>
              </a:rPr>
              <a:t>Allotropic Forms of Carbon</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pPr fontAlgn="base"/>
            <a:r>
              <a:rPr lang="en-US" b="1" dirty="0" smtClean="0"/>
              <a:t>Carbon</a:t>
            </a:r>
            <a:endParaRPr lang="en-IN" dirty="0" smtClean="0"/>
          </a:p>
          <a:p>
            <a:pPr fontAlgn="base"/>
            <a:r>
              <a:rPr lang="en-US" dirty="0" smtClean="0"/>
              <a:t>Free states (diamond. graphite, coal etc.) and combined states (oxides, carbonates, hydrocarbons etc.)</a:t>
            </a:r>
            <a:endParaRPr lang="en-IN" dirty="0" smtClean="0"/>
          </a:p>
          <a:p>
            <a:pPr fontAlgn="base"/>
            <a:r>
              <a:rPr lang="en-US" b="1" dirty="0" smtClean="0"/>
              <a:t>Allotropic Forms of Carbon</a:t>
            </a:r>
            <a:endParaRPr lang="en-IN" dirty="0" smtClean="0"/>
          </a:p>
          <a:p>
            <a:pPr fontAlgn="base"/>
            <a:r>
              <a:rPr lang="en-US" dirty="0" smtClean="0"/>
              <a:t>The crystalline forms include</a:t>
            </a:r>
            <a:endParaRPr lang="en-IN" dirty="0" smtClean="0"/>
          </a:p>
          <a:p>
            <a:pPr fontAlgn="base"/>
            <a:r>
              <a:rPr lang="en-US" dirty="0" smtClean="0"/>
              <a:t>(</a:t>
            </a:r>
            <a:r>
              <a:rPr lang="en-US" dirty="0" err="1" smtClean="0"/>
              <a:t>i</a:t>
            </a:r>
            <a:r>
              <a:rPr lang="en-US" dirty="0" smtClean="0"/>
              <a:t>) </a:t>
            </a:r>
            <a:r>
              <a:rPr lang="en-US" b="1" dirty="0" smtClean="0"/>
              <a:t>Diamond</a:t>
            </a:r>
            <a:r>
              <a:rPr lang="en-US" dirty="0" smtClean="0"/>
              <a:t> It is the hardest and has three dimensional polymeric structure in which </a:t>
            </a:r>
            <a:r>
              <a:rPr lang="en-US" dirty="0" err="1" smtClean="0"/>
              <a:t>hybridisation</a:t>
            </a:r>
            <a:r>
              <a:rPr lang="en-US" dirty="0" smtClean="0"/>
              <a:t> of C is sp</a:t>
            </a:r>
            <a:r>
              <a:rPr lang="en-US" baseline="30000" dirty="0" smtClean="0"/>
              <a:t>3</a:t>
            </a:r>
            <a:r>
              <a:rPr lang="en-US" dirty="0" smtClean="0"/>
              <a:t>. It is covalent solid. melting point 3650°C. density 3.51 g/cm</a:t>
            </a:r>
            <a:r>
              <a:rPr lang="en-US" baseline="30000" dirty="0" smtClean="0"/>
              <a:t>3</a:t>
            </a:r>
            <a:r>
              <a:rPr lang="en-US" dirty="0" smtClean="0"/>
              <a:t> and bad conductor of heat and electricity.</a:t>
            </a:r>
            <a:endParaRPr lang="en-IN" dirty="0" smtClean="0"/>
          </a:p>
          <a:p>
            <a:r>
              <a:rPr lang="en-US" dirty="0" smtClean="0"/>
              <a:t>(ii) </a:t>
            </a:r>
            <a:r>
              <a:rPr lang="en-US" b="1" dirty="0" smtClean="0"/>
              <a:t>Graphite</a:t>
            </a:r>
            <a:r>
              <a:rPr lang="en-US" dirty="0" smtClean="0"/>
              <a:t> It is dark grey. having hexagonal plates, </a:t>
            </a:r>
            <a:r>
              <a:rPr lang="en-US" dirty="0" err="1" smtClean="0"/>
              <a:t>hybridisation</a:t>
            </a:r>
            <a:r>
              <a:rPr lang="en-US" dirty="0" smtClean="0"/>
              <a:t> of each C is sp</a:t>
            </a:r>
            <a:r>
              <a:rPr lang="en-US" baseline="30000" dirty="0" smtClean="0"/>
              <a:t>2</a:t>
            </a:r>
            <a:r>
              <a:rPr lang="en-US" dirty="0" smtClean="0"/>
              <a:t>. It is good conductor of heat and electricity due to the presence of free electrons. It was also known as black lead. It is a very good lubricant</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Allotropic Forms of Carbon</a:t>
            </a:r>
            <a:r>
              <a:rPr lang="en-IN" dirty="0" smtClean="0"/>
              <a:t/>
            </a:r>
            <a:br>
              <a:rPr lang="en-IN" dirty="0" smtClean="0"/>
            </a:br>
            <a:endParaRPr lang="en-IN" dirty="0"/>
          </a:p>
        </p:txBody>
      </p:sp>
      <p:sp>
        <p:nvSpPr>
          <p:cNvPr id="3" name="Content Placeholder 2"/>
          <p:cNvSpPr>
            <a:spLocks noGrp="1"/>
          </p:cNvSpPr>
          <p:nvPr>
            <p:ph idx="1"/>
          </p:nvPr>
        </p:nvSpPr>
        <p:spPr/>
        <p:txBody>
          <a:bodyPr/>
          <a:lstStyle/>
          <a:p>
            <a:r>
              <a:rPr lang="en-US" b="1" dirty="0" smtClean="0"/>
              <a:t>Fullerenes</a:t>
            </a:r>
            <a:r>
              <a:rPr lang="en-US" dirty="0" smtClean="0"/>
              <a:t> These are the only pure form of carbon. C</a:t>
            </a:r>
            <a:r>
              <a:rPr lang="en-US" baseline="-25000" dirty="0" smtClean="0"/>
              <a:t>60</a:t>
            </a:r>
            <a:r>
              <a:rPr lang="en-US" dirty="0" smtClean="0"/>
              <a:t> molecule contains 12 five </a:t>
            </a:r>
            <a:r>
              <a:rPr lang="en-US" dirty="0" err="1" smtClean="0"/>
              <a:t>membered</a:t>
            </a:r>
            <a:r>
              <a:rPr lang="en-US" dirty="0" smtClean="0"/>
              <a:t> rings and 20 six </a:t>
            </a:r>
            <a:r>
              <a:rPr lang="en-US" dirty="0" err="1" smtClean="0"/>
              <a:t>membered</a:t>
            </a:r>
            <a:r>
              <a:rPr lang="en-US" dirty="0" smtClean="0"/>
              <a:t> rings. The five </a:t>
            </a:r>
            <a:r>
              <a:rPr lang="en-US" dirty="0" err="1" smtClean="0"/>
              <a:t>membered</a:t>
            </a:r>
            <a:r>
              <a:rPr lang="en-US" dirty="0" smtClean="0"/>
              <a:t> rings are connected to six </a:t>
            </a:r>
            <a:r>
              <a:rPr lang="en-US" dirty="0" err="1" smtClean="0"/>
              <a:t>membered</a:t>
            </a:r>
            <a:r>
              <a:rPr lang="en-US" dirty="0" smtClean="0"/>
              <a:t> rings while six </a:t>
            </a:r>
            <a:r>
              <a:rPr lang="en-US" dirty="0" err="1" smtClean="0"/>
              <a:t>membered</a:t>
            </a:r>
            <a:r>
              <a:rPr lang="en-US" dirty="0" smtClean="0"/>
              <a:t> rings are connected to both five and six </a:t>
            </a:r>
            <a:r>
              <a:rPr lang="en-US" dirty="0" err="1" smtClean="0"/>
              <a:t>membered</a:t>
            </a:r>
            <a:r>
              <a:rPr lang="en-US" dirty="0" smtClean="0"/>
              <a:t> rings. These are used in microscopic ball bearings, light weight batteries, in synthesis of new plastics and new drugs.</a:t>
            </a:r>
            <a:endParaRPr lang="en-IN" dirty="0" smtClean="0"/>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Amorphous forms of carbon</a:t>
            </a:r>
            <a:endParaRPr lang="en-IN" sz="3600" dirty="0">
              <a:latin typeface="Arial" pitchFamily="34" charset="0"/>
              <a:cs typeface="Arial" pitchFamily="34" charset="0"/>
            </a:endParaRPr>
          </a:p>
        </p:txBody>
      </p:sp>
      <p:sp>
        <p:nvSpPr>
          <p:cNvPr id="3" name="Content Placeholder 2"/>
          <p:cNvSpPr>
            <a:spLocks noGrp="1"/>
          </p:cNvSpPr>
          <p:nvPr>
            <p:ph idx="1"/>
          </p:nvPr>
        </p:nvSpPr>
        <p:spPr>
          <a:xfrm>
            <a:off x="533400" y="1600201"/>
            <a:ext cx="8305800" cy="3200400"/>
          </a:xfrm>
        </p:spPr>
        <p:txBody>
          <a:bodyPr>
            <a:noAutofit/>
          </a:bodyPr>
          <a:lstStyle/>
          <a:p>
            <a:pPr fontAlgn="base"/>
            <a:r>
              <a:rPr lang="en-US" sz="2000" dirty="0" smtClean="0">
                <a:latin typeface="Arial" pitchFamily="34" charset="0"/>
                <a:cs typeface="Arial" pitchFamily="34" charset="0"/>
              </a:rPr>
              <a:t>Amorphous forms of carbon are</a:t>
            </a:r>
            <a:endParaRPr lang="en-IN" sz="2000" dirty="0" smtClean="0">
              <a:latin typeface="Arial" pitchFamily="34" charset="0"/>
              <a:cs typeface="Arial" pitchFamily="34" charset="0"/>
            </a:endParaRPr>
          </a:p>
          <a:p>
            <a:pPr fontAlgn="base"/>
            <a:r>
              <a:rPr lang="en-US" sz="2000" dirty="0" smtClean="0">
                <a:latin typeface="Arial" pitchFamily="34" charset="0"/>
                <a:cs typeface="Arial" pitchFamily="34" charset="0"/>
              </a:rPr>
              <a:t>(</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b="1" dirty="0" smtClean="0">
                <a:latin typeface="Arial" pitchFamily="34" charset="0"/>
                <a:cs typeface="Arial" pitchFamily="34" charset="0"/>
              </a:rPr>
              <a:t>Coal</a:t>
            </a:r>
            <a:r>
              <a:rPr lang="en-US" sz="2000" dirty="0" smtClean="0">
                <a:latin typeface="Arial" pitchFamily="34" charset="0"/>
                <a:cs typeface="Arial" pitchFamily="34" charset="0"/>
              </a:rPr>
              <a:t> The different forms of coal are peat (60 % C), lignite (70 % C), Bituminous (78 % C), Semi Bituminous (83 % C) and anthracite (90 % C). Bituminous is most common variety of coal.</a:t>
            </a:r>
            <a:endParaRPr lang="en-IN" sz="2000" dirty="0" smtClean="0">
              <a:latin typeface="Arial" pitchFamily="34" charset="0"/>
              <a:cs typeface="Arial" pitchFamily="34" charset="0"/>
            </a:endParaRPr>
          </a:p>
          <a:p>
            <a:pPr fontAlgn="base"/>
            <a:r>
              <a:rPr lang="en-US" sz="2000" dirty="0" smtClean="0">
                <a:latin typeface="Arial" pitchFamily="34" charset="0"/>
                <a:cs typeface="Arial" pitchFamily="34" charset="0"/>
              </a:rPr>
              <a:t>(ii)</a:t>
            </a:r>
            <a:r>
              <a:rPr lang="en-US" sz="2000" b="1" dirty="0" smtClean="0">
                <a:latin typeface="Arial" pitchFamily="34" charset="0"/>
                <a:cs typeface="Arial" pitchFamily="34" charset="0"/>
              </a:rPr>
              <a:t> Coke </a:t>
            </a:r>
            <a:r>
              <a:rPr lang="en-US" sz="2000" dirty="0" smtClean="0">
                <a:latin typeface="Arial" pitchFamily="34" charset="0"/>
                <a:cs typeface="Arial" pitchFamily="34" charset="0"/>
              </a:rPr>
              <a:t>It is obtained by destructive distillation of coal</a:t>
            </a:r>
            <a:endParaRPr lang="en-IN" sz="2000" dirty="0" smtClean="0">
              <a:latin typeface="Arial" pitchFamily="34" charset="0"/>
              <a:cs typeface="Arial" pitchFamily="34" charset="0"/>
            </a:endParaRPr>
          </a:p>
          <a:p>
            <a:pPr fontAlgn="base"/>
            <a:r>
              <a:rPr lang="en-US" sz="2000" dirty="0" smtClean="0">
                <a:latin typeface="Arial" pitchFamily="34" charset="0"/>
                <a:cs typeface="Arial" pitchFamily="34" charset="0"/>
              </a:rPr>
              <a:t>(iii) </a:t>
            </a:r>
            <a:r>
              <a:rPr lang="en-US" sz="2000" b="1" dirty="0" smtClean="0">
                <a:latin typeface="Arial" pitchFamily="34" charset="0"/>
                <a:cs typeface="Arial" pitchFamily="34" charset="0"/>
              </a:rPr>
              <a:t>Charcoal or wood charcoal</a:t>
            </a:r>
            <a:r>
              <a:rPr lang="en-US" sz="2000" dirty="0" smtClean="0">
                <a:latin typeface="Arial" pitchFamily="34" charset="0"/>
                <a:cs typeface="Arial" pitchFamily="34" charset="0"/>
              </a:rPr>
              <a:t> It is obtained by heating wood strongly in absence of air. When heated with steam, it becomes more activated. It is used to remove </a:t>
            </a:r>
            <a:r>
              <a:rPr lang="en-US" sz="2000" dirty="0" err="1" smtClean="0">
                <a:latin typeface="Arial" pitchFamily="34" charset="0"/>
                <a:cs typeface="Arial" pitchFamily="34" charset="0"/>
              </a:rPr>
              <a:t>colouring</a:t>
            </a:r>
            <a:r>
              <a:rPr lang="en-US" sz="2000" dirty="0" smtClean="0">
                <a:latin typeface="Arial" pitchFamily="34" charset="0"/>
                <a:cs typeface="Arial" pitchFamily="34" charset="0"/>
              </a:rPr>
              <a:t> matters and odoriferous</a:t>
            </a:r>
            <a:br>
              <a:rPr lang="en-US" sz="2000" dirty="0" smtClean="0">
                <a:latin typeface="Arial" pitchFamily="34" charset="0"/>
                <a:cs typeface="Arial" pitchFamily="34" charset="0"/>
              </a:rPr>
            </a:br>
            <a:r>
              <a:rPr lang="en-US" sz="2000" dirty="0" smtClean="0">
                <a:latin typeface="Arial" pitchFamily="34" charset="0"/>
                <a:cs typeface="Arial" pitchFamily="34" charset="0"/>
              </a:rPr>
              <a:t>gases.</a:t>
            </a:r>
            <a:endParaRPr lang="en-IN" sz="2000" dirty="0" smtClean="0">
              <a:latin typeface="Arial" pitchFamily="34" charset="0"/>
              <a:cs typeface="Arial" pitchFamily="34" charset="0"/>
            </a:endParaRPr>
          </a:p>
          <a:p>
            <a:pPr fontAlgn="base"/>
            <a:r>
              <a:rPr lang="en-US" sz="2000" dirty="0" smtClean="0">
                <a:latin typeface="Arial" pitchFamily="34" charset="0"/>
                <a:cs typeface="Arial" pitchFamily="34" charset="0"/>
              </a:rPr>
              <a:t>(iv)</a:t>
            </a:r>
            <a:r>
              <a:rPr lang="en-US" sz="2000" b="1" dirty="0" smtClean="0">
                <a:latin typeface="Arial" pitchFamily="34" charset="0"/>
                <a:cs typeface="Arial" pitchFamily="34" charset="0"/>
              </a:rPr>
              <a:t> Bone black or animal charcoal</a:t>
            </a:r>
            <a:r>
              <a:rPr lang="en-US" sz="2000" dirty="0" smtClean="0">
                <a:latin typeface="Arial" pitchFamily="34" charset="0"/>
                <a:cs typeface="Arial" pitchFamily="34" charset="0"/>
              </a:rPr>
              <a:t> It is obtained by destructive distillation of bones in iron retort. By products are bone oil or pyridine. It is used as adsorbent. On burning, it gives bone ash which is calcium phosphate and used in the manufacture of phosphorous and phosphoric acid</a:t>
            </a:r>
            <a:r>
              <a:rPr lang="en-US" sz="2000" dirty="0" smtClean="0">
                <a:latin typeface="Arial" pitchFamily="34" charset="0"/>
                <a:cs typeface="Arial" pitchFamily="34" charset="0"/>
              </a:rPr>
              <a:t>.</a:t>
            </a:r>
            <a:endParaRPr lang="en-IN" sz="2000" dirty="0" smtClean="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rgbClr val="002060"/>
                </a:solidFill>
                <a:latin typeface="Arial" pitchFamily="34" charset="0"/>
                <a:ea typeface="Times New Roman" pitchFamily="18" charset="0"/>
                <a:cs typeface="Arial" pitchFamily="34" charset="0"/>
              </a:rPr>
              <a:t>p-block elements</a:t>
            </a:r>
            <a:endParaRPr lang="en-IN" dirty="0"/>
          </a:p>
        </p:txBody>
      </p:sp>
      <p:pic>
        <p:nvPicPr>
          <p:cNvPr id="1026" name="Picture 2" descr="C:\Users\Aich\Desktop\22.jpg"/>
          <p:cNvPicPr>
            <a:picLocks noGrp="1" noChangeAspect="1" noChangeArrowheads="1"/>
          </p:cNvPicPr>
          <p:nvPr>
            <p:ph idx="1"/>
          </p:nvPr>
        </p:nvPicPr>
        <p:blipFill>
          <a:blip r:embed="rId2" cstate="print"/>
          <a:stretch>
            <a:fillRect/>
          </a:stretch>
        </p:blipFill>
        <p:spPr bwMode="auto">
          <a:xfrm>
            <a:off x="3143250" y="3329781"/>
            <a:ext cx="2857500" cy="1600200"/>
          </a:xfrm>
          <a:prstGeom prst="rect">
            <a:avLst/>
          </a:prstGeom>
          <a:noFill/>
        </p:spPr>
      </p:pic>
      <p:sp>
        <p:nvSpPr>
          <p:cNvPr id="6" name="Rectangle 5"/>
          <p:cNvSpPr/>
          <p:nvPr/>
        </p:nvSpPr>
        <p:spPr>
          <a:xfrm>
            <a:off x="304800" y="2551837"/>
            <a:ext cx="8458200" cy="2554545"/>
          </a:xfrm>
          <a:prstGeom prst="rect">
            <a:avLst/>
          </a:prstGeom>
        </p:spPr>
        <p:txBody>
          <a:bodyPr wrap="square">
            <a:spAutoFit/>
          </a:bodyPr>
          <a:lstStyle/>
          <a:p>
            <a:pPr lvl="0" algn="just" eaLnBrk="0" fontAlgn="base" hangingPunct="0">
              <a:spcBef>
                <a:spcPct val="0"/>
              </a:spcBef>
              <a:spcAft>
                <a:spcPct val="0"/>
              </a:spcAft>
            </a:pPr>
            <a:r>
              <a:rPr lang="en-US" sz="3200" dirty="0" smtClean="0">
                <a:solidFill>
                  <a:srgbClr val="FF0000"/>
                </a:solidFill>
                <a:latin typeface="Arial" pitchFamily="34" charset="0"/>
                <a:ea typeface="Times New Roman" pitchFamily="18" charset="0"/>
                <a:cs typeface="Arial" pitchFamily="34" charset="0"/>
              </a:rPr>
              <a:t>The group number 13 to 18, in which the last electrons or the valence electrons enter in the </a:t>
            </a:r>
            <a:r>
              <a:rPr lang="en-US" sz="3200" i="1" dirty="0" smtClean="0">
                <a:solidFill>
                  <a:srgbClr val="FF0000"/>
                </a:solidFill>
                <a:latin typeface="Arial" pitchFamily="34" charset="0"/>
                <a:ea typeface="Times New Roman" pitchFamily="18" charset="0"/>
                <a:cs typeface="Arial" pitchFamily="34" charset="0"/>
              </a:rPr>
              <a:t>p-</a:t>
            </a:r>
            <a:r>
              <a:rPr lang="en-US" sz="3200" dirty="0" smtClean="0">
                <a:solidFill>
                  <a:srgbClr val="FF0000"/>
                </a:solidFill>
                <a:latin typeface="Arial" pitchFamily="34" charset="0"/>
                <a:ea typeface="Times New Roman" pitchFamily="18" charset="0"/>
                <a:cs typeface="Arial" pitchFamily="34" charset="0"/>
              </a:rPr>
              <a:t>orbital are called the </a:t>
            </a:r>
            <a:r>
              <a:rPr lang="en-US" sz="3200" i="1" dirty="0" smtClean="0">
                <a:solidFill>
                  <a:srgbClr val="FF0000"/>
                </a:solidFill>
                <a:latin typeface="Arial" pitchFamily="34" charset="0"/>
                <a:ea typeface="Times New Roman" pitchFamily="18" charset="0"/>
                <a:cs typeface="Arial" pitchFamily="34" charset="0"/>
              </a:rPr>
              <a:t>p</a:t>
            </a:r>
            <a:r>
              <a:rPr lang="en-US" sz="3200" dirty="0" smtClean="0">
                <a:solidFill>
                  <a:srgbClr val="FF0000"/>
                </a:solidFill>
                <a:latin typeface="Arial" pitchFamily="34" charset="0"/>
                <a:ea typeface="Times New Roman" pitchFamily="18" charset="0"/>
                <a:cs typeface="Arial" pitchFamily="34" charset="0"/>
              </a:rPr>
              <a:t>-block elements. The general electronic configuration of </a:t>
            </a:r>
            <a:r>
              <a:rPr lang="en-US" sz="3200" i="1" dirty="0" smtClean="0">
                <a:solidFill>
                  <a:srgbClr val="FF0000"/>
                </a:solidFill>
                <a:latin typeface="Arial" pitchFamily="34" charset="0"/>
                <a:ea typeface="Times New Roman" pitchFamily="18" charset="0"/>
                <a:cs typeface="Arial" pitchFamily="34" charset="0"/>
              </a:rPr>
              <a:t>p</a:t>
            </a:r>
            <a:r>
              <a:rPr lang="en-US" sz="3200" dirty="0" smtClean="0">
                <a:solidFill>
                  <a:srgbClr val="FF0000"/>
                </a:solidFill>
                <a:latin typeface="Arial" pitchFamily="34" charset="0"/>
                <a:ea typeface="Times New Roman" pitchFamily="18" charset="0"/>
                <a:cs typeface="Arial" pitchFamily="34" charset="0"/>
              </a:rPr>
              <a:t>-block elements is</a:t>
            </a:r>
            <a:r>
              <a:rPr lang="en-US" sz="3200" i="1" dirty="0" smtClean="0">
                <a:solidFill>
                  <a:srgbClr val="FF0000"/>
                </a:solidFill>
                <a:latin typeface="Arial" pitchFamily="34" charset="0"/>
                <a:ea typeface="Times New Roman" pitchFamily="18" charset="0"/>
                <a:cs typeface="Arial" pitchFamily="34" charset="0"/>
              </a:rPr>
              <a:t> ns</a:t>
            </a:r>
            <a:r>
              <a:rPr lang="en-US" sz="3200" baseline="30000" dirty="0" smtClean="0">
                <a:solidFill>
                  <a:srgbClr val="FF0000"/>
                </a:solidFill>
                <a:latin typeface="Arial" pitchFamily="34" charset="0"/>
                <a:ea typeface="Times New Roman" pitchFamily="18" charset="0"/>
                <a:cs typeface="Arial" pitchFamily="34" charset="0"/>
              </a:rPr>
              <a:t>2</a:t>
            </a:r>
            <a:r>
              <a:rPr lang="en-US" sz="3200" dirty="0" smtClean="0">
                <a:solidFill>
                  <a:srgbClr val="FF0000"/>
                </a:solidFill>
                <a:latin typeface="Arial" pitchFamily="34" charset="0"/>
                <a:ea typeface="Times New Roman" pitchFamily="18" charset="0"/>
                <a:cs typeface="Arial" pitchFamily="34" charset="0"/>
              </a:rPr>
              <a:t> </a:t>
            </a:r>
            <a:r>
              <a:rPr lang="en-US" sz="3200" i="1" dirty="0" smtClean="0">
                <a:solidFill>
                  <a:srgbClr val="FF0000"/>
                </a:solidFill>
                <a:latin typeface="Arial" pitchFamily="34" charset="0"/>
                <a:ea typeface="Times New Roman" pitchFamily="18" charset="0"/>
                <a:cs typeface="Arial" pitchFamily="34" charset="0"/>
              </a:rPr>
              <a:t>np</a:t>
            </a:r>
            <a:r>
              <a:rPr lang="en-US" sz="3200" baseline="30000" dirty="0" smtClean="0">
                <a:solidFill>
                  <a:srgbClr val="FF0000"/>
                </a:solidFill>
                <a:latin typeface="Arial" pitchFamily="34" charset="0"/>
                <a:ea typeface="Times New Roman" pitchFamily="18" charset="0"/>
                <a:cs typeface="Arial" pitchFamily="34" charset="0"/>
              </a:rPr>
              <a:t>1 ‒ 6</a:t>
            </a:r>
            <a:endParaRPr lang="en-US" sz="3200" dirty="0" smtClean="0">
              <a:solidFill>
                <a:srgbClr val="FF0000"/>
              </a:solidFill>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Amorphous forms of carbon</a:t>
            </a:r>
            <a:endParaRPr lang="en-IN" sz="3600" dirty="0"/>
          </a:p>
        </p:txBody>
      </p:sp>
      <p:sp>
        <p:nvSpPr>
          <p:cNvPr id="3" name="Content Placeholder 2"/>
          <p:cNvSpPr>
            <a:spLocks noGrp="1"/>
          </p:cNvSpPr>
          <p:nvPr>
            <p:ph idx="1"/>
          </p:nvPr>
        </p:nvSpPr>
        <p:spPr/>
        <p:txBody>
          <a:bodyPr/>
          <a:lstStyle/>
          <a:p>
            <a:pPr fontAlgn="base"/>
            <a:r>
              <a:rPr lang="en-US" dirty="0" smtClean="0"/>
              <a:t>v) </a:t>
            </a:r>
            <a:r>
              <a:rPr lang="en-US" b="1" dirty="0" smtClean="0"/>
              <a:t>Lamp-black</a:t>
            </a:r>
            <a:r>
              <a:rPr lang="en-US" dirty="0" smtClean="0"/>
              <a:t> It is obtained by burning vegetable oils in limited supply of air. It is used in the manufacture of printing ink, black paint, varnish and carbon paper.</a:t>
            </a:r>
            <a:endParaRPr lang="en-IN" dirty="0" smtClean="0"/>
          </a:p>
          <a:p>
            <a:pPr fontAlgn="base"/>
            <a:r>
              <a:rPr lang="en-US" dirty="0" smtClean="0"/>
              <a:t>(vi) </a:t>
            </a:r>
            <a:r>
              <a:rPr lang="en-US" b="1" dirty="0" smtClean="0"/>
              <a:t>Carbon-black</a:t>
            </a:r>
            <a:r>
              <a:rPr lang="en-US" dirty="0" smtClean="0"/>
              <a:t> It is obtained by burning natural gas in limited supply of air. It is added to rubber mixture for making automobile </a:t>
            </a:r>
            <a:r>
              <a:rPr lang="en-US" dirty="0" err="1" smtClean="0"/>
              <a:t>tyres</a:t>
            </a:r>
            <a:r>
              <a:rPr lang="en-US" dirty="0" smtClean="0"/>
              <a:t>.</a:t>
            </a:r>
            <a:endParaRPr lang="en-IN" dirty="0" smtClean="0"/>
          </a:p>
          <a:p>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Arial" pitchFamily="34" charset="0"/>
                <a:cs typeface="Arial" pitchFamily="34" charset="0"/>
              </a:rPr>
              <a:t>Coal Gas</a:t>
            </a:r>
            <a:r>
              <a:rPr lang="en-IN" sz="3600" dirty="0" smtClean="0">
                <a:latin typeface="Arial" pitchFamily="34" charset="0"/>
                <a:cs typeface="Arial" pitchFamily="34" charset="0"/>
              </a:rPr>
              <a:t/>
            </a:r>
            <a:br>
              <a:rPr lang="en-IN" sz="3600" dirty="0" smtClean="0">
                <a:latin typeface="Arial" pitchFamily="34" charset="0"/>
                <a:cs typeface="Arial" pitchFamily="34" charset="0"/>
              </a:rPr>
            </a:br>
            <a:endParaRPr lang="en-IN" sz="3600"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pPr fontAlgn="base"/>
            <a:r>
              <a:rPr lang="en-US" b="1" dirty="0" smtClean="0"/>
              <a:t>Preparation</a:t>
            </a:r>
            <a:r>
              <a:rPr lang="en-US" dirty="0" smtClean="0"/>
              <a:t> By destructive distillation of coal.</a:t>
            </a:r>
            <a:endParaRPr lang="en-IN" dirty="0" smtClean="0"/>
          </a:p>
          <a:p>
            <a:pPr fontAlgn="base"/>
            <a:r>
              <a:rPr lang="en-US" b="1" dirty="0" smtClean="0"/>
              <a:t>Composition</a:t>
            </a:r>
            <a:endParaRPr lang="en-IN" dirty="0" smtClean="0"/>
          </a:p>
          <a:p>
            <a:pPr fontAlgn="base"/>
            <a:r>
              <a:rPr lang="en-US" dirty="0" smtClean="0"/>
              <a:t>H</a:t>
            </a:r>
            <a:r>
              <a:rPr lang="en-US" baseline="-25000" dirty="0" smtClean="0"/>
              <a:t>2</a:t>
            </a:r>
            <a:r>
              <a:rPr lang="en-US" dirty="0" smtClean="0"/>
              <a:t> = 45 – 55 % N</a:t>
            </a:r>
            <a:r>
              <a:rPr lang="en-US" baseline="-25000" dirty="0" smtClean="0"/>
              <a:t>2</a:t>
            </a:r>
            <a:r>
              <a:rPr lang="en-US" dirty="0" smtClean="0"/>
              <a:t> = 2 – 12 %</a:t>
            </a:r>
            <a:br>
              <a:rPr lang="en-US" dirty="0" smtClean="0"/>
            </a:br>
            <a:r>
              <a:rPr lang="en-US" dirty="0" smtClean="0"/>
              <a:t>CH</a:t>
            </a:r>
            <a:r>
              <a:rPr lang="en-US" baseline="-25000" dirty="0" smtClean="0"/>
              <a:t>4</a:t>
            </a:r>
            <a:r>
              <a:rPr lang="en-US" dirty="0" smtClean="0"/>
              <a:t> = 25 – 35 % CO</a:t>
            </a:r>
            <a:r>
              <a:rPr lang="en-US" baseline="-25000" dirty="0" smtClean="0"/>
              <a:t>2</a:t>
            </a:r>
            <a:r>
              <a:rPr lang="en-US" dirty="0" smtClean="0"/>
              <a:t> = 0 – 3 %</a:t>
            </a:r>
            <a:br>
              <a:rPr lang="en-US" dirty="0" smtClean="0"/>
            </a:br>
            <a:r>
              <a:rPr lang="en-US" dirty="0" smtClean="0"/>
              <a:t>CO = 4 – 11 % O</a:t>
            </a:r>
            <a:r>
              <a:rPr lang="en-US" baseline="-25000" dirty="0" smtClean="0"/>
              <a:t>2</a:t>
            </a:r>
            <a:r>
              <a:rPr lang="en-US" dirty="0" smtClean="0"/>
              <a:t> = 1 – 1.5 %</a:t>
            </a:r>
            <a:endParaRPr lang="en-IN" dirty="0" smtClean="0"/>
          </a:p>
          <a:p>
            <a:pPr fontAlgn="base"/>
            <a:r>
              <a:rPr lang="en-US" dirty="0" smtClean="0"/>
              <a:t>Ethylene</a:t>
            </a:r>
            <a:r>
              <a:rPr lang="en-US" dirty="0" smtClean="0"/>
              <a:t>, acetylene, benzene, etc. = 3 – 5 </a:t>
            </a:r>
            <a:r>
              <a:rPr lang="en-US" dirty="0" smtClean="0"/>
              <a:t>%</a:t>
            </a:r>
          </a:p>
          <a:p>
            <a:pPr fontAlgn="base"/>
            <a:r>
              <a:rPr lang="en-US" b="1" dirty="0" smtClean="0"/>
              <a:t>Uses</a:t>
            </a:r>
            <a:r>
              <a:rPr lang="en-US" dirty="0" smtClean="0"/>
              <a:t> It is used as illuminant, as fuel and to provide inert atmosphere in the metallurgical processes.</a:t>
            </a:r>
            <a:endParaRPr lang="en-IN" dirty="0" smtClean="0"/>
          </a:p>
          <a:p>
            <a:pPr fontAlgn="base"/>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Natural Gas</a:t>
            </a:r>
            <a:r>
              <a:rPr lang="en-IN" sz="3600" dirty="0" smtClean="0"/>
              <a:t/>
            </a:r>
            <a:br>
              <a:rPr lang="en-IN" sz="3600" dirty="0" smtClean="0"/>
            </a:br>
            <a:endParaRPr lang="en-IN" sz="3600" dirty="0"/>
          </a:p>
        </p:txBody>
      </p:sp>
      <p:sp>
        <p:nvSpPr>
          <p:cNvPr id="3" name="Content Placeholder 2"/>
          <p:cNvSpPr>
            <a:spLocks noGrp="1"/>
          </p:cNvSpPr>
          <p:nvPr>
            <p:ph idx="1"/>
          </p:nvPr>
        </p:nvSpPr>
        <p:spPr/>
        <p:txBody>
          <a:bodyPr>
            <a:normAutofit/>
          </a:bodyPr>
          <a:lstStyle/>
          <a:p>
            <a:pPr fontAlgn="base"/>
            <a:r>
              <a:rPr lang="en-US" dirty="0" smtClean="0"/>
              <a:t>It </a:t>
            </a:r>
            <a:r>
              <a:rPr lang="en-US" dirty="0" smtClean="0"/>
              <a:t>is found along with petroleum below the surface of earth.</a:t>
            </a:r>
            <a:endParaRPr lang="en-IN" dirty="0" smtClean="0"/>
          </a:p>
          <a:p>
            <a:pPr fontAlgn="base"/>
            <a:r>
              <a:rPr lang="en-US" b="1" dirty="0" smtClean="0"/>
              <a:t>Composition</a:t>
            </a:r>
            <a:r>
              <a:rPr lang="en-US" dirty="0" smtClean="0"/>
              <a:t> CH</a:t>
            </a:r>
            <a:r>
              <a:rPr lang="en-US" baseline="-25000" dirty="0" smtClean="0"/>
              <a:t>4</a:t>
            </a:r>
            <a:r>
              <a:rPr lang="en-US" dirty="0" smtClean="0"/>
              <a:t> = 60 – 80 %</a:t>
            </a:r>
            <a:endParaRPr lang="en-IN" dirty="0" smtClean="0"/>
          </a:p>
          <a:p>
            <a:pPr fontAlgn="base"/>
            <a:r>
              <a:rPr lang="en-US" dirty="0" smtClean="0"/>
              <a:t>Higher hydrocarbons = 2 – 12%</a:t>
            </a:r>
            <a:endParaRPr lang="en-IN" dirty="0" smtClean="0"/>
          </a:p>
          <a:p>
            <a:pPr fontAlgn="base"/>
            <a:r>
              <a:rPr lang="en-US" dirty="0" smtClean="0"/>
              <a:t>C</a:t>
            </a:r>
            <a:r>
              <a:rPr lang="en-US" baseline="-25000" dirty="0" smtClean="0"/>
              <a:t>2</a:t>
            </a:r>
            <a:r>
              <a:rPr lang="en-US" dirty="0" smtClean="0"/>
              <a:t>H</a:t>
            </a:r>
            <a:r>
              <a:rPr lang="en-US" baseline="-25000" dirty="0" smtClean="0"/>
              <a:t>6</a:t>
            </a:r>
            <a:r>
              <a:rPr lang="en-US" dirty="0" smtClean="0"/>
              <a:t> = 5 – 10 %, C</a:t>
            </a:r>
            <a:r>
              <a:rPr lang="en-US" baseline="-25000" dirty="0" smtClean="0"/>
              <a:t>3</a:t>
            </a:r>
            <a:r>
              <a:rPr lang="en-US" dirty="0" smtClean="0"/>
              <a:t>H</a:t>
            </a:r>
            <a:r>
              <a:rPr lang="en-US" baseline="-25000" dirty="0" smtClean="0"/>
              <a:t>8</a:t>
            </a:r>
            <a:r>
              <a:rPr lang="en-US" dirty="0" smtClean="0"/>
              <a:t> = 3 – 18 %</a:t>
            </a:r>
            <a:endParaRPr lang="en-IN" dirty="0" smtClean="0"/>
          </a:p>
          <a:p>
            <a:pPr fontAlgn="base"/>
            <a:r>
              <a:rPr lang="en-US" b="1" dirty="0" smtClean="0"/>
              <a:t>Uses</a:t>
            </a:r>
            <a:r>
              <a:rPr lang="en-US" dirty="0" smtClean="0"/>
              <a:t> It is used as a </a:t>
            </a:r>
            <a:r>
              <a:rPr lang="en-US" dirty="0" err="1" smtClean="0"/>
              <a:t>fuel.Its</a:t>
            </a:r>
            <a:r>
              <a:rPr lang="en-US" dirty="0" smtClean="0"/>
              <a:t> partial combustion yields carbon black (reinforcing agent for rubber).</a:t>
            </a:r>
            <a:endParaRPr lang="en-IN" dirty="0" smtClean="0"/>
          </a:p>
          <a:p>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Wood Gas</a:t>
            </a:r>
            <a:r>
              <a:rPr lang="en-IN" dirty="0" smtClean="0"/>
              <a:t/>
            </a:r>
            <a:br>
              <a:rPr lang="en-IN" dirty="0" smtClean="0"/>
            </a:br>
            <a:endParaRPr lang="en-IN" dirty="0"/>
          </a:p>
        </p:txBody>
      </p:sp>
      <p:sp>
        <p:nvSpPr>
          <p:cNvPr id="3" name="Content Placeholder 2"/>
          <p:cNvSpPr>
            <a:spLocks noGrp="1"/>
          </p:cNvSpPr>
          <p:nvPr>
            <p:ph idx="1"/>
          </p:nvPr>
        </p:nvSpPr>
        <p:spPr/>
        <p:txBody>
          <a:bodyPr/>
          <a:lstStyle/>
          <a:p>
            <a:pPr fontAlgn="base"/>
            <a:r>
              <a:rPr lang="en-US" b="1" dirty="0" smtClean="0"/>
              <a:t>Preparation</a:t>
            </a:r>
            <a:r>
              <a:rPr lang="en-US" dirty="0" smtClean="0"/>
              <a:t> Destructive distillation of wood gives wood gas (CH</a:t>
            </a:r>
            <a:r>
              <a:rPr lang="en-US" baseline="-25000" dirty="0" smtClean="0"/>
              <a:t>4</a:t>
            </a:r>
            <a:r>
              <a:rPr lang="en-US" dirty="0" smtClean="0"/>
              <a:t>, C</a:t>
            </a:r>
            <a:r>
              <a:rPr lang="en-US" baseline="-25000" dirty="0" smtClean="0"/>
              <a:t>2</a:t>
            </a:r>
            <a:r>
              <a:rPr lang="en-US" dirty="0" smtClean="0"/>
              <a:t>H</a:t>
            </a:r>
            <a:r>
              <a:rPr lang="en-US" baseline="-25000" dirty="0" smtClean="0"/>
              <a:t>6</a:t>
            </a:r>
            <a:r>
              <a:rPr lang="en-US" dirty="0" smtClean="0"/>
              <a:t> H</a:t>
            </a:r>
            <a:r>
              <a:rPr lang="en-US" baseline="-25000" dirty="0" smtClean="0"/>
              <a:t>2</a:t>
            </a:r>
            <a:r>
              <a:rPr lang="en-US" dirty="0" smtClean="0"/>
              <a:t>)</a:t>
            </a:r>
            <a:endParaRPr lang="en-IN" dirty="0" smtClean="0"/>
          </a:p>
          <a:p>
            <a:pPr fontAlgn="base"/>
            <a:r>
              <a:rPr lang="en-US" b="1" dirty="0" smtClean="0"/>
              <a:t>Uses</a:t>
            </a:r>
            <a:r>
              <a:rPr lang="en-US" dirty="0" smtClean="0"/>
              <a:t> It is used as fuel.</a:t>
            </a:r>
            <a:endParaRPr lang="en-IN" dirty="0" smtClean="0"/>
          </a:p>
          <a:p>
            <a:pPr fontAlgn="base"/>
            <a:r>
              <a:rPr lang="en-US" b="1" dirty="0" err="1" smtClean="0"/>
              <a:t>Liquified</a:t>
            </a:r>
            <a:r>
              <a:rPr lang="en-US" b="1" dirty="0" smtClean="0"/>
              <a:t> Petroleum Gas</a:t>
            </a:r>
            <a:r>
              <a:rPr lang="en-US" dirty="0" smtClean="0"/>
              <a:t> (LPG)</a:t>
            </a:r>
            <a:endParaRPr lang="en-IN" dirty="0" smtClean="0"/>
          </a:p>
          <a:p>
            <a:pPr fontAlgn="base"/>
            <a:r>
              <a:rPr lang="en-US" b="1" dirty="0" smtClean="0"/>
              <a:t>Composition</a:t>
            </a:r>
            <a:r>
              <a:rPr lang="en-US" dirty="0" smtClean="0"/>
              <a:t> n-butane + </a:t>
            </a:r>
            <a:r>
              <a:rPr lang="en-US" dirty="0" err="1" smtClean="0"/>
              <a:t>Iso</a:t>
            </a:r>
            <a:r>
              <a:rPr lang="en-US" dirty="0" smtClean="0"/>
              <a:t>-butane</a:t>
            </a:r>
            <a:endParaRPr lang="en-IN" dirty="0" smtClean="0"/>
          </a:p>
          <a:p>
            <a:pPr fontAlgn="base"/>
            <a:r>
              <a:rPr lang="en-US" b="1" dirty="0" smtClean="0"/>
              <a:t>Uses</a:t>
            </a:r>
            <a:r>
              <a:rPr lang="en-US" dirty="0" smtClean="0"/>
              <a:t> It is used as domestic fuel.</a:t>
            </a:r>
            <a:endParaRPr lang="en-IN" dirty="0" smtClean="0"/>
          </a:p>
          <a:p>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Carbon Monoxide </a:t>
            </a:r>
            <a:r>
              <a:rPr lang="en-US" dirty="0" smtClean="0"/>
              <a:t>(CO)</a:t>
            </a:r>
            <a:r>
              <a:rPr lang="en-IN" dirty="0" smtClean="0"/>
              <a:t/>
            </a:r>
            <a:br>
              <a:rPr lang="en-IN" dirty="0" smtClean="0"/>
            </a:br>
            <a:endParaRPr lang="en-IN" dirty="0"/>
          </a:p>
        </p:txBody>
      </p:sp>
      <p:sp>
        <p:nvSpPr>
          <p:cNvPr id="3" name="Content Placeholder 2"/>
          <p:cNvSpPr>
            <a:spLocks noGrp="1"/>
          </p:cNvSpPr>
          <p:nvPr>
            <p:ph idx="1"/>
          </p:nvPr>
        </p:nvSpPr>
        <p:spPr/>
        <p:txBody>
          <a:bodyPr/>
          <a:lstStyle/>
          <a:p>
            <a:pPr fontAlgn="base"/>
            <a:r>
              <a:rPr lang="en-US" b="1" dirty="0" smtClean="0"/>
              <a:t>Preparation</a:t>
            </a:r>
          </a:p>
          <a:p>
            <a:pPr fontAlgn="base"/>
            <a:r>
              <a:rPr lang="en-US" b="1" dirty="0" smtClean="0"/>
              <a:t>2C + O</a:t>
            </a:r>
            <a:r>
              <a:rPr lang="en-US" b="1" baseline="-25000" dirty="0" smtClean="0"/>
              <a:t>2</a:t>
            </a:r>
            <a:r>
              <a:rPr lang="en-US" b="1" dirty="0" smtClean="0"/>
              <a:t> </a:t>
            </a:r>
            <a:r>
              <a:rPr lang="en-US" b="1" dirty="0" smtClean="0">
                <a:sym typeface="Symbol"/>
              </a:rPr>
              <a:t> 2CO</a:t>
            </a:r>
            <a:endParaRPr lang="en-IN" dirty="0" smtClean="0"/>
          </a:p>
          <a:p>
            <a:pPr fontAlgn="base"/>
            <a:r>
              <a:rPr lang="en-US" b="1" dirty="0" smtClean="0"/>
              <a:t>Properties</a:t>
            </a:r>
            <a:endParaRPr lang="en-IN" dirty="0" smtClean="0"/>
          </a:p>
          <a:p>
            <a:pPr fontAlgn="base"/>
            <a:r>
              <a:rPr lang="en-US" dirty="0" smtClean="0"/>
              <a:t>It is </a:t>
            </a:r>
            <a:r>
              <a:rPr lang="en-US" dirty="0" err="1" smtClean="0"/>
              <a:t>colourless</a:t>
            </a:r>
            <a:r>
              <a:rPr lang="en-US" dirty="0" smtClean="0"/>
              <a:t>, </a:t>
            </a:r>
            <a:r>
              <a:rPr lang="en-US" dirty="0" err="1" smtClean="0"/>
              <a:t>odourless</a:t>
            </a:r>
            <a:r>
              <a:rPr lang="en-US" dirty="0" smtClean="0"/>
              <a:t> and almost water insoluble gas. It is a powerful reducing agent. CO is used in the extraction of many metals from their oxide ores.</a:t>
            </a:r>
            <a:endParaRPr lang="en-IN" dirty="0" smtClean="0"/>
          </a:p>
          <a:p>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Carbon Dioxide</a:t>
            </a:r>
            <a:r>
              <a:rPr lang="en-US" dirty="0" smtClean="0"/>
              <a:t> (CO</a:t>
            </a:r>
            <a:r>
              <a:rPr lang="en-US" baseline="-25000" dirty="0" smtClean="0"/>
              <a:t>2</a:t>
            </a:r>
            <a:r>
              <a:rPr lang="en-US" dirty="0" smtClean="0"/>
              <a:t>)</a:t>
            </a:r>
            <a:r>
              <a:rPr lang="en-IN" dirty="0" smtClean="0"/>
              <a:t/>
            </a:r>
            <a:br>
              <a:rPr lang="en-IN" dirty="0" smtClean="0"/>
            </a:br>
            <a:endParaRPr lang="en-IN" dirty="0"/>
          </a:p>
        </p:txBody>
      </p:sp>
      <p:sp>
        <p:nvSpPr>
          <p:cNvPr id="3" name="Content Placeholder 2"/>
          <p:cNvSpPr>
            <a:spLocks noGrp="1"/>
          </p:cNvSpPr>
          <p:nvPr>
            <p:ph idx="1"/>
          </p:nvPr>
        </p:nvSpPr>
        <p:spPr/>
        <p:txBody>
          <a:bodyPr/>
          <a:lstStyle/>
          <a:p>
            <a:pPr fontAlgn="base"/>
            <a:r>
              <a:rPr lang="en-US" b="1" dirty="0" smtClean="0"/>
              <a:t>Preparation</a:t>
            </a:r>
            <a:endParaRPr lang="en-IN" dirty="0" smtClean="0"/>
          </a:p>
          <a:p>
            <a:r>
              <a:rPr lang="en-US" b="1" dirty="0" smtClean="0"/>
              <a:t>C </a:t>
            </a:r>
            <a:r>
              <a:rPr lang="en-US" b="1" dirty="0" smtClean="0"/>
              <a:t>+ O</a:t>
            </a:r>
            <a:r>
              <a:rPr lang="en-US" b="1" baseline="-25000" dirty="0" smtClean="0"/>
              <a:t>2</a:t>
            </a:r>
            <a:r>
              <a:rPr lang="en-US" b="1" dirty="0" smtClean="0"/>
              <a:t> </a:t>
            </a:r>
            <a:r>
              <a:rPr lang="en-US" b="1" dirty="0" smtClean="0">
                <a:sym typeface="Symbol"/>
              </a:rPr>
              <a:t> </a:t>
            </a:r>
            <a:r>
              <a:rPr lang="en-US" b="1" dirty="0" smtClean="0">
                <a:sym typeface="Symbol"/>
              </a:rPr>
              <a:t>CO</a:t>
            </a:r>
            <a:r>
              <a:rPr lang="en-US" b="1" baseline="-25000" dirty="0" smtClean="0">
                <a:sym typeface="Symbol"/>
              </a:rPr>
              <a:t>2</a:t>
            </a:r>
            <a:endParaRPr lang="en-IN" baseline="-25000" dirty="0" smtClean="0"/>
          </a:p>
          <a:p>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Compounds of Silicon</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Silicates </a:t>
            </a:r>
            <a:r>
              <a:rPr lang="en-US" dirty="0" smtClean="0"/>
              <a:t>are metal derivatives of </a:t>
            </a:r>
            <a:r>
              <a:rPr lang="en-US" dirty="0" err="1" smtClean="0"/>
              <a:t>silicic</a:t>
            </a:r>
            <a:r>
              <a:rPr lang="en-US" dirty="0" smtClean="0"/>
              <a:t> acid, H</a:t>
            </a:r>
            <a:r>
              <a:rPr lang="en-US" baseline="-25000" dirty="0" smtClean="0"/>
              <a:t>2</a:t>
            </a:r>
            <a:r>
              <a:rPr lang="en-US" dirty="0" smtClean="0"/>
              <a:t>SiO</a:t>
            </a:r>
            <a:r>
              <a:rPr lang="en-US" baseline="-25000" dirty="0" smtClean="0"/>
              <a:t>3</a:t>
            </a:r>
            <a:r>
              <a:rPr lang="en-US" dirty="0" smtClean="0"/>
              <a:t> and can be obtained by fusing metal oxides or metal carbonates with sand. The basic structural unit of silicates is </a:t>
            </a:r>
            <a:r>
              <a:rPr lang="en-US" dirty="0" err="1" smtClean="0"/>
              <a:t>SiO</a:t>
            </a:r>
            <a:r>
              <a:rPr lang="en-US" baseline="30000" dirty="0" smtClean="0"/>
              <a:t>– 4</a:t>
            </a:r>
            <a:r>
              <a:rPr lang="en-US" baseline="-25000" dirty="0" smtClean="0"/>
              <a:t>4</a:t>
            </a:r>
            <a:r>
              <a:rPr lang="en-US" dirty="0" smtClean="0"/>
              <a:t>.</a:t>
            </a:r>
            <a:endParaRPr lang="en-IN" dirty="0" smtClean="0"/>
          </a:p>
          <a:p>
            <a:pPr fontAlgn="base"/>
            <a:r>
              <a:rPr lang="en-US" dirty="0" smtClean="0"/>
              <a:t>Talc consists of planar sheets which can slip over one another due to weak forces of attraction, and is a constituent of talcum powder. That’s</a:t>
            </a:r>
            <a:br>
              <a:rPr lang="en-US" dirty="0" smtClean="0"/>
            </a:br>
            <a:r>
              <a:rPr lang="en-US" dirty="0" smtClean="0"/>
              <a:t>Why talcum powder has a slippery touch.</a:t>
            </a:r>
            <a:endParaRPr lang="en-IN" dirty="0" smtClean="0"/>
          </a:p>
          <a:p>
            <a:pPr fontAlgn="base"/>
            <a:r>
              <a:rPr lang="en-US" dirty="0" smtClean="0"/>
              <a:t>Mica (</a:t>
            </a:r>
            <a:r>
              <a:rPr lang="en-US" dirty="0" err="1" smtClean="0"/>
              <a:t>abrak</a:t>
            </a:r>
            <a:r>
              <a:rPr lang="en-US" dirty="0" smtClean="0"/>
              <a:t>) is naturally occurring </a:t>
            </a:r>
            <a:r>
              <a:rPr lang="en-US" dirty="0" err="1" smtClean="0"/>
              <a:t>aluminium</a:t>
            </a:r>
            <a:r>
              <a:rPr lang="en-US" dirty="0" smtClean="0"/>
              <a:t> silicate [KH</a:t>
            </a:r>
            <a:r>
              <a:rPr lang="en-US" baseline="-25000" dirty="0" smtClean="0"/>
              <a:t>2</a:t>
            </a:r>
            <a:r>
              <a:rPr lang="en-US" dirty="0" smtClean="0"/>
              <a:t>AI</a:t>
            </a:r>
            <a:r>
              <a:rPr lang="en-US" baseline="-25000" dirty="0" smtClean="0"/>
              <a:t>3</a:t>
            </a:r>
            <a:r>
              <a:rPr lang="en-US" dirty="0" smtClean="0"/>
              <a:t>(SiO</a:t>
            </a:r>
            <a:r>
              <a:rPr lang="en-US" baseline="-25000" dirty="0" smtClean="0"/>
              <a:t>4</a:t>
            </a:r>
            <a:r>
              <a:rPr lang="en-US" dirty="0" smtClean="0"/>
              <a:t>]</a:t>
            </a:r>
            <a:r>
              <a:rPr lang="en-US" baseline="-25000" dirty="0" smtClean="0"/>
              <a:t>3</a:t>
            </a:r>
            <a:r>
              <a:rPr lang="en-US" dirty="0" smtClean="0"/>
              <a:t> or KAI</a:t>
            </a:r>
            <a:r>
              <a:rPr lang="en-US" baseline="-25000" dirty="0" smtClean="0"/>
              <a:t>3</a:t>
            </a:r>
            <a:r>
              <a:rPr lang="en-US" dirty="0" smtClean="0"/>
              <a:t>Si</a:t>
            </a:r>
            <a:r>
              <a:rPr lang="en-US" baseline="-25000" dirty="0" smtClean="0"/>
              <a:t>3</a:t>
            </a:r>
            <a:r>
              <a:rPr lang="en-US" dirty="0" smtClean="0"/>
              <a:t>O</a:t>
            </a:r>
            <a:r>
              <a:rPr lang="en-US" baseline="-25000" dirty="0" smtClean="0"/>
              <a:t>10</a:t>
            </a:r>
            <a:r>
              <a:rPr lang="en-US" dirty="0" smtClean="0"/>
              <a:t>(OH)</a:t>
            </a:r>
            <a:r>
              <a:rPr lang="en-US" baseline="-25000" dirty="0" smtClean="0"/>
              <a:t>2</a:t>
            </a:r>
            <a:r>
              <a:rPr lang="en-US" dirty="0" smtClean="0"/>
              <a:t>.</a:t>
            </a:r>
            <a:endParaRPr lang="en-IN" dirty="0" smtClean="0"/>
          </a:p>
          <a:p>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Silicones</a:t>
            </a:r>
            <a:r>
              <a:rPr lang="en-IN" dirty="0" smtClean="0"/>
              <a:t/>
            </a:r>
            <a:br>
              <a:rPr lang="en-IN" dirty="0" smtClean="0"/>
            </a:br>
            <a:endParaRPr lang="en-IN" dirty="0"/>
          </a:p>
        </p:txBody>
      </p:sp>
      <p:sp>
        <p:nvSpPr>
          <p:cNvPr id="3" name="Content Placeholder 2"/>
          <p:cNvSpPr>
            <a:spLocks noGrp="1"/>
          </p:cNvSpPr>
          <p:nvPr>
            <p:ph idx="1"/>
          </p:nvPr>
        </p:nvSpPr>
        <p:spPr/>
        <p:txBody>
          <a:bodyPr>
            <a:normAutofit lnSpcReduction="10000"/>
          </a:bodyPr>
          <a:lstStyle/>
          <a:p>
            <a:pPr fontAlgn="base"/>
            <a:r>
              <a:rPr lang="en-US" dirty="0" smtClean="0"/>
              <a:t>The </a:t>
            </a:r>
            <a:r>
              <a:rPr lang="en-US" dirty="0" smtClean="0"/>
              <a:t>linear, cyclic or cross linked polymeric compounds containing (R</a:t>
            </a:r>
            <a:r>
              <a:rPr lang="en-US" baseline="-25000" dirty="0" smtClean="0"/>
              <a:t>2</a:t>
            </a:r>
            <a:r>
              <a:rPr lang="en-US" dirty="0" smtClean="0"/>
              <a:t>SiO) as a repeating units, are known as silicones. They are manufactured from alkyl substituted </a:t>
            </a:r>
            <a:r>
              <a:rPr lang="en-US" dirty="0" err="1" smtClean="0"/>
              <a:t>chlorosilanes</a:t>
            </a:r>
            <a:r>
              <a:rPr lang="en-US" dirty="0" smtClean="0"/>
              <a:t>.</a:t>
            </a:r>
            <a:endParaRPr lang="en-IN" dirty="0" smtClean="0"/>
          </a:p>
          <a:p>
            <a:pPr fontAlgn="base"/>
            <a:r>
              <a:rPr lang="en-US" dirty="0" smtClean="0"/>
              <a:t>Silicones are chemically inert, water repellent, heat resistant, good electrical insulators. These are used as lubricants (</a:t>
            </a:r>
            <a:r>
              <a:rPr lang="en-US" dirty="0" err="1" smtClean="0"/>
              <a:t>vaseline</a:t>
            </a:r>
            <a:r>
              <a:rPr lang="en-US" dirty="0" smtClean="0"/>
              <a:t>), insulators etc.</a:t>
            </a:r>
            <a:endParaRPr lang="en-IN"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GROUP-13</a:t>
            </a:r>
            <a:br>
              <a:rPr lang="en-US" sz="3600" b="1" dirty="0" smtClean="0"/>
            </a:br>
            <a:r>
              <a:rPr lang="en-US" sz="3600" b="1" dirty="0" smtClean="0"/>
              <a:t>BORON FAMILY</a:t>
            </a:r>
            <a:endParaRPr lang="en-IN" sz="3600" b="1" dirty="0"/>
          </a:p>
        </p:txBody>
      </p:sp>
      <p:pic>
        <p:nvPicPr>
          <p:cNvPr id="4" name="Content Placeholder 3" descr="CBSE Class 11 Chemistry Notes The P-Block Elements"/>
          <p:cNvPicPr>
            <a:picLocks noGrp="1"/>
          </p:cNvPicPr>
          <p:nvPr>
            <p:ph idx="1"/>
          </p:nvPr>
        </p:nvPicPr>
        <p:blipFill>
          <a:blip r:embed="rId2" cstate="print"/>
          <a:srcRect/>
          <a:stretch>
            <a:fillRect/>
          </a:stretch>
        </p:blipFill>
        <p:spPr bwMode="auto">
          <a:xfrm>
            <a:off x="228600" y="1524000"/>
            <a:ext cx="8610600" cy="5334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 </a:t>
            </a:r>
            <a:r>
              <a:rPr lang="en-US" sz="3600" b="1" dirty="0" smtClean="0"/>
              <a:t>Atomic radii and ionic radii</a:t>
            </a:r>
            <a:endParaRPr lang="en-IN" sz="3600" dirty="0"/>
          </a:p>
        </p:txBody>
      </p:sp>
      <p:sp>
        <p:nvSpPr>
          <p:cNvPr id="3" name="Content Placeholder 2"/>
          <p:cNvSpPr>
            <a:spLocks noGrp="1"/>
          </p:cNvSpPr>
          <p:nvPr>
            <p:ph idx="1"/>
          </p:nvPr>
        </p:nvSpPr>
        <p:spPr/>
        <p:txBody>
          <a:bodyPr>
            <a:normAutofit fontScale="92500"/>
          </a:bodyPr>
          <a:lstStyle/>
          <a:p>
            <a:pPr fontAlgn="base"/>
            <a:r>
              <a:rPr lang="en-US" dirty="0" smtClean="0"/>
              <a:t>Group 13 elements have smaller size than those of alkaline earth metals due to greater effective nuclear charge, </a:t>
            </a:r>
            <a:r>
              <a:rPr lang="en-US" dirty="0" err="1" smtClean="0"/>
              <a:t>Z</a:t>
            </a:r>
            <a:r>
              <a:rPr lang="en-US" baseline="-25000" dirty="0" err="1" smtClean="0"/>
              <a:t>eff</a:t>
            </a:r>
            <a:r>
              <a:rPr lang="en-US" baseline="-25000" dirty="0" smtClean="0"/>
              <a:t>’</a:t>
            </a:r>
            <a:endParaRPr lang="en-IN" dirty="0" smtClean="0"/>
          </a:p>
          <a:p>
            <a:pPr fontAlgn="base"/>
            <a:r>
              <a:rPr lang="en-US" dirty="0" smtClean="0"/>
              <a:t>Atomic radii increases on going down the group with an anomaly at gallium (</a:t>
            </a:r>
            <a:r>
              <a:rPr lang="en-US" dirty="0" err="1" smtClean="0"/>
              <a:t>Ga</a:t>
            </a:r>
            <a:r>
              <a:rPr lang="en-US" dirty="0" smtClean="0"/>
              <a:t>). Unexpected decrease in the atomic size of </a:t>
            </a:r>
            <a:r>
              <a:rPr lang="en-US" dirty="0" err="1" smtClean="0"/>
              <a:t>Ga</a:t>
            </a:r>
            <a:r>
              <a:rPr lang="en-US" dirty="0" smtClean="0"/>
              <a:t> is due to the presence of electrons in d-</a:t>
            </a:r>
            <a:r>
              <a:rPr lang="en-US" dirty="0" err="1" smtClean="0"/>
              <a:t>orbitals</a:t>
            </a:r>
            <a:r>
              <a:rPr lang="en-US" dirty="0" smtClean="0"/>
              <a:t> which do not screen the attraction of nucleus effectively.</a:t>
            </a:r>
            <a:endParaRPr lang="en-IN" dirty="0" smtClean="0"/>
          </a:p>
          <a:p>
            <a:pPr fontAlgn="base"/>
            <a:r>
              <a:rPr lang="en-US" dirty="0" smtClean="0"/>
              <a:t>The ionic radii regularly increases from B</a:t>
            </a:r>
            <a:r>
              <a:rPr lang="en-US" baseline="30000" dirty="0" smtClean="0"/>
              <a:t>3+</a:t>
            </a:r>
            <a:r>
              <a:rPr lang="en-US" dirty="0" smtClean="0"/>
              <a:t> to TI</a:t>
            </a:r>
            <a:r>
              <a:rPr lang="en-US" baseline="30000" dirty="0" smtClean="0"/>
              <a:t>3+</a:t>
            </a:r>
            <a:r>
              <a:rPr lang="en-US" dirty="0" smtClean="0"/>
              <a:t>.</a:t>
            </a:r>
            <a:endParaRPr lang="en-IN"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DENSITY</a:t>
            </a:r>
            <a:r>
              <a:rPr lang="en-US" sz="3600" dirty="0" smtClean="0"/>
              <a:t> </a:t>
            </a:r>
            <a:endParaRPr lang="en-IN" sz="3600" dirty="0"/>
          </a:p>
        </p:txBody>
      </p:sp>
      <p:sp>
        <p:nvSpPr>
          <p:cNvPr id="3" name="Content Placeholder 2"/>
          <p:cNvSpPr>
            <a:spLocks noGrp="1"/>
          </p:cNvSpPr>
          <p:nvPr>
            <p:ph idx="1"/>
          </p:nvPr>
        </p:nvSpPr>
        <p:spPr/>
        <p:txBody>
          <a:bodyPr/>
          <a:lstStyle/>
          <a:p>
            <a:r>
              <a:rPr lang="en-US" dirty="0" smtClean="0"/>
              <a:t>It increases regularly on moving down the group from B to </a:t>
            </a:r>
            <a:r>
              <a:rPr lang="en-US" dirty="0" err="1" smtClean="0"/>
              <a:t>Tl</a:t>
            </a:r>
            <a:r>
              <a:rPr lang="en-US" dirty="0" smtClean="0"/>
              <a:t>.</a:t>
            </a:r>
            <a:endParaRPr lang="en-IN" dirty="0" smtClean="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MELTING AND BOILING POINTS</a:t>
            </a:r>
            <a:endParaRPr lang="en-IN" sz="3600"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 Melting point and boiling point of group 13 elements are much higher than those of group 2 elements. The melting point decreases from B to </a:t>
            </a:r>
            <a:r>
              <a:rPr lang="en-US" dirty="0" err="1" smtClean="0"/>
              <a:t>Ga</a:t>
            </a:r>
            <a:r>
              <a:rPr lang="en-US" dirty="0" smtClean="0"/>
              <a:t> and then increases, due to structural changes in the elements.</a:t>
            </a:r>
            <a:endParaRPr lang="en-IN" dirty="0" smtClean="0"/>
          </a:p>
          <a:p>
            <a:pPr fontAlgn="base"/>
            <a:r>
              <a:rPr lang="en-US" dirty="0" smtClean="0"/>
              <a:t>Boron has a very high melting point because of its three dimensional structure in which B atoms are held together by strong covalent bonds.</a:t>
            </a:r>
            <a:endParaRPr lang="en-IN" dirty="0" smtClean="0"/>
          </a:p>
          <a:p>
            <a:pPr fontAlgn="base"/>
            <a:r>
              <a:rPr lang="en-US" dirty="0" smtClean="0"/>
              <a:t>Low melting point of </a:t>
            </a:r>
            <a:r>
              <a:rPr lang="en-US" dirty="0" err="1" smtClean="0"/>
              <a:t>Ga</a:t>
            </a:r>
            <a:r>
              <a:rPr lang="en-US" dirty="0" smtClean="0"/>
              <a:t> is due to the fact that it consists of Ga</a:t>
            </a:r>
            <a:r>
              <a:rPr lang="en-US" baseline="-25000" dirty="0" smtClean="0"/>
              <a:t>2</a:t>
            </a:r>
            <a:r>
              <a:rPr lang="en-US" dirty="0" smtClean="0"/>
              <a:t> molecules, and </a:t>
            </a:r>
            <a:r>
              <a:rPr lang="en-US" dirty="0" err="1" smtClean="0"/>
              <a:t>Ga</a:t>
            </a:r>
            <a:r>
              <a:rPr lang="en-US" dirty="0" smtClean="0"/>
              <a:t> remains liquid </a:t>
            </a:r>
            <a:r>
              <a:rPr lang="en-US" dirty="0" err="1" smtClean="0"/>
              <a:t>upto</a:t>
            </a:r>
            <a:r>
              <a:rPr lang="en-US" dirty="0" smtClean="0"/>
              <a:t> 2276 K. </a:t>
            </a:r>
          </a:p>
          <a:p>
            <a:pPr fontAlgn="base"/>
            <a:r>
              <a:rPr lang="en-US" dirty="0" smtClean="0">
                <a:solidFill>
                  <a:srgbClr val="00B050"/>
                </a:solidFill>
              </a:rPr>
              <a:t>Hence, it is used in high temperature thermometer.</a:t>
            </a:r>
            <a:endParaRPr lang="en-IN" dirty="0" smtClean="0">
              <a:solidFill>
                <a:srgbClr val="00B050"/>
              </a:solidFill>
            </a:endParaRP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IONISATION ENTHALPY</a:t>
            </a:r>
            <a:r>
              <a:rPr lang="en-US" sz="3600" dirty="0" smtClean="0"/>
              <a:t> </a:t>
            </a:r>
            <a:endParaRPr lang="en-IN" sz="3600"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(IE) The first </a:t>
            </a:r>
            <a:r>
              <a:rPr lang="en-US" dirty="0" err="1" smtClean="0"/>
              <a:t>ionisation</a:t>
            </a:r>
            <a:r>
              <a:rPr lang="en-US" dirty="0" smtClean="0"/>
              <a:t> enthalpy values of group 13 elements are lower than the corresponding alkaline earth metals, due to the fact that removal of electron is easy. [ns</a:t>
            </a:r>
            <a:r>
              <a:rPr lang="en-US" baseline="30000" dirty="0" smtClean="0"/>
              <a:t>2</a:t>
            </a:r>
            <a:r>
              <a:rPr lang="en-US" dirty="0" smtClean="0"/>
              <a:t> </a:t>
            </a:r>
            <a:r>
              <a:rPr lang="en-US" dirty="0" err="1" smtClean="0"/>
              <a:t>npl</a:t>
            </a:r>
            <a:r>
              <a:rPr lang="en-US" dirty="0" smtClean="0"/>
              <a:t> configuration] .</a:t>
            </a:r>
            <a:endParaRPr lang="en-IN" dirty="0" smtClean="0"/>
          </a:p>
          <a:p>
            <a:pPr fontAlgn="base"/>
            <a:r>
              <a:rPr lang="en-US" dirty="0" smtClean="0"/>
              <a:t>On moving down the group, IE decreases from B to Al, but the next element </a:t>
            </a:r>
            <a:r>
              <a:rPr lang="en-US" dirty="0" err="1" smtClean="0"/>
              <a:t>Ga</a:t>
            </a:r>
            <a:r>
              <a:rPr lang="en-US" dirty="0" smtClean="0"/>
              <a:t> has slightly higher </a:t>
            </a:r>
            <a:r>
              <a:rPr lang="en-US" dirty="0" err="1" smtClean="0"/>
              <a:t>ionisation</a:t>
            </a:r>
            <a:r>
              <a:rPr lang="en-US" dirty="0" smtClean="0"/>
              <a:t> enthalpy  due to the poor shielding of intervening d-electrons. It again decreases in In and then increases in the last element </a:t>
            </a:r>
            <a:r>
              <a:rPr lang="en-US" dirty="0" err="1" smtClean="0"/>
              <a:t>Tl</a:t>
            </a:r>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OXIDATION STATES</a:t>
            </a:r>
            <a:endParaRPr lang="en-IN" sz="3600" dirty="0"/>
          </a:p>
        </p:txBody>
      </p:sp>
      <p:sp>
        <p:nvSpPr>
          <p:cNvPr id="3" name="Content Placeholder 2"/>
          <p:cNvSpPr>
            <a:spLocks noGrp="1"/>
          </p:cNvSpPr>
          <p:nvPr>
            <p:ph idx="1"/>
          </p:nvPr>
        </p:nvSpPr>
        <p:spPr/>
        <p:txBody>
          <a:bodyPr>
            <a:normAutofit lnSpcReduction="10000"/>
          </a:bodyPr>
          <a:lstStyle/>
          <a:p>
            <a:pPr fontAlgn="base"/>
            <a:r>
              <a:rPr lang="en-US" dirty="0" smtClean="0"/>
              <a:t> B and Al show an oxidation state of +3 only while </a:t>
            </a:r>
            <a:r>
              <a:rPr lang="en-US" dirty="0" err="1" smtClean="0"/>
              <a:t>Ga</a:t>
            </a:r>
            <a:r>
              <a:rPr lang="en-US" dirty="0" smtClean="0"/>
              <a:t>, In and </a:t>
            </a:r>
            <a:r>
              <a:rPr lang="en-US" dirty="0" err="1" smtClean="0"/>
              <a:t>Tl</a:t>
            </a:r>
            <a:r>
              <a:rPr lang="en-US" dirty="0" smtClean="0"/>
              <a:t> exhibit oxidation states of both +1 and +3.</a:t>
            </a:r>
            <a:endParaRPr lang="en-IN" dirty="0" smtClean="0"/>
          </a:p>
          <a:p>
            <a:pPr fontAlgn="base"/>
            <a:r>
              <a:rPr lang="en-US" dirty="0" smtClean="0"/>
              <a:t>As we move down in the group 13. due to inert pair effect, the tendency to exhibit +3 oxidation state decreases and the tendency to attain +1 oxidation state increases.</a:t>
            </a:r>
            <a:endParaRPr lang="en-IN" dirty="0" smtClean="0"/>
          </a:p>
          <a:p>
            <a:pPr fontAlgn="base"/>
            <a:r>
              <a:rPr lang="en-US" dirty="0" smtClean="0"/>
              <a:t>Stability of +1 oxidation state follows the order </a:t>
            </a:r>
            <a:r>
              <a:rPr lang="en-US" dirty="0" err="1" smtClean="0"/>
              <a:t>Ga</a:t>
            </a:r>
            <a:r>
              <a:rPr lang="en-US" dirty="0" smtClean="0"/>
              <a:t> &lt; In &lt; </a:t>
            </a:r>
            <a:r>
              <a:rPr lang="en-US" dirty="0" err="1" smtClean="0"/>
              <a:t>Tl</a:t>
            </a:r>
            <a:r>
              <a:rPr lang="en-US" dirty="0" smtClean="0"/>
              <a:t>.</a:t>
            </a:r>
            <a:endParaRPr lang="en-IN" dirty="0" smtClean="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600</Words>
  <Application>Microsoft Office PowerPoint</Application>
  <PresentationFormat>On-screen Show (4:3)</PresentationFormat>
  <Paragraphs>160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Slide 2</vt:lpstr>
      <vt:lpstr>p-block elements</vt:lpstr>
      <vt:lpstr>GROUP-13 BORON FAMILY</vt:lpstr>
      <vt:lpstr> Atomic radii and ionic radii</vt:lpstr>
      <vt:lpstr>DENSITY </vt:lpstr>
      <vt:lpstr>MELTING AND BOILING POINTS</vt:lpstr>
      <vt:lpstr>IONISATION ENTHALPY </vt:lpstr>
      <vt:lpstr>OXIDATION STATES</vt:lpstr>
      <vt:lpstr>ELECTROPOSITIVE (METALLIC) CHARACTER</vt:lpstr>
      <vt:lpstr>Complex formation</vt:lpstr>
      <vt:lpstr>Nature of compounds</vt:lpstr>
      <vt:lpstr>CHEMICAL PROPERTIES OF  13 GROUP ELEMENTS </vt:lpstr>
      <vt:lpstr>Action of water</vt:lpstr>
      <vt:lpstr>CHEMICAL PROPERTIES OF  13 GROUP ELEMENTS </vt:lpstr>
      <vt:lpstr>Nature of oxides and hydroxides </vt:lpstr>
      <vt:lpstr>Halides  of Group-13</vt:lpstr>
      <vt:lpstr>Halides  of Group-13</vt:lpstr>
      <vt:lpstr>Anomalous Behaviour of Boron </vt:lpstr>
      <vt:lpstr>Diagonal Relationship between Boron and Silicon </vt:lpstr>
      <vt:lpstr>Group 14,CARBON FAMILY </vt:lpstr>
      <vt:lpstr>General Physical Properties of Group 14 Elements </vt:lpstr>
      <vt:lpstr>General Physical Properties of Group 14 Elements </vt:lpstr>
      <vt:lpstr>Chemical Properties of Group 14 Elements </vt:lpstr>
      <vt:lpstr>HALIDES FORMATION OF GROUP-14</vt:lpstr>
      <vt:lpstr>OXIDES FORMATION OF GROUP-14</vt:lpstr>
      <vt:lpstr>Allotropic Forms of Carbon </vt:lpstr>
      <vt:lpstr>Allotropic Forms of Carbon </vt:lpstr>
      <vt:lpstr>Amorphous forms of carbon</vt:lpstr>
      <vt:lpstr>Amorphous forms of carbon</vt:lpstr>
      <vt:lpstr>Coal Gas </vt:lpstr>
      <vt:lpstr>Natural Gas </vt:lpstr>
      <vt:lpstr>Wood Gas </vt:lpstr>
      <vt:lpstr>Carbon Monoxide (CO) </vt:lpstr>
      <vt:lpstr>Carbon Dioxide (CO2) </vt:lpstr>
      <vt:lpstr>Compounds of Silicon </vt:lpstr>
      <vt:lpstr>Silicones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Aich</dc:creator>
  <cp:lastModifiedBy>Aich</cp:lastModifiedBy>
  <cp:revision>19</cp:revision>
  <dcterms:created xsi:type="dcterms:W3CDTF">2006-08-16T00:00:00Z</dcterms:created>
  <dcterms:modified xsi:type="dcterms:W3CDTF">2020-12-01T16:28:20Z</dcterms:modified>
</cp:coreProperties>
</file>