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4/9/2002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normAutofit/>
          </a:bodyPr>
          <a:lstStyle/>
          <a:p>
            <a:r>
              <a:rPr lang="en-IN" b="1" dirty="0" smtClean="0"/>
              <a:t>SOME BASIC CONCEPTS OF CHEMISTRY </a:t>
            </a:r>
            <a:r>
              <a:rPr lang="en-IN" dirty="0" smtClean="0"/>
              <a:t/>
            </a:r>
            <a:br>
              <a:rPr lang="en-IN" dirty="0" smtClean="0"/>
            </a:b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b="1" dirty="0" smtClean="0"/>
              <a:t>LAWS OF CHEMICAL COMBINATIONS</a:t>
            </a:r>
            <a:r>
              <a:rPr lang="en-IN" sz="3600" dirty="0" smtClean="0"/>
              <a:t> </a:t>
            </a:r>
            <a:br>
              <a:rPr lang="en-IN" sz="3600" dirty="0" smtClean="0"/>
            </a:br>
            <a:endParaRPr lang="en-IN" sz="3600"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lgn="just"/>
            <a:r>
              <a:rPr lang="en-IN" b="1" u="sng" dirty="0" smtClean="0"/>
              <a:t>Law of Conservation of Mass</a:t>
            </a:r>
            <a:r>
              <a:rPr lang="en-IN" dirty="0" smtClean="0"/>
              <a:t> (Given by Antoine Lavoisier in 1789). It states that matter (mass) can neither be created nor destroyed.</a:t>
            </a:r>
          </a:p>
          <a:p>
            <a:pPr algn="just"/>
            <a:r>
              <a:rPr lang="en-IN" b="1" u="sng" dirty="0" smtClean="0"/>
              <a:t>Law of Definite Proportions</a:t>
            </a:r>
            <a:r>
              <a:rPr lang="en-IN" dirty="0" smtClean="0"/>
              <a:t> or Law of Constant Composition: This law was proposed by Louis Proust in 1799, which states that: 'A chemical compound always consists of the same elements combined together in the same ratio, irrespective of the method of preparation or the source from where it is taken'. </a:t>
            </a:r>
          </a:p>
          <a:p>
            <a:pPr algn="just"/>
            <a:r>
              <a:rPr lang="en-IN" b="1" u="sng" dirty="0" smtClean="0"/>
              <a:t>Law of Multiple Proportions</a:t>
            </a:r>
            <a:r>
              <a:rPr lang="en-IN" dirty="0" smtClean="0"/>
              <a:t> Proposed by Dalton in 1803, this law states </a:t>
            </a:r>
            <a:r>
              <a:rPr lang="en-IN" dirty="0" err="1" smtClean="0"/>
              <a:t>that:'When</a:t>
            </a:r>
            <a:r>
              <a:rPr lang="en-IN" dirty="0" smtClean="0"/>
              <a:t> two elements combine to form two or more compounds, then the different masses of one element, which combine with a fixed mass of the other, bear a simple ratio to one another'.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Gay </a:t>
            </a:r>
            <a:r>
              <a:rPr lang="en-IN" b="1" u="sng" dirty="0" err="1" smtClean="0"/>
              <a:t>Lussac’s</a:t>
            </a:r>
            <a:r>
              <a:rPr lang="en-IN" b="1" u="sng" dirty="0" smtClean="0"/>
              <a:t> Law of Gaseous Volumes</a:t>
            </a:r>
            <a:r>
              <a:rPr lang="en-IN" dirty="0" smtClean="0"/>
              <a:t> </a:t>
            </a:r>
            <a:endParaRPr lang="en-IN" dirty="0"/>
          </a:p>
        </p:txBody>
      </p:sp>
      <p:sp>
        <p:nvSpPr>
          <p:cNvPr id="3" name="Content Placeholder 2"/>
          <p:cNvSpPr>
            <a:spLocks noGrp="1"/>
          </p:cNvSpPr>
          <p:nvPr>
            <p:ph idx="1"/>
          </p:nvPr>
        </p:nvSpPr>
        <p:spPr/>
        <p:txBody>
          <a:bodyPr/>
          <a:lstStyle/>
          <a:p>
            <a:r>
              <a:rPr lang="en-IN" dirty="0" smtClean="0"/>
              <a:t>(Given by Gay </a:t>
            </a:r>
            <a:r>
              <a:rPr lang="en-IN" dirty="0" err="1" smtClean="0"/>
              <a:t>Lussac</a:t>
            </a:r>
            <a:r>
              <a:rPr lang="en-IN" dirty="0" smtClean="0"/>
              <a:t> in 1808.)</a:t>
            </a:r>
          </a:p>
          <a:p>
            <a:pPr>
              <a:buNone/>
            </a:pPr>
            <a:r>
              <a:rPr lang="en-IN" dirty="0" smtClean="0"/>
              <a:t>	 According to this law when gases combine or are produced in a chemical reaction they do so in a simple ratio by volume provided all gases are at same temperature and pressure.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dirty="0" smtClean="0"/>
              <a:t>AVOGADRO LAW</a:t>
            </a:r>
            <a:r>
              <a:rPr lang="en-IN" sz="3600" dirty="0" smtClean="0"/>
              <a:t> </a:t>
            </a:r>
            <a:endParaRPr lang="en-IN" sz="3600" dirty="0"/>
          </a:p>
        </p:txBody>
      </p:sp>
      <p:sp>
        <p:nvSpPr>
          <p:cNvPr id="3" name="Content Placeholder 2"/>
          <p:cNvSpPr>
            <a:spLocks noGrp="1"/>
          </p:cNvSpPr>
          <p:nvPr>
            <p:ph idx="1"/>
          </p:nvPr>
        </p:nvSpPr>
        <p:spPr/>
        <p:txBody>
          <a:bodyPr/>
          <a:lstStyle/>
          <a:p>
            <a:r>
              <a:rPr lang="en-IN" dirty="0" smtClean="0"/>
              <a:t>(In 1811, Given by Avogadro) According to this law “equal volumes of gases at the same temperature and pressure should contain equal number of molecules”.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b="1" dirty="0" smtClean="0"/>
              <a:t>DALTON'S ATOMIC THEORY</a:t>
            </a:r>
            <a:r>
              <a:rPr lang="en-IN" sz="3600" dirty="0" smtClean="0"/>
              <a:t/>
            </a:r>
            <a:br>
              <a:rPr lang="en-IN" sz="3600" dirty="0" smtClean="0"/>
            </a:br>
            <a:endParaRPr lang="en-IN" sz="3600" dirty="0"/>
          </a:p>
        </p:txBody>
      </p:sp>
      <p:sp>
        <p:nvSpPr>
          <p:cNvPr id="3" name="Content Placeholder 2"/>
          <p:cNvSpPr>
            <a:spLocks noGrp="1"/>
          </p:cNvSpPr>
          <p:nvPr>
            <p:ph idx="1"/>
          </p:nvPr>
        </p:nvSpPr>
        <p:spPr/>
        <p:txBody>
          <a:bodyPr>
            <a:normAutofit fontScale="85000" lnSpcReduction="20000"/>
          </a:bodyPr>
          <a:lstStyle/>
          <a:p>
            <a:r>
              <a:rPr lang="en-IN" dirty="0" smtClean="0"/>
              <a:t>All substances are made up of tiny, indivisible particles called atoms.</a:t>
            </a:r>
          </a:p>
          <a:p>
            <a:r>
              <a:rPr lang="en-IN" dirty="0" smtClean="0"/>
              <a:t> Atoms of the same element are identical in shape, size, mass and other properties. </a:t>
            </a:r>
          </a:p>
          <a:p>
            <a:r>
              <a:rPr lang="en-IN" dirty="0" smtClean="0"/>
              <a:t>Atoms of different elements are different in all respects. </a:t>
            </a:r>
          </a:p>
          <a:p>
            <a:r>
              <a:rPr lang="en-IN" dirty="0" smtClean="0"/>
              <a:t>Atom is the smallest unit that takes part in chemical combinations.</a:t>
            </a:r>
          </a:p>
          <a:p>
            <a:r>
              <a:rPr lang="en-IN" dirty="0" smtClean="0"/>
              <a:t> Atoms combine with each other in simple whole number ratios to form compound atoms called molecules. Atoms cannot be created, divided or destroyed during any chemical or physical change.</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ATOMS AND MOLECULES </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buNone/>
            </a:pPr>
            <a:r>
              <a:rPr lang="en-IN" dirty="0" smtClean="0"/>
              <a:t>	The smallest particle of an element, which may or may not have independent existence is called an atom, </a:t>
            </a:r>
          </a:p>
          <a:p>
            <a:pPr>
              <a:buNone/>
            </a:pPr>
            <a:r>
              <a:rPr lang="en-IN" dirty="0" smtClean="0"/>
              <a:t>	while the smallest particle of a substance which is capable of independent existence is called a molecule. </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GRAM MOLECULAR MASS</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A quantity of substance whose mass in grams is numerically equal to its molecular mass is called gram molecular mass.</a:t>
            </a:r>
          </a:p>
          <a:p>
            <a:pPr>
              <a:buNone/>
            </a:pPr>
            <a:r>
              <a:rPr lang="en-IN" dirty="0" smtClean="0"/>
              <a:t>	 In simple terms, molecular mass of a substance expressed in grams is called gram molecular mass. e.g., the molecular mass of oxygen = 32 </a:t>
            </a:r>
            <a:r>
              <a:rPr lang="en-IN" dirty="0" err="1" smtClean="0"/>
              <a:t>amu</a:t>
            </a:r>
            <a:r>
              <a:rPr lang="en-IN" dirty="0" smtClean="0"/>
              <a:t> Therefore, gram molecular mass of oxygen = 32 g </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u="sng" dirty="0" smtClean="0"/>
              <a:t>FORMULA MASS</a:t>
            </a:r>
            <a:r>
              <a:rPr lang="en-IN" sz="3600" dirty="0" smtClean="0"/>
              <a:t> </a:t>
            </a:r>
            <a:endParaRPr lang="en-IN" sz="3600" dirty="0"/>
          </a:p>
        </p:txBody>
      </p:sp>
      <p:sp>
        <p:nvSpPr>
          <p:cNvPr id="3" name="Content Placeholder 2"/>
          <p:cNvSpPr>
            <a:spLocks noGrp="1"/>
          </p:cNvSpPr>
          <p:nvPr>
            <p:ph idx="1"/>
          </p:nvPr>
        </p:nvSpPr>
        <p:spPr/>
        <p:txBody>
          <a:bodyPr/>
          <a:lstStyle/>
          <a:p>
            <a:r>
              <a:rPr lang="en-IN" dirty="0" smtClean="0"/>
              <a:t>Sum of atomic masses of the elements present in one formula unit of a compound. It is used for the ionic compounds. </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u="sng" dirty="0" smtClean="0"/>
              <a:t>MOLE CONCEPT</a:t>
            </a:r>
            <a:endParaRPr lang="en-IN" sz="3600" dirty="0"/>
          </a:p>
        </p:txBody>
      </p:sp>
      <p:sp>
        <p:nvSpPr>
          <p:cNvPr id="3" name="Content Placeholder 2"/>
          <p:cNvSpPr>
            <a:spLocks noGrp="1"/>
          </p:cNvSpPr>
          <p:nvPr>
            <p:ph idx="1"/>
          </p:nvPr>
        </p:nvSpPr>
        <p:spPr/>
        <p:txBody>
          <a:bodyPr>
            <a:normAutofit lnSpcReduction="10000"/>
          </a:bodyPr>
          <a:lstStyle/>
          <a:p>
            <a:pPr>
              <a:buNone/>
            </a:pPr>
            <a:r>
              <a:rPr lang="en-IN" dirty="0" smtClean="0"/>
              <a:t>	Mole is defined as the amount of a substance, which contains the same number of chemical units (atoms, molecules, ions or electrons) as there are atoms in exactly 12 grams of pure carbon-12.</a:t>
            </a:r>
          </a:p>
          <a:p>
            <a:pPr>
              <a:buNone/>
            </a:pPr>
            <a:r>
              <a:rPr lang="en-IN" dirty="0" smtClean="0"/>
              <a:t>	 A mole represents a collection of 6.022 x10</a:t>
            </a:r>
            <a:r>
              <a:rPr lang="en-IN" baseline="30000" dirty="0" smtClean="0"/>
              <a:t>23</a:t>
            </a:r>
          </a:p>
          <a:p>
            <a:pPr>
              <a:buNone/>
            </a:pPr>
            <a:r>
              <a:rPr lang="en-IN" baseline="30000" dirty="0" smtClean="0"/>
              <a:t>	</a:t>
            </a:r>
            <a:r>
              <a:rPr lang="en-IN" dirty="0" smtClean="0"/>
              <a:t>( Avogadro's number) chemical </a:t>
            </a:r>
            <a:r>
              <a:rPr lang="en-IN" dirty="0" err="1" smtClean="0"/>
              <a:t>units.The</a:t>
            </a:r>
            <a:r>
              <a:rPr lang="en-IN" dirty="0" smtClean="0"/>
              <a:t> mass of one mole of a substance in grams is called its molar mass. </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u="sng" dirty="0" smtClean="0"/>
              <a:t>MOLAR VOLUME</a:t>
            </a:r>
            <a:r>
              <a:rPr lang="en-IN" sz="3600" dirty="0" smtClean="0"/>
              <a:t> </a:t>
            </a:r>
            <a:endParaRPr lang="en-IN" sz="3600" dirty="0"/>
          </a:p>
        </p:txBody>
      </p:sp>
      <p:sp>
        <p:nvSpPr>
          <p:cNvPr id="3" name="Content Placeholder 2"/>
          <p:cNvSpPr>
            <a:spLocks noGrp="1"/>
          </p:cNvSpPr>
          <p:nvPr>
            <p:ph idx="1"/>
          </p:nvPr>
        </p:nvSpPr>
        <p:spPr/>
        <p:txBody>
          <a:bodyPr/>
          <a:lstStyle/>
          <a:p>
            <a:r>
              <a:rPr lang="en-IN" dirty="0" smtClean="0"/>
              <a:t>The volume occupied by one mole of any substance is called its molar volume. </a:t>
            </a:r>
          </a:p>
          <a:p>
            <a:pPr>
              <a:buNone/>
            </a:pPr>
            <a:r>
              <a:rPr lang="en-IN" dirty="0" smtClean="0"/>
              <a:t>	One mole of all gaseous substances at 273 K and 1 </a:t>
            </a:r>
            <a:r>
              <a:rPr lang="en-IN" dirty="0" err="1" smtClean="0"/>
              <a:t>atm</a:t>
            </a:r>
            <a:r>
              <a:rPr lang="en-IN" dirty="0" smtClean="0"/>
              <a:t> pressure occupies a volume equal to 22.4 litre or 22,400 </a:t>
            </a:r>
            <a:r>
              <a:rPr lang="en-IN" dirty="0" err="1" smtClean="0"/>
              <a:t>mL.</a:t>
            </a:r>
            <a:r>
              <a:rPr lang="en-IN" dirty="0" smtClean="0"/>
              <a:t> The unit of molar volume is litre per mol or millilitre per mol</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u="sng" dirty="0" smtClean="0"/>
              <a:t>EMPIRICAL FORMULA AND MOLECULAR FORMULA</a:t>
            </a:r>
            <a:r>
              <a:rPr lang="en-IN" sz="2800" dirty="0" smtClean="0"/>
              <a:t> </a:t>
            </a:r>
            <a:br>
              <a:rPr lang="en-IN" sz="2800" dirty="0" smtClean="0"/>
            </a:br>
            <a:endParaRPr lang="en-IN" sz="2800" dirty="0"/>
          </a:p>
        </p:txBody>
      </p:sp>
      <p:sp>
        <p:nvSpPr>
          <p:cNvPr id="3" name="Content Placeholder 2"/>
          <p:cNvSpPr>
            <a:spLocks noGrp="1"/>
          </p:cNvSpPr>
          <p:nvPr>
            <p:ph idx="1"/>
          </p:nvPr>
        </p:nvSpPr>
        <p:spPr/>
        <p:txBody>
          <a:bodyPr>
            <a:normAutofit fontScale="92500" lnSpcReduction="20000"/>
          </a:bodyPr>
          <a:lstStyle/>
          <a:p>
            <a:r>
              <a:rPr lang="en-IN" dirty="0" smtClean="0"/>
              <a:t>An empirical formula represents the simplest whole number ratio of various atoms present in a compound. E.g. CH is the empirical formula of benzene.</a:t>
            </a:r>
          </a:p>
          <a:p>
            <a:r>
              <a:rPr lang="en-IN" dirty="0" smtClean="0"/>
              <a:t> The molecular formula shows the exact number of different types of atoms present in a molecule of a compound. E.g. C6H6 is the molecular formula of benzene. </a:t>
            </a:r>
          </a:p>
          <a:p>
            <a:r>
              <a:rPr lang="en-IN" sz="2600" u="sng" dirty="0" smtClean="0">
                <a:solidFill>
                  <a:srgbClr val="FF0000"/>
                </a:solidFill>
              </a:rPr>
              <a:t>Relationship between empirical and molecular formulae </a:t>
            </a:r>
          </a:p>
          <a:p>
            <a:pPr>
              <a:buNone/>
            </a:pPr>
            <a:r>
              <a:rPr lang="en-IN" sz="2600" dirty="0" smtClean="0">
                <a:solidFill>
                  <a:srgbClr val="FF0000"/>
                </a:solidFill>
              </a:rPr>
              <a:t>	</a:t>
            </a:r>
            <a:r>
              <a:rPr lang="en-IN" dirty="0" smtClean="0"/>
              <a:t>The two formulas are related as</a:t>
            </a:r>
          </a:p>
          <a:p>
            <a:pPr>
              <a:buNone/>
            </a:pPr>
            <a:r>
              <a:rPr lang="en-IN" dirty="0" smtClean="0"/>
              <a:t>	 Molecular formula = n x empirical formula</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838200" y="1600200"/>
            <a:ext cx="7696200" cy="4525963"/>
          </a:xfrm>
        </p:spPr>
        <p:txBody>
          <a:bodyPr/>
          <a:lstStyle/>
          <a:p>
            <a:pPr algn="ctr">
              <a:buNone/>
            </a:pPr>
            <a:r>
              <a:rPr lang="en-IN" b="1" dirty="0" smtClean="0"/>
              <a:t>	</a:t>
            </a:r>
            <a:r>
              <a:rPr lang="en-IN" b="1" dirty="0" smtClean="0"/>
              <a:t>CHEMISTRY</a:t>
            </a:r>
          </a:p>
          <a:p>
            <a:pPr algn="ctr">
              <a:buNone/>
            </a:pPr>
            <a:endParaRPr lang="en-IN" dirty="0" smtClean="0"/>
          </a:p>
          <a:p>
            <a:pPr algn="just">
              <a:buNone/>
            </a:pPr>
            <a:r>
              <a:rPr lang="en-IN" dirty="0" smtClean="0"/>
              <a:t>	</a:t>
            </a:r>
            <a:r>
              <a:rPr lang="en-IN" sz="2800" dirty="0" smtClean="0"/>
              <a:t>Chemistry is the branch of science that deals with the composition, structure and properties of matter. Chemistry is called the science of atoms and molecule </a:t>
            </a:r>
            <a:endParaRPr lang="en-IN" dirty="0" smtClean="0"/>
          </a:p>
          <a:p>
            <a:pPr>
              <a:buNone/>
            </a:pPr>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u="sng" dirty="0" smtClean="0"/>
              <a:t>CHEMICAL EQUATION </a:t>
            </a:r>
            <a:r>
              <a:rPr lang="en-IN" sz="3200" dirty="0" smtClean="0"/>
              <a:t/>
            </a:r>
            <a:br>
              <a:rPr lang="en-IN" sz="3200" dirty="0" smtClean="0"/>
            </a:br>
            <a:endParaRPr lang="en-IN" sz="3200" dirty="0"/>
          </a:p>
        </p:txBody>
      </p:sp>
      <p:sp>
        <p:nvSpPr>
          <p:cNvPr id="3" name="Content Placeholder 2"/>
          <p:cNvSpPr>
            <a:spLocks noGrp="1"/>
          </p:cNvSpPr>
          <p:nvPr>
            <p:ph idx="1"/>
          </p:nvPr>
        </p:nvSpPr>
        <p:spPr/>
        <p:txBody>
          <a:bodyPr>
            <a:normAutofit lnSpcReduction="10000"/>
          </a:bodyPr>
          <a:lstStyle/>
          <a:p>
            <a:r>
              <a:rPr lang="en-IN" dirty="0" smtClean="0"/>
              <a:t>Shorthand representation of a chemical change in terms of symbols and formulae of the substances involved in the reaction is called chemical equation.</a:t>
            </a:r>
          </a:p>
          <a:p>
            <a:r>
              <a:rPr lang="en-IN" dirty="0" smtClean="0"/>
              <a:t>The substances that react among themselves to bring about the chemical changes are known as reactants, whereas the substances that are produced as a result of the chemical change, are known as products. </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u="sng" dirty="0" smtClean="0"/>
              <a:t>LIMITING REAGENT</a:t>
            </a:r>
            <a:endParaRPr lang="en-IN" sz="3200" dirty="0"/>
          </a:p>
        </p:txBody>
      </p:sp>
      <p:sp>
        <p:nvSpPr>
          <p:cNvPr id="3" name="Content Placeholder 2"/>
          <p:cNvSpPr>
            <a:spLocks noGrp="1"/>
          </p:cNvSpPr>
          <p:nvPr>
            <p:ph idx="1"/>
          </p:nvPr>
        </p:nvSpPr>
        <p:spPr/>
        <p:txBody>
          <a:bodyPr/>
          <a:lstStyle/>
          <a:p>
            <a:r>
              <a:rPr lang="en-IN" dirty="0" smtClean="0"/>
              <a:t>The reactant which gets consumed first or limits the amount of product formed is known as limiting reagent reactions in solutions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14400"/>
            <a:ext cx="8153400" cy="5211763"/>
          </a:xfrm>
        </p:spPr>
        <p:txBody>
          <a:bodyPr>
            <a:normAutofit fontScale="70000" lnSpcReduction="20000"/>
          </a:bodyPr>
          <a:lstStyle/>
          <a:p>
            <a:pPr>
              <a:buNone/>
            </a:pPr>
            <a:r>
              <a:rPr lang="en-IN" dirty="0" smtClean="0"/>
              <a:t>	The concentration of a solution can be expressed in any of the following ways. </a:t>
            </a:r>
          </a:p>
          <a:p>
            <a:endParaRPr lang="en-IN" dirty="0" smtClean="0"/>
          </a:p>
          <a:p>
            <a:r>
              <a:rPr lang="en-IN" b="1" u="sng" dirty="0" smtClean="0"/>
              <a:t>Mass Percent</a:t>
            </a:r>
            <a:r>
              <a:rPr lang="en-IN" dirty="0" smtClean="0"/>
              <a:t> is the mass of the solute in grams per 100 grams of the solution. A 5 % solution of sodium chloride means that 5 g of </a:t>
            </a:r>
            <a:r>
              <a:rPr lang="en-IN" dirty="0" err="1" smtClean="0"/>
              <a:t>NaCl</a:t>
            </a:r>
            <a:r>
              <a:rPr lang="en-IN" dirty="0" smtClean="0"/>
              <a:t> is present in 100g of the solution. </a:t>
            </a:r>
          </a:p>
          <a:p>
            <a:endParaRPr lang="en-IN" dirty="0" smtClean="0"/>
          </a:p>
          <a:p>
            <a:r>
              <a:rPr lang="en-IN" b="1" u="sng" dirty="0" smtClean="0"/>
              <a:t>Volume percent</a:t>
            </a:r>
            <a:r>
              <a:rPr lang="en-IN" dirty="0" smtClean="0"/>
              <a:t> is the number of units of volume of the solute per 100 units of the volume of solution. A 5 % (v/v) solution of ethyl alcohol contains 5 cm3 of alcohol in 100 cm3 of the solution</a:t>
            </a:r>
          </a:p>
          <a:p>
            <a:pPr>
              <a:buNone/>
            </a:pPr>
            <a:r>
              <a:rPr lang="en-IN" dirty="0" smtClean="0"/>
              <a:t> </a:t>
            </a:r>
          </a:p>
          <a:p>
            <a:r>
              <a:rPr lang="en-IN" b="1" u="sng" dirty="0" err="1" smtClean="0"/>
              <a:t>Molarity</a:t>
            </a:r>
            <a:r>
              <a:rPr lang="en-IN" dirty="0" smtClean="0"/>
              <a:t> of the solution is defined as the number of moles of solute dissolved per litre (dm3 ) of the solution. It is denoted by the symbol M. Measurements in </a:t>
            </a:r>
            <a:r>
              <a:rPr lang="en-IN" dirty="0" err="1" smtClean="0"/>
              <a:t>Molarity</a:t>
            </a:r>
            <a:r>
              <a:rPr lang="en-IN" dirty="0" smtClean="0"/>
              <a:t> can change with the change in temperature because solutions expand </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838200" y="914400"/>
            <a:ext cx="7848600" cy="5211763"/>
          </a:xfrm>
        </p:spPr>
        <p:txBody>
          <a:bodyPr>
            <a:normAutofit/>
          </a:bodyPr>
          <a:lstStyle/>
          <a:p>
            <a:r>
              <a:rPr lang="en-IN" b="1" u="sng" dirty="0" err="1" smtClean="0"/>
              <a:t>Molality</a:t>
            </a:r>
            <a:r>
              <a:rPr lang="en-IN" b="1" u="sng" dirty="0" smtClean="0"/>
              <a:t>-</a:t>
            </a:r>
            <a:r>
              <a:rPr lang="en-IN" dirty="0" smtClean="0"/>
              <a:t> </a:t>
            </a:r>
            <a:r>
              <a:rPr lang="en-IN" dirty="0" err="1" smtClean="0"/>
              <a:t>Molality</a:t>
            </a:r>
            <a:r>
              <a:rPr lang="en-IN" dirty="0" smtClean="0"/>
              <a:t> is defined as the number of moles of solute dissolved per 1000 g </a:t>
            </a:r>
          </a:p>
          <a:p>
            <a:pPr>
              <a:buNone/>
            </a:pPr>
            <a:r>
              <a:rPr lang="en-IN" dirty="0" smtClean="0"/>
              <a:t>	(1 kg) of solvent. </a:t>
            </a:r>
          </a:p>
          <a:p>
            <a:pPr>
              <a:buNone/>
            </a:pPr>
            <a:r>
              <a:rPr lang="en-IN" dirty="0" smtClean="0"/>
              <a:t>	</a:t>
            </a:r>
          </a:p>
          <a:p>
            <a:pPr>
              <a:buNone/>
            </a:pPr>
            <a:r>
              <a:rPr lang="en-IN" dirty="0" smtClean="0"/>
              <a:t> </a:t>
            </a:r>
          </a:p>
          <a:p>
            <a:r>
              <a:rPr lang="en-IN" b="1" u="sng" dirty="0" smtClean="0"/>
              <a:t>Mole Fraction</a:t>
            </a:r>
            <a:r>
              <a:rPr lang="en-IN" dirty="0" smtClean="0"/>
              <a:t> is the ratio of number of moles of one component to the total number of moles (solute and solvents) present in the solution. </a:t>
            </a: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685800" y="1905000"/>
            <a:ext cx="8001000" cy="4221163"/>
          </a:xfrm>
        </p:spPr>
        <p:txBody>
          <a:bodyPr/>
          <a:lstStyle/>
          <a:p>
            <a:r>
              <a:rPr lang="en-US" dirty="0" smtClean="0"/>
              <a:t>Search Engine : Google, yahoo etc…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IN" sz="3600" b="1" u="sng" dirty="0" smtClean="0"/>
              <a:t>Branches of Chemistry</a:t>
            </a:r>
            <a:r>
              <a:rPr lang="en-IN" sz="3600" dirty="0" smtClean="0"/>
              <a:t/>
            </a:r>
            <a:br>
              <a:rPr lang="en-IN" sz="3600" dirty="0" smtClean="0"/>
            </a:br>
            <a:endParaRPr lang="en-IN" sz="3600" dirty="0"/>
          </a:p>
        </p:txBody>
      </p:sp>
      <p:sp>
        <p:nvSpPr>
          <p:cNvPr id="3" name="Content Placeholder 2"/>
          <p:cNvSpPr>
            <a:spLocks noGrp="1"/>
          </p:cNvSpPr>
          <p:nvPr>
            <p:ph idx="1"/>
          </p:nvPr>
        </p:nvSpPr>
        <p:spPr>
          <a:xfrm>
            <a:off x="457200" y="609600"/>
            <a:ext cx="8229600" cy="5516563"/>
          </a:xfrm>
        </p:spPr>
        <p:txBody>
          <a:bodyPr>
            <a:noAutofit/>
          </a:bodyPr>
          <a:lstStyle/>
          <a:p>
            <a:r>
              <a:rPr lang="en-IN" sz="2000" dirty="0" smtClean="0"/>
              <a:t>Organic Chemistry -This branch deals with study of carbon compounds especially hydrocarbons and their derivatives.</a:t>
            </a:r>
          </a:p>
          <a:p>
            <a:r>
              <a:rPr lang="en-IN" sz="2000" dirty="0" smtClean="0"/>
              <a:t> Inorganic Chemistry-This branch deals with the study of compounds of all other elements except carbon. It largely concerns itself with the study of minerals found in the Earth's crust.</a:t>
            </a:r>
          </a:p>
          <a:p>
            <a:r>
              <a:rPr lang="en-IN" sz="2000" dirty="0" smtClean="0"/>
              <a:t> Physical Chemistry-The explanation of fundamental principles governing various chemical phenomena is the main concern of this branch. It is basically concerned with laws and theories of the different branches of chemistry. </a:t>
            </a:r>
          </a:p>
          <a:p>
            <a:r>
              <a:rPr lang="en-IN" sz="2000" dirty="0" smtClean="0"/>
              <a:t>Industrial Chemistry-The chemistry involved in industrial processes is studied under this branch.</a:t>
            </a:r>
          </a:p>
          <a:p>
            <a:r>
              <a:rPr lang="en-IN" sz="2000" dirty="0" smtClean="0"/>
              <a:t> Analytical Chemistry-This branch deals with the qualitative and quantitative analysis of various substances.</a:t>
            </a:r>
          </a:p>
          <a:p>
            <a:r>
              <a:rPr lang="en-IN" sz="2000" dirty="0" smtClean="0"/>
              <a:t> Biochemistry-This branch deals with the chemical changes going on in the bodies of living organisms; plants and animals.</a:t>
            </a:r>
          </a:p>
          <a:p>
            <a:r>
              <a:rPr lang="en-IN" sz="2000" dirty="0" smtClean="0"/>
              <a:t> Nuclear Chemistry-Nuclear reactions, such as nuclear fission, nuclear fusion, transmutation processes etc. are studied under this branch</a:t>
            </a: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200" b="1" dirty="0" smtClean="0"/>
              <a:t>PROPERTIES OF MATTER AND THEIR MEASUREMENT</a:t>
            </a:r>
            <a:r>
              <a:rPr lang="en-IN" sz="3200" dirty="0" smtClean="0"/>
              <a:t>—</a:t>
            </a:r>
            <a:br>
              <a:rPr lang="en-IN" sz="3200" dirty="0" smtClean="0"/>
            </a:br>
            <a:endParaRPr lang="en-IN" sz="3200"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algn="just"/>
            <a:r>
              <a:rPr lang="en-IN" dirty="0" smtClean="0"/>
              <a:t>Every substance has unique or characteristic </a:t>
            </a:r>
            <a:r>
              <a:rPr lang="en-IN" dirty="0" err="1" smtClean="0"/>
              <a:t>properties.These</a:t>
            </a:r>
            <a:r>
              <a:rPr lang="en-IN" dirty="0" smtClean="0"/>
              <a:t> properties can be classified into two categories –</a:t>
            </a:r>
          </a:p>
          <a:p>
            <a:pPr algn="just"/>
            <a:r>
              <a:rPr lang="en-IN" dirty="0" smtClean="0"/>
              <a:t> Physical properties and chemical properties.</a:t>
            </a:r>
          </a:p>
          <a:p>
            <a:pPr algn="just"/>
            <a:r>
              <a:rPr lang="en-IN" dirty="0" smtClean="0"/>
              <a:t> </a:t>
            </a:r>
            <a:r>
              <a:rPr lang="en-IN" b="1" u="sng" dirty="0" smtClean="0"/>
              <a:t>Physical properties</a:t>
            </a:r>
            <a:r>
              <a:rPr lang="en-IN" dirty="0" smtClean="0"/>
              <a:t> are those properties which can be measured or observed without changing the identity or the composition of the substance. E.g. colour, odour, melting point, boiling point, density etc. The measurement or observation of chemical properties requires a chemical change to occur. e.g. Burning of Mg-ribbon in air </a:t>
            </a:r>
          </a:p>
          <a:p>
            <a:pPr algn="just"/>
            <a:r>
              <a:rPr lang="en-IN" b="1" u="sng" dirty="0" smtClean="0"/>
              <a:t>Chemical properties</a:t>
            </a:r>
            <a:r>
              <a:rPr lang="en-IN" dirty="0" smtClean="0"/>
              <a:t> are characteristic reactions of different substances; these include acidity or </a:t>
            </a:r>
            <a:r>
              <a:rPr lang="en-IN" dirty="0" err="1" smtClean="0"/>
              <a:t>basicity</a:t>
            </a:r>
            <a:r>
              <a:rPr lang="en-IN" dirty="0" smtClean="0"/>
              <a:t>, combustibility etc. Many properties of matter such as length, area, volume, etc., are quantitative in nature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28600"/>
            <a:ext cx="8458200" cy="5897563"/>
          </a:xfrm>
        </p:spPr>
        <p:txBody>
          <a:bodyPr>
            <a:noAutofit/>
          </a:bodyPr>
          <a:lstStyle/>
          <a:p>
            <a:r>
              <a:rPr lang="en-IN" sz="2200" b="1" u="sng" dirty="0" smtClean="0"/>
              <a:t>Mass and Weight</a:t>
            </a:r>
            <a:r>
              <a:rPr lang="en-IN" sz="2200" dirty="0" smtClean="0"/>
              <a:t>-- Mass of a substance is the amount of matter present in it while weight is the force exerted by gravity on an object. The mass of a substance is constant whereas its weight may vary from one place to another due to change in gravity. The mass of a substance can be determined very accurately by using an analytical balance</a:t>
            </a:r>
          </a:p>
          <a:p>
            <a:r>
              <a:rPr lang="en-IN" sz="2200" b="1" u="sng" dirty="0" smtClean="0"/>
              <a:t>Volume</a:t>
            </a:r>
            <a:r>
              <a:rPr lang="en-IN" sz="2200" dirty="0" smtClean="0"/>
              <a:t>-- Volume has the units of (length)3 . So volume has units of </a:t>
            </a:r>
            <a:r>
              <a:rPr lang="en-IN" sz="2200" dirty="0" smtClean="0"/>
              <a:t>m3 </a:t>
            </a:r>
            <a:r>
              <a:rPr lang="en-IN" sz="2200" dirty="0" smtClean="0"/>
              <a:t>or cm3 or dm3 .A common unit, litre (L) is not an SI unit, is used for measurement of volume of liquids. 1 L = 1000 </a:t>
            </a:r>
            <a:r>
              <a:rPr lang="en-IN" sz="2200" dirty="0" err="1" smtClean="0"/>
              <a:t>mL</a:t>
            </a:r>
            <a:r>
              <a:rPr lang="en-IN" sz="2200" dirty="0" smtClean="0"/>
              <a:t>, 1000 cm3 = 1 dm3</a:t>
            </a:r>
          </a:p>
          <a:p>
            <a:r>
              <a:rPr lang="en-IN" sz="2200" b="1" u="sng" dirty="0" smtClean="0"/>
              <a:t>Density:</a:t>
            </a:r>
            <a:r>
              <a:rPr lang="en-IN" sz="2200" dirty="0" smtClean="0"/>
              <a:t> Density of a substance is its amount of mass per unit volume.SI unit of density = SI unit of mass/SI unit of volume = kg/m3 or kg m–3 This unit is quite large and a chemist often expresses density in g cm–3 .</a:t>
            </a:r>
          </a:p>
          <a:p>
            <a:r>
              <a:rPr lang="en-IN" sz="2200" b="1" u="sng" dirty="0" smtClean="0"/>
              <a:t>Temperature</a:t>
            </a:r>
            <a:r>
              <a:rPr lang="en-IN" sz="2200" dirty="0" smtClean="0"/>
              <a:t>--There are three common scales to measure temperature — °C (degree </a:t>
            </a:r>
            <a:r>
              <a:rPr lang="en-IN" sz="2200" dirty="0" err="1" smtClean="0"/>
              <a:t>celsius</a:t>
            </a:r>
            <a:r>
              <a:rPr lang="en-IN" sz="2200" dirty="0" smtClean="0"/>
              <a:t>), °F (degree Fahrenheit) and K (</a:t>
            </a:r>
            <a:r>
              <a:rPr lang="en-IN" sz="2200" dirty="0" err="1" smtClean="0"/>
              <a:t>kelvin</a:t>
            </a:r>
            <a:r>
              <a:rPr lang="en-IN" sz="2200" dirty="0" smtClean="0"/>
              <a:t>). Here, K is the SI unit. K = °C + 273.15 </a:t>
            </a: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IN" sz="3200" b="1" dirty="0" smtClean="0"/>
              <a:t>SCIENTIFIC NOTATION</a:t>
            </a:r>
            <a:r>
              <a:rPr lang="en-IN" sz="3200" dirty="0" smtClean="0"/>
              <a:t/>
            </a:r>
            <a:br>
              <a:rPr lang="en-IN" sz="3200" dirty="0" smtClean="0"/>
            </a:br>
            <a:endParaRPr lang="en-IN" sz="3200" dirty="0"/>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r>
              <a:rPr lang="en-IN" dirty="0" smtClean="0"/>
              <a:t>Scientific Notation In which any number can be represented in the form N × 10n (Where n is an exponent having positive or negative values and N can vary between 1 to 10).</a:t>
            </a:r>
          </a:p>
          <a:p>
            <a:pPr>
              <a:buNone/>
            </a:pPr>
            <a:r>
              <a:rPr lang="en-IN" dirty="0" smtClean="0"/>
              <a:t>	 e.g. We can write 232.508 as 2.32508 x102 in scientific notation. Similarly, 0.00016 can be written as 1.6 x 10</a:t>
            </a:r>
            <a:r>
              <a:rPr lang="en-IN" baseline="30000" dirty="0" smtClean="0"/>
              <a:t>–4</a:t>
            </a:r>
            <a:r>
              <a:rPr lang="en-IN" dirty="0" smtClean="0"/>
              <a:t> .</a:t>
            </a:r>
          </a:p>
          <a:p>
            <a:r>
              <a:rPr lang="en-IN" dirty="0" smtClean="0"/>
              <a:t> </a:t>
            </a:r>
            <a:r>
              <a:rPr lang="en-IN" b="1" dirty="0" smtClean="0"/>
              <a:t>Precision</a:t>
            </a:r>
            <a:r>
              <a:rPr lang="en-IN" dirty="0" smtClean="0"/>
              <a:t> refers to the closeness of various measurements for the same quantity. </a:t>
            </a:r>
          </a:p>
          <a:p>
            <a:r>
              <a:rPr lang="en-IN" b="1" dirty="0" smtClean="0"/>
              <a:t>Accuracy </a:t>
            </a:r>
            <a:r>
              <a:rPr lang="en-IN" dirty="0" smtClean="0"/>
              <a:t>is the agreement of a particular value to the true value of the result </a:t>
            </a:r>
          </a:p>
          <a:p>
            <a:pPr>
              <a:buNone/>
            </a:pPr>
            <a:r>
              <a:rPr lang="en-IN" dirty="0" smtClean="0"/>
              <a:t> </a:t>
            </a:r>
          </a:p>
          <a:p>
            <a:r>
              <a:rPr lang="en-IN" b="1" dirty="0" smtClean="0"/>
              <a:t>Significant Figures</a:t>
            </a:r>
            <a:r>
              <a:rPr lang="en-IN" dirty="0" smtClean="0"/>
              <a:t> The reliability of a measurement is indicated by the number of digits used to represent it. To express it more accurately we express it with digits that are known with certainty. These are called as Significant figures.</a:t>
            </a:r>
          </a:p>
          <a:p>
            <a:pPr>
              <a:buNone/>
            </a:pPr>
            <a:r>
              <a:rPr lang="en-IN" dirty="0" smtClean="0"/>
              <a:t>	 They contain all the certain digits plus one doubtful digit in a number</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CHEMICAL CLASSIFICATION OF MATTER</a:t>
            </a:r>
            <a:r>
              <a:rPr lang="en-IN" sz="3200" dirty="0" smtClean="0"/>
              <a:t/>
            </a:r>
            <a:br>
              <a:rPr lang="en-IN" sz="3200" dirty="0" smtClean="0"/>
            </a:br>
            <a:endParaRPr lang="en-IN" sz="3200" dirty="0"/>
          </a:p>
        </p:txBody>
      </p:sp>
      <p:sp>
        <p:nvSpPr>
          <p:cNvPr id="3" name="Content Placeholder 2"/>
          <p:cNvSpPr>
            <a:spLocks noGrp="1"/>
          </p:cNvSpPr>
          <p:nvPr>
            <p:ph idx="1"/>
          </p:nvPr>
        </p:nvSpPr>
        <p:spPr>
          <a:xfrm>
            <a:off x="152400" y="1143000"/>
            <a:ext cx="8534400" cy="4983163"/>
          </a:xfrm>
        </p:spPr>
        <p:txBody>
          <a:bodyPr>
            <a:noAutofit/>
          </a:bodyPr>
          <a:lstStyle/>
          <a:p>
            <a:r>
              <a:rPr lang="en-IN" sz="2400" b="1" u="sng" dirty="0" smtClean="0"/>
              <a:t>Elements</a:t>
            </a:r>
            <a:r>
              <a:rPr lang="en-IN" sz="2400" dirty="0" smtClean="0"/>
              <a:t> An element is the simplest form of matter that cannot be split into simpler substances or built from simpler substances by any ordinary chemical or physical method. There are 114 elements known to us, out of which 92 are naturally occurring while the rest have been prepared artificially. </a:t>
            </a:r>
          </a:p>
          <a:p>
            <a:pPr>
              <a:buNone/>
            </a:pPr>
            <a:r>
              <a:rPr lang="en-IN" sz="2400" dirty="0" smtClean="0"/>
              <a:t>	</a:t>
            </a:r>
            <a:r>
              <a:rPr lang="en-IN" sz="2400" dirty="0" smtClean="0">
                <a:solidFill>
                  <a:srgbClr val="FF0000"/>
                </a:solidFill>
              </a:rPr>
              <a:t>Elements are further classified into metals, non-metals and metalloids.</a:t>
            </a:r>
          </a:p>
          <a:p>
            <a:r>
              <a:rPr lang="en-IN" sz="2400" b="1" u="sng" dirty="0" smtClean="0"/>
              <a:t> Compounds</a:t>
            </a:r>
            <a:r>
              <a:rPr lang="en-IN" sz="2400" dirty="0" smtClean="0"/>
              <a:t> A compound is a pure substance made up of two or more elements combined in a definite proportion by mass, which could be split by suitable chemical methods. Characteristics of compound Compounds always contain a definite proportion of the same elements by mass. The properties of compounds are totally different from the elements from which they are formed. Compounds are homogeneous. </a:t>
            </a:r>
          </a:p>
          <a:p>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CLASSIFICATION OF COMPOUNDS</a:t>
            </a:r>
            <a:endParaRPr lang="en-IN" sz="3200" dirty="0"/>
          </a:p>
        </p:txBody>
      </p:sp>
      <p:sp>
        <p:nvSpPr>
          <p:cNvPr id="3" name="Content Placeholder 2"/>
          <p:cNvSpPr>
            <a:spLocks noGrp="1"/>
          </p:cNvSpPr>
          <p:nvPr>
            <p:ph idx="1"/>
          </p:nvPr>
        </p:nvSpPr>
        <p:spPr/>
        <p:txBody>
          <a:bodyPr>
            <a:normAutofit fontScale="92500" lnSpcReduction="10000"/>
          </a:bodyPr>
          <a:lstStyle/>
          <a:p>
            <a:r>
              <a:rPr lang="en-IN" dirty="0" smtClean="0"/>
              <a:t>Compounds are broadly classified into inorganic and organic compounds. </a:t>
            </a:r>
          </a:p>
          <a:p>
            <a:r>
              <a:rPr lang="en-IN" b="1" u="sng" dirty="0" smtClean="0"/>
              <a:t>Inorganic compounds</a:t>
            </a:r>
            <a:r>
              <a:rPr lang="en-IN" dirty="0" smtClean="0"/>
              <a:t> are those, which are obtained from non-living sources such as minerals. For example, common salt, marble and limestone. </a:t>
            </a:r>
          </a:p>
          <a:p>
            <a:r>
              <a:rPr lang="en-IN" b="1" u="sng" dirty="0" smtClean="0"/>
              <a:t>Organic compounds</a:t>
            </a:r>
            <a:r>
              <a:rPr lang="en-IN" dirty="0" smtClean="0"/>
              <a:t> are those, which occur in living sources such as plants and animals. They all contain carbon. Common organic compounds are oils, wax, fats etc.</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IN" sz="3200" b="1" dirty="0" smtClean="0"/>
              <a:t>MIXTURES</a:t>
            </a:r>
            <a:endParaRPr lang="en-IN" sz="3200" dirty="0"/>
          </a:p>
        </p:txBody>
      </p:sp>
      <p:sp>
        <p:nvSpPr>
          <p:cNvPr id="3" name="Content Placeholder 2"/>
          <p:cNvSpPr>
            <a:spLocks noGrp="1"/>
          </p:cNvSpPr>
          <p:nvPr>
            <p:ph idx="1"/>
          </p:nvPr>
        </p:nvSpPr>
        <p:spPr>
          <a:xfrm>
            <a:off x="457200" y="990600"/>
            <a:ext cx="8229600" cy="5135563"/>
          </a:xfrm>
        </p:spPr>
        <p:txBody>
          <a:bodyPr>
            <a:normAutofit fontScale="62500" lnSpcReduction="20000"/>
          </a:bodyPr>
          <a:lstStyle/>
          <a:p>
            <a:pPr algn="just"/>
            <a:r>
              <a:rPr lang="en-IN" sz="3800" dirty="0" smtClean="0"/>
              <a:t>A mixture is a combination of two or more elements or compounds in any proportion so that the components do not lose their identity. Air is an example of a mixture </a:t>
            </a:r>
          </a:p>
          <a:p>
            <a:pPr algn="just"/>
            <a:r>
              <a:rPr lang="en-IN" sz="3800" u="sng" dirty="0" smtClean="0"/>
              <a:t>Mixtures are of two types, </a:t>
            </a:r>
          </a:p>
          <a:p>
            <a:pPr algn="just">
              <a:buNone/>
            </a:pPr>
            <a:r>
              <a:rPr lang="en-IN" sz="3800" dirty="0" smtClean="0"/>
              <a:t>	Homogeneous and Heterogeneous. </a:t>
            </a:r>
          </a:p>
          <a:p>
            <a:pPr algn="just"/>
            <a:r>
              <a:rPr lang="en-IN" sz="3800" u="sng" dirty="0" smtClean="0"/>
              <a:t>Homogeneous mixtures </a:t>
            </a:r>
            <a:r>
              <a:rPr lang="en-IN" sz="3800" dirty="0" smtClean="0"/>
              <a:t>have the same composition throughout the sample. The components of such mixtures cannot be seen under a powerful microscope. They are also called solutions. Examples of homogeneous mixtures are air, seawater, gasoline, brass etc. </a:t>
            </a:r>
            <a:endParaRPr lang="en-IN" sz="3800" dirty="0" smtClean="0"/>
          </a:p>
          <a:p>
            <a:pPr algn="just"/>
            <a:r>
              <a:rPr lang="en-IN" sz="3800" u="sng" dirty="0" smtClean="0"/>
              <a:t>Heterogeneous </a:t>
            </a:r>
            <a:r>
              <a:rPr lang="en-IN" sz="3800" u="sng" dirty="0" smtClean="0"/>
              <a:t>mixtures </a:t>
            </a:r>
            <a:r>
              <a:rPr lang="en-IN" sz="3800" dirty="0" smtClean="0"/>
              <a:t>consist of two or more parts (phases), which have different compositions. These mixtures have visible boundaries of separation between the different constituents and can be seen with the naked eye e.g., sand and salt, chalk powder in water etc.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TotalTime>
  <Words>1219</Words>
  <Application>Microsoft Office PowerPoint</Application>
  <PresentationFormat>On-screen Show (4:3)</PresentationFormat>
  <Paragraphs>98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SOME BASIC CONCEPTS OF CHEMISTRY  </vt:lpstr>
      <vt:lpstr>Slide 2</vt:lpstr>
      <vt:lpstr>Branches of Chemistry </vt:lpstr>
      <vt:lpstr>PROPERTIES OF MATTER AND THEIR MEASUREMENT— </vt:lpstr>
      <vt:lpstr>Slide 5</vt:lpstr>
      <vt:lpstr>SCIENTIFIC NOTATION </vt:lpstr>
      <vt:lpstr>CHEMICAL CLASSIFICATION OF MATTER </vt:lpstr>
      <vt:lpstr>CLASSIFICATION OF COMPOUNDS</vt:lpstr>
      <vt:lpstr>MIXTURES</vt:lpstr>
      <vt:lpstr>LAWS OF CHEMICAL COMBINATIONS  </vt:lpstr>
      <vt:lpstr>Gay Lussac’s Law of Gaseous Volumes </vt:lpstr>
      <vt:lpstr>AVOGADRO LAW </vt:lpstr>
      <vt:lpstr>DALTON'S ATOMIC THEORY </vt:lpstr>
      <vt:lpstr>ATOMS AND MOLECULES  </vt:lpstr>
      <vt:lpstr>GRAM MOLECULAR MASS </vt:lpstr>
      <vt:lpstr>FORMULA MASS </vt:lpstr>
      <vt:lpstr>MOLE CONCEPT</vt:lpstr>
      <vt:lpstr>MOLAR VOLUME </vt:lpstr>
      <vt:lpstr>EMPIRICAL FORMULA AND MOLECULAR FORMULA  </vt:lpstr>
      <vt:lpstr>CHEMICAL EQUATION  </vt:lpstr>
      <vt:lpstr>LIMITING REAGENT</vt:lpstr>
      <vt:lpstr>Slide 22</vt:lpstr>
      <vt:lpstr>Slide 23</vt:lpstr>
      <vt:lpstr>BIBLIOGRAPHY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BASIC CONCEPTS OF CHEMISTRY  </dc:title>
  <dc:creator>Aich</dc:creator>
  <cp:lastModifiedBy>admin</cp:lastModifiedBy>
  <cp:revision>14</cp:revision>
  <dcterms:created xsi:type="dcterms:W3CDTF">2006-08-16T00:00:00Z</dcterms:created>
  <dcterms:modified xsi:type="dcterms:W3CDTF">2002-04-09T15:50:06Z</dcterms:modified>
</cp:coreProperties>
</file>