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259" r:id="rId5"/>
    <p:sldId id="261" r:id="rId6"/>
    <p:sldId id="262" r:id="rId7"/>
    <p:sldId id="263" r:id="rId8"/>
    <p:sldId id="264" r:id="rId9"/>
    <p:sldId id="287" r:id="rId10"/>
    <p:sldId id="270" r:id="rId11"/>
    <p:sldId id="266" r:id="rId12"/>
    <p:sldId id="267" r:id="rId13"/>
    <p:sldId id="268" r:id="rId14"/>
    <p:sldId id="269" r:id="rId15"/>
    <p:sldId id="271" r:id="rId16"/>
    <p:sldId id="282" r:id="rId17"/>
    <p:sldId id="285" r:id="rId18"/>
    <p:sldId id="288" r:id="rId19"/>
    <p:sldId id="289" r:id="rId20"/>
    <p:sldId id="283" r:id="rId21"/>
    <p:sldId id="278" r:id="rId22"/>
    <p:sldId id="281" r:id="rId23"/>
    <p:sldId id="272" r:id="rId24"/>
    <p:sldId id="275" r:id="rId25"/>
    <p:sldId id="274" r:id="rId26"/>
    <p:sldId id="273" r:id="rId27"/>
    <p:sldId id="277" r:id="rId28"/>
    <p:sldId id="276" r:id="rId29"/>
    <p:sldId id="290" r:id="rId30"/>
    <p:sldId id="291" r:id="rId31"/>
    <p:sldId id="292" r:id="rId32"/>
    <p:sldId id="293" r:id="rId33"/>
    <p:sldId id="294" r:id="rId34"/>
    <p:sldId id="296" r:id="rId35"/>
    <p:sldId id="297" r:id="rId36"/>
    <p:sldId id="299" r:id="rId37"/>
    <p:sldId id="300" r:id="rId38"/>
    <p:sldId id="302" r:id="rId39"/>
    <p:sldId id="304" r:id="rId40"/>
    <p:sldId id="303" r:id="rId41"/>
    <p:sldId id="305" r:id="rId42"/>
    <p:sldId id="306" r:id="rId43"/>
    <p:sldId id="307" r:id="rId44"/>
    <p:sldId id="308" r:id="rId45"/>
    <p:sldId id="309" r:id="rId46"/>
    <p:sldId id="310" r:id="rId47"/>
    <p:sldId id="312" r:id="rId48"/>
    <p:sldId id="320" r:id="rId49"/>
    <p:sldId id="311" r:id="rId50"/>
    <p:sldId id="321" r:id="rId51"/>
    <p:sldId id="328" r:id="rId52"/>
    <p:sldId id="313" r:id="rId53"/>
    <p:sldId id="323" r:id="rId54"/>
    <p:sldId id="314" r:id="rId55"/>
    <p:sldId id="326" r:id="rId56"/>
    <p:sldId id="325" r:id="rId57"/>
    <p:sldId id="324" r:id="rId58"/>
    <p:sldId id="330" r:id="rId59"/>
    <p:sldId id="322" r:id="rId60"/>
    <p:sldId id="317" r:id="rId61"/>
    <p:sldId id="316" r:id="rId62"/>
    <p:sldId id="327" r:id="rId63"/>
    <p:sldId id="329" r:id="rId64"/>
    <p:sldId id="318" r:id="rId65"/>
    <p:sldId id="334" r:id="rId66"/>
    <p:sldId id="335" r:id="rId67"/>
    <p:sldId id="336" r:id="rId68"/>
    <p:sldId id="331" r:id="rId69"/>
    <p:sldId id="332" r:id="rId70"/>
    <p:sldId id="338" r:id="rId71"/>
    <p:sldId id="333" r:id="rId72"/>
    <p:sldId id="337" r:id="rId73"/>
    <p:sldId id="339" r:id="rId74"/>
    <p:sldId id="340" r:id="rId75"/>
    <p:sldId id="341" r:id="rId76"/>
    <p:sldId id="34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E974C-48B9-4F14-B00C-CF10B682D369}" type="datetimeFigureOut">
              <a:rPr lang="en-IN" smtClean="0"/>
              <a:pPr/>
              <a:t>23-05-2020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332E9-7CB7-4A59-9C17-A9698F651D3C}"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E9332E9-7CB7-4A59-9C17-A9698F651D3C}" type="slidenum">
              <a:rPr lang="en-IN" smtClean="0"/>
              <a:pPr/>
              <a:t>4</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ch\Desktop\surface chem\sca7.jpg"/>
          <p:cNvPicPr>
            <a:picLocks noChangeAspect="1" noChangeArrowheads="1"/>
          </p:cNvPicPr>
          <p:nvPr/>
        </p:nvPicPr>
        <p:blipFill>
          <a:blip r:embed="rId2" cstate="print"/>
          <a:srcRect/>
          <a:stretch>
            <a:fillRect/>
          </a:stretch>
        </p:blipFill>
        <p:spPr bwMode="auto">
          <a:xfrm>
            <a:off x="0" y="-228600"/>
            <a:ext cx="9144000" cy="7086600"/>
          </a:xfrm>
          <a:prstGeom prst="rect">
            <a:avLst/>
          </a:prstGeom>
          <a:noFill/>
        </p:spPr>
      </p:pic>
      <p:sp>
        <p:nvSpPr>
          <p:cNvPr id="7" name="TextBox 6"/>
          <p:cNvSpPr txBox="1"/>
          <p:nvPr/>
        </p:nvSpPr>
        <p:spPr>
          <a:xfrm>
            <a:off x="0" y="990600"/>
            <a:ext cx="9144000" cy="923330"/>
          </a:xfrm>
          <a:prstGeom prst="rect">
            <a:avLst/>
          </a:prstGeom>
          <a:noFill/>
        </p:spPr>
        <p:txBody>
          <a:bodyPr wrap="square" rtlCol="0">
            <a:spAutoFit/>
          </a:bodyPr>
          <a:lstStyle/>
          <a:p>
            <a:r>
              <a:rPr lang="en-US" sz="5400" dirty="0" smtClean="0">
                <a:solidFill>
                  <a:srgbClr val="FF0000"/>
                </a:solidFill>
                <a:latin typeface="Arial Rounded MT Bold" pitchFamily="34" charset="0"/>
              </a:rPr>
              <a:t>SURFACE    CHEMISTRY</a:t>
            </a:r>
            <a:endParaRPr lang="en-IN" sz="5400" dirty="0">
              <a:solidFill>
                <a:srgbClr val="FF0000"/>
              </a:solidFill>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990338"/>
            <a:ext cx="8915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Desorption</a:t>
            </a:r>
            <a:r>
              <a:rPr kumimoji="0" lang="en-GB"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removal of the adsorbed substance from the surface, is called desorption.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can be brought about by heating or by reducing the pressure.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sng"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rPr>
              <a:t>Occlusion</a:t>
            </a:r>
            <a:r>
              <a:rPr kumimoji="0" lang="en-GB" sz="3200" b="1" i="0" u="none"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rPr>
              <a:t>:</a:t>
            </a:r>
            <a:endParaRPr kumimoji="0" lang="en-GB" sz="3200" b="0" i="0" u="none"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adsorption of a gas on the surface of a metal is called occlusion.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 Hydrogen is adsorbed on the surface of nickel or palladium.</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ich\Desktop\sca11.jpg"/>
          <p:cNvPicPr>
            <a:picLocks noChangeAspect="1" noChangeArrowheads="1"/>
          </p:cNvPicPr>
          <p:nvPr/>
        </p:nvPicPr>
        <p:blipFill>
          <a:blip r:embed="rId2" cstate="print"/>
          <a:srcRect/>
          <a:stretch>
            <a:fillRect/>
          </a:stretch>
        </p:blipFill>
        <p:spPr bwMode="auto">
          <a:xfrm>
            <a:off x="228600" y="0"/>
            <a:ext cx="8534399" cy="6324600"/>
          </a:xfrm>
          <a:prstGeom prst="rect">
            <a:avLst/>
          </a:prstGeom>
          <a:noFill/>
        </p:spPr>
      </p:pic>
      <p:sp>
        <p:nvSpPr>
          <p:cNvPr id="3" name="Rectangle 2"/>
          <p:cNvSpPr/>
          <p:nvPr/>
        </p:nvSpPr>
        <p:spPr>
          <a:xfrm>
            <a:off x="838200" y="1143000"/>
            <a:ext cx="7848600" cy="5016758"/>
          </a:xfrm>
          <a:prstGeom prst="rect">
            <a:avLst/>
          </a:prstGeom>
        </p:spPr>
        <p:txBody>
          <a:bodyPr wrap="square">
            <a:spAutoFit/>
          </a:bodyPr>
          <a:lstStyle/>
          <a:p>
            <a:r>
              <a:rPr lang="en-IN" sz="4000" b="1" u="sng" dirty="0" smtClean="0">
                <a:solidFill>
                  <a:srgbClr val="FF0000"/>
                </a:solidFill>
                <a:latin typeface="Arial" pitchFamily="34" charset="0"/>
                <a:cs typeface="Arial" pitchFamily="34" charset="0"/>
              </a:rPr>
              <a:t>Absorption</a:t>
            </a:r>
            <a:r>
              <a:rPr lang="en-IN" sz="4000" dirty="0" smtClean="0">
                <a:latin typeface="Arial" pitchFamily="34" charset="0"/>
                <a:cs typeface="Arial" pitchFamily="34" charset="0"/>
              </a:rPr>
              <a:t> is a condition in which something takes in another substance. It is a physical or chemical phenomenon or process, in which atoms, molecules, or ions enter in the inner part (</a:t>
            </a:r>
            <a:r>
              <a:rPr lang="en-IN" sz="4000" b="1" dirty="0" smtClean="0">
                <a:latin typeface="Arial" pitchFamily="34" charset="0"/>
                <a:cs typeface="Arial" pitchFamily="34" charset="0"/>
              </a:rPr>
              <a:t>called</a:t>
            </a:r>
            <a:r>
              <a:rPr lang="en-IN" sz="4000" dirty="0" smtClean="0">
                <a:latin typeface="Arial" pitchFamily="34" charset="0"/>
                <a:cs typeface="Arial" pitchFamily="34" charset="0"/>
              </a:rPr>
              <a:t> "bulk") of a gas, liquid, or solid material</a:t>
            </a:r>
            <a:endParaRPr lang="en-IN"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ch\Desktop\surface chem\sc82.jpg"/>
          <p:cNvPicPr>
            <a:picLocks noChangeAspect="1" noChangeArrowheads="1"/>
          </p:cNvPicPr>
          <p:nvPr/>
        </p:nvPicPr>
        <p:blipFill>
          <a:blip r:embed="rId2" cstate="print"/>
          <a:srcRect/>
          <a:stretch>
            <a:fillRect/>
          </a:stretch>
        </p:blipFill>
        <p:spPr bwMode="auto">
          <a:xfrm>
            <a:off x="304800" y="304800"/>
            <a:ext cx="8610600" cy="5867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ch\Desktop\surface chem\sc12jp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ich\Desktop\surface chem\sca10.jpg"/>
          <p:cNvPicPr>
            <a:picLocks noChangeAspect="1" noChangeArrowheads="1"/>
          </p:cNvPicPr>
          <p:nvPr/>
        </p:nvPicPr>
        <p:blipFill>
          <a:blip r:embed="rId2" cstate="print"/>
          <a:srcRect/>
          <a:stretch>
            <a:fillRect/>
          </a:stretch>
        </p:blipFill>
        <p:spPr bwMode="auto">
          <a:xfrm>
            <a:off x="0" y="3332"/>
            <a:ext cx="9148447" cy="68546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ich\Desktop\surface chem\sc8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EXTENT OF ADSORPTION</a:t>
            </a:r>
            <a:endParaRPr lang="en-IN" dirty="0">
              <a:solidFill>
                <a:srgbClr val="FF0000"/>
              </a:solidFill>
            </a:endParaRPr>
          </a:p>
        </p:txBody>
      </p:sp>
      <p:sp>
        <p:nvSpPr>
          <p:cNvPr id="3" name="Content Placeholder 2"/>
          <p:cNvSpPr>
            <a:spLocks noGrp="1"/>
          </p:cNvSpPr>
          <p:nvPr>
            <p:ph idx="1"/>
          </p:nvPr>
        </p:nvSpPr>
        <p:spPr/>
        <p:txBody>
          <a:bodyPr/>
          <a:lstStyle/>
          <a:p>
            <a:r>
              <a:rPr lang="en-US" dirty="0" smtClean="0"/>
              <a:t>If x =  the mass of </a:t>
            </a:r>
            <a:r>
              <a:rPr lang="en-US" dirty="0" err="1" smtClean="0">
                <a:solidFill>
                  <a:srgbClr val="FF0000"/>
                </a:solidFill>
              </a:rPr>
              <a:t>adsorbate</a:t>
            </a:r>
            <a:endParaRPr lang="en-US" dirty="0" smtClean="0">
              <a:solidFill>
                <a:srgbClr val="FF0000"/>
              </a:solidFill>
            </a:endParaRPr>
          </a:p>
          <a:p>
            <a:endParaRPr lang="en-US" dirty="0" smtClean="0"/>
          </a:p>
          <a:p>
            <a:r>
              <a:rPr lang="en-US" dirty="0" smtClean="0"/>
              <a:t>m= mass of </a:t>
            </a:r>
            <a:r>
              <a:rPr lang="en-US" dirty="0" smtClean="0">
                <a:solidFill>
                  <a:srgbClr val="FF0000"/>
                </a:solidFill>
              </a:rPr>
              <a:t>adsorbent</a:t>
            </a:r>
          </a:p>
          <a:p>
            <a:r>
              <a:rPr lang="en-US" dirty="0" smtClean="0"/>
              <a:t>Extent of adsorption  = x/m</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ich\Desktop\surface chem\sc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ich\Desktop\surface chem\sce15.jpg"/>
          <p:cNvPicPr>
            <a:picLocks noChangeAspect="1" noChangeArrowheads="1"/>
          </p:cNvPicPr>
          <p:nvPr/>
        </p:nvPicPr>
        <p:blipFill>
          <a:blip r:embed="rId2" cstate="print"/>
          <a:srcRect/>
          <a:stretch>
            <a:fillRect/>
          </a:stretch>
        </p:blipFill>
        <p:spPr bwMode="auto">
          <a:xfrm>
            <a:off x="228600" y="228600"/>
            <a:ext cx="8686799" cy="6095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ich\Desktop\surface chem\sce8.jpg"/>
          <p:cNvPicPr>
            <a:picLocks noChangeAspect="1" noChangeArrowheads="1"/>
          </p:cNvPicPr>
          <p:nvPr/>
        </p:nvPicPr>
        <p:blipFill>
          <a:blip r:embed="rId2" cstate="print"/>
          <a:srcRect/>
          <a:stretch>
            <a:fillRect/>
          </a:stretch>
        </p:blipFill>
        <p:spPr bwMode="auto">
          <a:xfrm>
            <a:off x="-2363" y="0"/>
            <a:ext cx="9146363" cy="6629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ch\Desktop\surface chem\sc5jpg.jp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CLASSIFICATION OF ADSORPTION</a:t>
            </a:r>
            <a:endParaRPr lang="en-IN" dirty="0">
              <a:solidFill>
                <a:srgbClr val="FF0000"/>
              </a:solidFill>
            </a:endParaRPr>
          </a:p>
        </p:txBody>
      </p:sp>
      <p:pic>
        <p:nvPicPr>
          <p:cNvPr id="38914" name="Picture 2" descr="C:\Users\Aich\Desktop\surface chem\sce4.jpg"/>
          <p:cNvPicPr>
            <a:picLocks noGrp="1" noChangeAspect="1" noChangeArrowheads="1"/>
          </p:cNvPicPr>
          <p:nvPr>
            <p:ph idx="1"/>
          </p:nvPr>
        </p:nvPicPr>
        <p:blipFill>
          <a:blip r:embed="rId2" cstate="print"/>
          <a:srcRect/>
          <a:stretch>
            <a:fillRect/>
          </a:stretch>
        </p:blipFill>
        <p:spPr bwMode="auto">
          <a:xfrm>
            <a:off x="762000" y="1203760"/>
            <a:ext cx="7924799" cy="53494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ich\Desktop\surface chem\sc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3">
                    <a:lumMod val="75000"/>
                  </a:schemeClr>
                </a:solidFill>
                <a:latin typeface="Arial" pitchFamily="34" charset="0"/>
                <a:cs typeface="Arial" pitchFamily="34" charset="0"/>
              </a:rPr>
              <a:t>EFFECT OF TEMPERATURE ON ADSORPTION</a:t>
            </a:r>
            <a:endParaRPr lang="en-IN" sz="3600" dirty="0">
              <a:solidFill>
                <a:schemeClr val="accent3">
                  <a:lumMod val="75000"/>
                </a:schemeClr>
              </a:solidFill>
              <a:latin typeface="Arial" pitchFamily="34" charset="0"/>
              <a:cs typeface="Arial" pitchFamily="34" charset="0"/>
            </a:endParaRPr>
          </a:p>
        </p:txBody>
      </p:sp>
      <p:pic>
        <p:nvPicPr>
          <p:cNvPr id="39938" name="Picture 2" descr="C:\Users\Aich\Desktop\surface chem\sce1.jpg"/>
          <p:cNvPicPr>
            <a:picLocks noGrp="1" noChangeAspect="1" noChangeArrowheads="1"/>
          </p:cNvPicPr>
          <p:nvPr>
            <p:ph idx="1"/>
          </p:nvPr>
        </p:nvPicPr>
        <p:blipFill>
          <a:blip r:embed="rId2" cstate="print"/>
          <a:srcRect/>
          <a:stretch>
            <a:fillRect/>
          </a:stretch>
        </p:blipFill>
        <p:spPr bwMode="auto">
          <a:xfrm>
            <a:off x="304800" y="1447799"/>
            <a:ext cx="8709212" cy="51054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ich\Desktop\surface chem\sc83.jpg"/>
          <p:cNvPicPr>
            <a:picLocks noChangeAspect="1" noChangeArrowheads="1"/>
          </p:cNvPicPr>
          <p:nvPr/>
        </p:nvPicPr>
        <p:blipFill>
          <a:blip r:embed="rId2" cstate="print"/>
          <a:srcRect/>
          <a:stretch>
            <a:fillRect/>
          </a:stretch>
        </p:blipFill>
        <p:spPr bwMode="auto">
          <a:xfrm>
            <a:off x="0" y="0"/>
            <a:ext cx="9144000" cy="67055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ich\Desktop\surface chem\sc84.jpg"/>
          <p:cNvPicPr>
            <a:picLocks noChangeAspect="1" noChangeArrowheads="1"/>
          </p:cNvPicPr>
          <p:nvPr/>
        </p:nvPicPr>
        <p:blipFill>
          <a:blip r:embed="rId2" cstate="print"/>
          <a:srcRect/>
          <a:stretch>
            <a:fillRect/>
          </a:stretch>
        </p:blipFill>
        <p:spPr bwMode="auto">
          <a:xfrm>
            <a:off x="-35475" y="0"/>
            <a:ext cx="9179475" cy="68579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ich\Desktop\surface chem\sc85.jpg"/>
          <p:cNvPicPr>
            <a:picLocks noChangeAspect="1" noChangeArrowheads="1"/>
          </p:cNvPicPr>
          <p:nvPr/>
        </p:nvPicPr>
        <p:blipFill>
          <a:blip r:embed="rId2" cstate="print"/>
          <a:srcRect/>
          <a:stretch>
            <a:fillRect/>
          </a:stretch>
        </p:blipFill>
        <p:spPr bwMode="auto">
          <a:xfrm>
            <a:off x="-10964" y="0"/>
            <a:ext cx="9154964"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Users\Aich\Desktop\surface chem\sce5.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Aich\Desktop\surface chem\sce6.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Aich\Desktop\surface chem\sca5.jpg"/>
          <p:cNvPicPr>
            <a:picLocks noChangeAspect="1" noChangeArrowheads="1"/>
          </p:cNvPicPr>
          <p:nvPr/>
        </p:nvPicPr>
        <p:blipFill>
          <a:blip r:embed="rId2" cstate="print"/>
          <a:srcRect/>
          <a:stretch>
            <a:fillRect/>
          </a:stretch>
        </p:blipFill>
        <p:spPr bwMode="auto">
          <a:xfrm>
            <a:off x="0" y="0"/>
            <a:ext cx="9144000" cy="67055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CATALYST</a:t>
            </a:r>
            <a:endParaRPr lang="en-IN" sz="4000" dirty="0">
              <a:solidFill>
                <a:srgbClr val="FF0000"/>
              </a:solidFill>
            </a:endParaRPr>
          </a:p>
        </p:txBody>
      </p:sp>
      <p:pic>
        <p:nvPicPr>
          <p:cNvPr id="1026" name="Picture 2" descr="C:\Users\Aich\Desktop\surface chem\sc.jpg"/>
          <p:cNvPicPr>
            <a:picLocks noGrp="1" noChangeAspect="1" noChangeArrowheads="1"/>
          </p:cNvPicPr>
          <p:nvPr>
            <p:ph idx="1"/>
          </p:nvPr>
        </p:nvPicPr>
        <p:blipFill>
          <a:blip r:embed="rId2" cstate="print"/>
          <a:srcRect/>
          <a:stretch>
            <a:fillRect/>
          </a:stretch>
        </p:blipFill>
        <p:spPr bwMode="auto">
          <a:xfrm>
            <a:off x="685800" y="1066800"/>
            <a:ext cx="8458200" cy="50615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ich\Desktop\surface chem\sc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ch\Desktop\surface chem\sc2jpg.jpg"/>
          <p:cNvPicPr>
            <a:picLocks noChangeAspect="1" noChangeArrowheads="1"/>
          </p:cNvPicPr>
          <p:nvPr/>
        </p:nvPicPr>
        <p:blipFill>
          <a:blip r:embed="rId2" cstate="print"/>
          <a:srcRect/>
          <a:stretch>
            <a:fillRect/>
          </a:stretch>
        </p:blipFill>
        <p:spPr bwMode="auto">
          <a:xfrm>
            <a:off x="228600" y="304800"/>
            <a:ext cx="8686799" cy="6324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ich\Desktop\surface chem\sc4jp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TYPES OF CATALYSIS</a:t>
            </a:r>
            <a:endParaRPr lang="en-IN" sz="3600" dirty="0">
              <a:solidFill>
                <a:srgbClr val="FF0000"/>
              </a:solidFill>
            </a:endParaRPr>
          </a:p>
        </p:txBody>
      </p:sp>
      <p:sp>
        <p:nvSpPr>
          <p:cNvPr id="3" name="Content Placeholder 2"/>
          <p:cNvSpPr>
            <a:spLocks noGrp="1"/>
          </p:cNvSpPr>
          <p:nvPr>
            <p:ph idx="1"/>
          </p:nvPr>
        </p:nvSpPr>
        <p:spPr/>
        <p:txBody>
          <a:bodyPr/>
          <a:lstStyle/>
          <a:p>
            <a:r>
              <a:rPr lang="en-IN" b="1" dirty="0" smtClean="0">
                <a:solidFill>
                  <a:srgbClr val="00B050"/>
                </a:solidFill>
              </a:rPr>
              <a:t>Homogeneous catalysis </a:t>
            </a:r>
          </a:p>
          <a:p>
            <a:pPr>
              <a:buNone/>
            </a:pPr>
            <a:r>
              <a:rPr lang="en-IN" b="1" dirty="0" smtClean="0"/>
              <a:t>	</a:t>
            </a:r>
            <a:r>
              <a:rPr lang="en-IN" dirty="0" smtClean="0"/>
              <a:t>In this </a:t>
            </a:r>
            <a:r>
              <a:rPr lang="en-IN" dirty="0" err="1" smtClean="0"/>
              <a:t>catalysis,the</a:t>
            </a:r>
            <a:r>
              <a:rPr lang="en-IN" dirty="0" smtClean="0"/>
              <a:t> catalyst ,reactants and product are in the same physical state [phase], e.g., </a:t>
            </a:r>
          </a:p>
          <a:p>
            <a:endParaRPr lang="en-IN" dirty="0"/>
          </a:p>
        </p:txBody>
      </p:sp>
      <p:pic>
        <p:nvPicPr>
          <p:cNvPr id="4" name="Picture 3"/>
          <p:cNvPicPr/>
          <p:nvPr/>
        </p:nvPicPr>
        <p:blipFill>
          <a:blip r:embed="rId2" cstate="print"/>
          <a:srcRect/>
          <a:stretch>
            <a:fillRect/>
          </a:stretch>
        </p:blipFill>
        <p:spPr bwMode="auto">
          <a:xfrm>
            <a:off x="838200" y="3886200"/>
            <a:ext cx="7467600" cy="1676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63861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Heterogeneous catalysis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a:t>
            </a:r>
            <a:r>
              <a:rPr kumimoji="0" lang="en-US" sz="3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heterogeneous catalysis, catalyst is present in a different phase</a:t>
            </a:r>
            <a:r>
              <a:rPr lang="en-US" sz="3600" dirty="0" smtClean="0">
                <a:latin typeface="Arial" pitchFamily="34"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than that of reactants, e.g.,</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2" cstate="print"/>
          <a:srcRect/>
          <a:stretch>
            <a:fillRect/>
          </a:stretch>
        </p:blipFill>
        <p:spPr bwMode="auto">
          <a:xfrm>
            <a:off x="1219200" y="3158807"/>
            <a:ext cx="6172199" cy="141319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AUTOCATALYSIS</a:t>
            </a:r>
            <a:endParaRPr lang="en-IN" dirty="0">
              <a:solidFill>
                <a:srgbClr val="00B050"/>
              </a:solidFill>
            </a:endParaRPr>
          </a:p>
        </p:txBody>
      </p:sp>
      <p:pic>
        <p:nvPicPr>
          <p:cNvPr id="51202" name="Picture 2" descr="C:\Users\Aich\Desktop\surface chem\sce51.jpg"/>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rPr>
              <a:t>Important Features of Solid Catalysts</a:t>
            </a:r>
            <a:r>
              <a:rPr lang="en-IN" dirty="0" smtClean="0"/>
              <a:t/>
            </a:r>
            <a:br>
              <a:rPr lang="en-IN" dirty="0" smtClean="0"/>
            </a:br>
            <a:endParaRPr lang="en-IN" dirty="0"/>
          </a:p>
        </p:txBody>
      </p:sp>
      <p:sp>
        <p:nvSpPr>
          <p:cNvPr id="3" name="Content Placeholder 2"/>
          <p:cNvSpPr>
            <a:spLocks noGrp="1"/>
          </p:cNvSpPr>
          <p:nvPr>
            <p:ph idx="1"/>
          </p:nvPr>
        </p:nvSpPr>
        <p:spPr>
          <a:xfrm>
            <a:off x="457200" y="1066800"/>
            <a:ext cx="8077200" cy="2971800"/>
          </a:xfrm>
        </p:spPr>
        <p:txBody>
          <a:bodyPr>
            <a:normAutofit fontScale="92500" lnSpcReduction="20000"/>
          </a:bodyPr>
          <a:lstStyle/>
          <a:p>
            <a:pPr>
              <a:buNone/>
            </a:pPr>
            <a:r>
              <a:rPr lang="en-IN" dirty="0" smtClean="0"/>
              <a:t>	</a:t>
            </a:r>
            <a:r>
              <a:rPr lang="en-IN" dirty="0" smtClean="0">
                <a:solidFill>
                  <a:srgbClr val="00B050"/>
                </a:solidFill>
              </a:rPr>
              <a:t> </a:t>
            </a:r>
            <a:r>
              <a:rPr lang="en-IN" b="1" dirty="0" smtClean="0">
                <a:solidFill>
                  <a:srgbClr val="00B050"/>
                </a:solidFill>
              </a:rPr>
              <a:t>Activity </a:t>
            </a:r>
          </a:p>
          <a:p>
            <a:pPr>
              <a:buNone/>
            </a:pPr>
            <a:r>
              <a:rPr lang="en-IN" b="1" dirty="0" smtClean="0">
                <a:solidFill>
                  <a:srgbClr val="00B050"/>
                </a:solidFill>
              </a:rPr>
              <a:t>	</a:t>
            </a:r>
            <a:r>
              <a:rPr lang="en-IN" dirty="0" smtClean="0"/>
              <a:t>The activity of a catalyst depends upon the strength of </a:t>
            </a:r>
            <a:r>
              <a:rPr lang="en-IN" dirty="0" err="1" smtClean="0"/>
              <a:t>chemisorption</a:t>
            </a:r>
            <a:r>
              <a:rPr lang="en-IN" dirty="0" smtClean="0"/>
              <a:t> to a large extent. The adsorption should be reasonably strong but not so strong that they become immobile and  no space is available for other reactants to get adsorbed.</a:t>
            </a:r>
          </a:p>
          <a:p>
            <a:endParaRPr lang="en-IN" dirty="0"/>
          </a:p>
        </p:txBody>
      </p:sp>
      <p:pic>
        <p:nvPicPr>
          <p:cNvPr id="4" name="Picture 3"/>
          <p:cNvPicPr/>
          <p:nvPr/>
        </p:nvPicPr>
        <p:blipFill>
          <a:blip r:embed="rId2" cstate="print"/>
          <a:srcRect/>
          <a:stretch>
            <a:fillRect/>
          </a:stretch>
        </p:blipFill>
        <p:spPr bwMode="auto">
          <a:xfrm>
            <a:off x="1295400" y="3886200"/>
            <a:ext cx="6705600" cy="2438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839200" cy="2554545"/>
          </a:xfrm>
          <a:prstGeom prst="rect">
            <a:avLst/>
          </a:prstGeom>
        </p:spPr>
        <p:txBody>
          <a:bodyPr wrap="square">
            <a:spAutoFit/>
          </a:bodyPr>
          <a:lstStyle/>
          <a:p>
            <a:r>
              <a:rPr lang="en-IN" sz="3200" b="1" dirty="0" smtClean="0">
                <a:solidFill>
                  <a:srgbClr val="00B050"/>
                </a:solidFill>
                <a:latin typeface="Arial" pitchFamily="34" charset="0"/>
                <a:cs typeface="Arial" pitchFamily="34" charset="0"/>
              </a:rPr>
              <a:t>Selectivity </a:t>
            </a:r>
          </a:p>
          <a:p>
            <a:r>
              <a:rPr lang="en-IN" sz="3200" dirty="0" smtClean="0">
                <a:latin typeface="Arial" pitchFamily="34" charset="0"/>
                <a:cs typeface="Arial" pitchFamily="34" charset="0"/>
              </a:rPr>
              <a:t>The selectivity of a catalyst is its ability to direct a reaction to yield a particular product, e.g., starting with H</a:t>
            </a:r>
            <a:r>
              <a:rPr lang="en-IN" sz="3200" baseline="-25000" dirty="0" smtClean="0">
                <a:latin typeface="Arial" pitchFamily="34" charset="0"/>
                <a:cs typeface="Arial" pitchFamily="34" charset="0"/>
              </a:rPr>
              <a:t>2 </a:t>
            </a:r>
            <a:r>
              <a:rPr lang="en-IN" sz="3200" dirty="0" smtClean="0">
                <a:latin typeface="Arial" pitchFamily="34" charset="0"/>
                <a:cs typeface="Arial" pitchFamily="34" charset="0"/>
              </a:rPr>
              <a:t>and CO using different catalysts, we get different products</a:t>
            </a:r>
            <a:endParaRPr lang="en-IN" sz="32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ich\Desktop\surface chem\sc1jpg.jpg"/>
          <p:cNvPicPr>
            <a:picLocks noChangeAspect="1" noChangeArrowheads="1"/>
          </p:cNvPicPr>
          <p:nvPr/>
        </p:nvPicPr>
        <p:blipFill>
          <a:blip r:embed="rId2" cstate="print"/>
          <a:srcRect/>
          <a:stretch>
            <a:fillRect/>
          </a:stretch>
        </p:blipFill>
        <p:spPr bwMode="auto">
          <a:xfrm>
            <a:off x="0" y="0"/>
            <a:ext cx="9144000" cy="6400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ENZYMES</a:t>
            </a:r>
            <a:endParaRPr lang="en-IN" dirty="0">
              <a:solidFill>
                <a:srgbClr val="FF0000"/>
              </a:solidFill>
            </a:endParaRPr>
          </a:p>
        </p:txBody>
      </p:sp>
      <p:sp>
        <p:nvSpPr>
          <p:cNvPr id="4" name="Content Placeholder 3"/>
          <p:cNvSpPr>
            <a:spLocks noGrp="1"/>
          </p:cNvSpPr>
          <p:nvPr>
            <p:ph idx="1"/>
          </p:nvPr>
        </p:nvSpPr>
        <p:spPr>
          <a:xfrm>
            <a:off x="457200" y="1600201"/>
            <a:ext cx="7848600" cy="2819400"/>
          </a:xfrm>
        </p:spPr>
        <p:txBody>
          <a:bodyPr>
            <a:normAutofit fontScale="85000" lnSpcReduction="20000"/>
          </a:bodyPr>
          <a:lstStyle/>
          <a:p>
            <a:r>
              <a:rPr lang="en-IN" dirty="0" smtClean="0"/>
              <a:t>Enzymes are complex nitrogenous organic compounds which are produced by living plants and animals. </a:t>
            </a:r>
          </a:p>
          <a:p>
            <a:r>
              <a:rPr lang="en-IN" dirty="0" smtClean="0"/>
              <a:t>They are actually protein molecules of high molecular mass and form colloidal solutions in water.</a:t>
            </a:r>
          </a:p>
          <a:p>
            <a:r>
              <a:rPr lang="en-IN" dirty="0" smtClean="0"/>
              <a:t>They are also known as biochemical catalysis.</a:t>
            </a:r>
          </a:p>
          <a:p>
            <a:endParaRPr lang="en-IN" dirty="0"/>
          </a:p>
        </p:txBody>
      </p:sp>
      <p:sp>
        <p:nvSpPr>
          <p:cNvPr id="54274" name="Rectangle 2"/>
          <p:cNvSpPr>
            <a:spLocks noChangeArrowheads="1"/>
          </p:cNvSpPr>
          <p:nvPr/>
        </p:nvSpPr>
        <p:spPr bwMode="auto">
          <a:xfrm>
            <a:off x="685800" y="4419531"/>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stomach, the pepsin enzyme converts proteins into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peptides</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while in intestine, the pancreatic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trypsin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converts proteins into amino acids by hydrolysis. Lactobacilli is used to convert milk into curd.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ich\Desktop\surface chem\sce54.jpg"/>
          <p:cNvPicPr>
            <a:picLocks noChangeAspect="1" noChangeArrowheads="1"/>
          </p:cNvPicPr>
          <p:nvPr/>
        </p:nvPicPr>
        <p:blipFill>
          <a:blip r:embed="rId2" cstate="print"/>
          <a:srcRect/>
          <a:stretch>
            <a:fillRect/>
          </a:stretch>
        </p:blipFill>
        <p:spPr bwMode="auto">
          <a:xfrm>
            <a:off x="0" y="533400"/>
            <a:ext cx="9144000" cy="586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ich\Desktop\surface chem\sca9.jpg"/>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ich\Desktop\surface chem\sce5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ich\Desktop\surface chem\sce52.jpg"/>
          <p:cNvPicPr>
            <a:picLocks noChangeAspect="1" noChangeArrowheads="1"/>
          </p:cNvPicPr>
          <p:nvPr/>
        </p:nvPicPr>
        <p:blipFill>
          <a:blip r:embed="rId2" cstate="print"/>
          <a:srcRect/>
          <a:stretch>
            <a:fillRect/>
          </a:stretch>
        </p:blipFill>
        <p:spPr bwMode="auto">
          <a:xfrm>
            <a:off x="0" y="304800"/>
            <a:ext cx="9144000" cy="6324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1"/>
            <a:ext cx="8458200" cy="3108543"/>
          </a:xfrm>
          <a:prstGeom prst="rect">
            <a:avLst/>
          </a:prstGeom>
        </p:spPr>
        <p:txBody>
          <a:bodyPr wrap="square">
            <a:spAutoFit/>
          </a:bodyPr>
          <a:lstStyle/>
          <a:p>
            <a:r>
              <a:rPr lang="en-IN" sz="2800" dirty="0" smtClean="0">
                <a:solidFill>
                  <a:srgbClr val="FF0000"/>
                </a:solidFill>
              </a:rPr>
              <a:t>The </a:t>
            </a:r>
            <a:r>
              <a:rPr lang="en-IN" sz="2800" b="1" dirty="0" smtClean="0">
                <a:solidFill>
                  <a:srgbClr val="FF0000"/>
                </a:solidFill>
              </a:rPr>
              <a:t>lock and key model</a:t>
            </a:r>
            <a:r>
              <a:rPr lang="en-IN" sz="2800" dirty="0" smtClean="0"/>
              <a:t> </a:t>
            </a:r>
          </a:p>
          <a:p>
            <a:r>
              <a:rPr lang="en-IN" sz="2800" dirty="0" smtClean="0"/>
              <a:t>also called Fisher's theory is one of two </a:t>
            </a:r>
            <a:r>
              <a:rPr lang="en-IN" sz="2800" b="1" dirty="0" smtClean="0"/>
              <a:t>models</a:t>
            </a:r>
            <a:r>
              <a:rPr lang="en-IN" sz="2800" dirty="0" smtClean="0"/>
              <a:t> which describe the enzyme-substrate interaction. </a:t>
            </a:r>
          </a:p>
          <a:p>
            <a:r>
              <a:rPr lang="en-IN" sz="2800" dirty="0" smtClean="0"/>
              <a:t>The </a:t>
            </a:r>
            <a:r>
              <a:rPr lang="en-IN" sz="2800" b="1" dirty="0" smtClean="0"/>
              <a:t>lock and key model</a:t>
            </a:r>
            <a:r>
              <a:rPr lang="en-IN" sz="2800" dirty="0" smtClean="0"/>
              <a:t> assumes that the active site of the enzyme and the substrate are equal shaped. It supposes that the substrate fits perfectly into the active site of the enzyme.</a:t>
            </a:r>
            <a:endParaRPr lang="en-IN" sz="2800" dirty="0"/>
          </a:p>
        </p:txBody>
      </p:sp>
      <p:sp>
        <p:nvSpPr>
          <p:cNvPr id="3" name="Rectangle 2"/>
          <p:cNvSpPr/>
          <p:nvPr/>
        </p:nvSpPr>
        <p:spPr>
          <a:xfrm>
            <a:off x="0" y="3962400"/>
            <a:ext cx="8915400" cy="1815882"/>
          </a:xfrm>
          <a:prstGeom prst="rect">
            <a:avLst/>
          </a:prstGeom>
        </p:spPr>
        <p:txBody>
          <a:bodyPr wrap="square">
            <a:spAutoFit/>
          </a:bodyPr>
          <a:lstStyle/>
          <a:p>
            <a:r>
              <a:rPr lang="en-IN" sz="2800" dirty="0" smtClean="0"/>
              <a:t>As, these active sites (can be </a:t>
            </a:r>
            <a:r>
              <a:rPr lang="en-IN" sz="2800" b="1" dirty="0" smtClean="0"/>
              <a:t>called locks</a:t>
            </a:r>
            <a:r>
              <a:rPr lang="en-IN" sz="2800" dirty="0" smtClean="0"/>
              <a:t>) are very specific and only few molecules (can be </a:t>
            </a:r>
            <a:r>
              <a:rPr lang="en-IN" sz="2800" b="1" dirty="0" smtClean="0"/>
              <a:t>called keys</a:t>
            </a:r>
            <a:r>
              <a:rPr lang="en-IN" sz="2800" dirty="0" smtClean="0"/>
              <a:t>) can bind them, this </a:t>
            </a:r>
            <a:r>
              <a:rPr lang="en-IN" sz="2800" b="1" dirty="0" smtClean="0"/>
              <a:t>model</a:t>
            </a:r>
            <a:r>
              <a:rPr lang="en-IN" sz="2800" dirty="0" smtClean="0"/>
              <a:t> of enzyme working is </a:t>
            </a:r>
            <a:r>
              <a:rPr lang="en-IN" sz="2800" b="1" dirty="0" smtClean="0"/>
              <a:t>called Lock and Key</a:t>
            </a:r>
            <a:r>
              <a:rPr lang="en-IN" sz="2800" dirty="0" smtClean="0"/>
              <a:t> mechanism</a:t>
            </a:r>
            <a:endParaRPr lang="en-IN"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3970318"/>
          </a:xfrm>
          <a:prstGeom prst="rect">
            <a:avLst/>
          </a:prstGeom>
        </p:spPr>
        <p:txBody>
          <a:bodyPr wrap="square">
            <a:spAutoFit/>
          </a:bodyPr>
          <a:lstStyle/>
          <a:p>
            <a:r>
              <a:rPr lang="en-IN" sz="3600" u="sng" dirty="0" smtClean="0">
                <a:solidFill>
                  <a:srgbClr val="FF0000"/>
                </a:solidFill>
              </a:rPr>
              <a:t>I</a:t>
            </a:r>
            <a:r>
              <a:rPr lang="en-IN" sz="3600" b="1" u="sng" dirty="0" smtClean="0">
                <a:solidFill>
                  <a:srgbClr val="FF0000"/>
                </a:solidFill>
              </a:rPr>
              <a:t>nduced</a:t>
            </a:r>
            <a:r>
              <a:rPr lang="en-IN" sz="3600" u="sng" dirty="0" smtClean="0">
                <a:solidFill>
                  <a:srgbClr val="FF0000"/>
                </a:solidFill>
              </a:rPr>
              <a:t>-</a:t>
            </a:r>
            <a:r>
              <a:rPr lang="en-IN" sz="3600" b="1" u="sng" dirty="0" smtClean="0">
                <a:solidFill>
                  <a:srgbClr val="FF0000"/>
                </a:solidFill>
              </a:rPr>
              <a:t>fit model</a:t>
            </a:r>
            <a:r>
              <a:rPr lang="en-IN" sz="3600" dirty="0" smtClean="0"/>
              <a:t>:</a:t>
            </a:r>
          </a:p>
          <a:p>
            <a:r>
              <a:rPr lang="en-IN" sz="3600" dirty="0" smtClean="0"/>
              <a:t>Proposed by Daniel </a:t>
            </a:r>
            <a:r>
              <a:rPr lang="en-IN" sz="3600" dirty="0" err="1" smtClean="0"/>
              <a:t>Koshland</a:t>
            </a:r>
            <a:r>
              <a:rPr lang="en-IN" sz="3600" dirty="0" smtClean="0"/>
              <a:t> in 1958, attempts to explain how this is accomplished. </a:t>
            </a:r>
          </a:p>
          <a:p>
            <a:r>
              <a:rPr lang="en-IN" sz="3600" dirty="0" smtClean="0"/>
              <a:t>His theory asserts that when the active site on the </a:t>
            </a:r>
            <a:r>
              <a:rPr lang="en-IN" sz="3600" b="1" dirty="0" smtClean="0"/>
              <a:t>enzymes</a:t>
            </a:r>
            <a:r>
              <a:rPr lang="en-IN" sz="3600" dirty="0" smtClean="0"/>
              <a:t> makes contact with the proper substrate, the </a:t>
            </a:r>
            <a:r>
              <a:rPr lang="en-IN" sz="3600" b="1" dirty="0" smtClean="0"/>
              <a:t>enzyme</a:t>
            </a:r>
            <a:r>
              <a:rPr lang="en-IN" sz="3600" dirty="0" smtClean="0"/>
              <a:t> moulds itself to the shape of the molecule</a:t>
            </a:r>
            <a:endParaRPr lang="en-IN"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Characteristics of Enzyme Catalysis</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 </a:t>
            </a:r>
            <a:r>
              <a:rPr lang="en-IN" b="1" dirty="0" smtClean="0"/>
              <a:t>High efficiency </a:t>
            </a:r>
            <a:r>
              <a:rPr lang="en-IN" dirty="0" smtClean="0"/>
              <a:t>One molecule of an enzyme may transform one million molecule of reactant per minute.</a:t>
            </a:r>
          </a:p>
          <a:p>
            <a:r>
              <a:rPr lang="en-IN" dirty="0" smtClean="0"/>
              <a:t>· </a:t>
            </a:r>
            <a:r>
              <a:rPr lang="en-IN" b="1" dirty="0" smtClean="0"/>
              <a:t>Highly specific nature </a:t>
            </a:r>
            <a:r>
              <a:rPr lang="en-IN" dirty="0" smtClean="0"/>
              <a:t>Each enzyme catalyst cannot catalyse more than one reaction.</a:t>
            </a:r>
          </a:p>
          <a:p>
            <a:r>
              <a:rPr lang="en-IN" dirty="0" smtClean="0"/>
              <a:t>· </a:t>
            </a:r>
            <a:r>
              <a:rPr lang="en-IN" b="1" dirty="0" smtClean="0"/>
              <a:t>Optimum temperature </a:t>
            </a:r>
            <a:r>
              <a:rPr lang="en-IN" dirty="0" smtClean="0"/>
              <a:t>Enzyme catalyst gives higher yield at optimum temperature i.e.,</a:t>
            </a:r>
          </a:p>
          <a:p>
            <a:r>
              <a:rPr lang="en-IN" dirty="0" smtClean="0"/>
              <a:t>at 298-310 K. Human body temperature, i.e., at being 310 K is suited for enzyme</a:t>
            </a:r>
          </a:p>
          <a:p>
            <a:r>
              <a:rPr lang="en-IN" dirty="0" smtClean="0"/>
              <a:t>catalysed reactions</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04800" y="547725"/>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Optimum pH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rate of an enzyme </a:t>
            </a:r>
            <a:r>
              <a:rPr kumimoji="0" lang="en-US"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catalysed</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reaction is maximum at optimum pH range 5 to 7.</a:t>
            </a: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Activators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Activators like ions such as Na+ ,Ca 2+, Mn2+ help in the activation of enzymes which cannot act on their own strength.</a:t>
            </a: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Co-enzyme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Co-enzymes are the substance having nature similar to the enzyme and their presence increases the enzyme activity. Mostly vitamins act as co-enzymes.</a:t>
            </a: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Effect of Inhibitors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Inhibitors slow down the rate of enzymatic reaction</a:t>
            </a:r>
            <a:r>
              <a:rPr kumimoji="0" lang="en-US" sz="3200" b="0" i="0" u="none" strike="noStrike" cap="none" normalizeH="0" baseline="0" dirty="0" smtClean="0">
                <a:ln>
                  <a:noFill/>
                </a:ln>
                <a:solidFill>
                  <a:schemeClr val="tx1"/>
                </a:solidFill>
                <a:effectLst/>
                <a:latin typeface="Calibri" pitchFamily="34" charset="0"/>
                <a:cs typeface="Arial" pitchFamily="34" charset="0"/>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ich\Desktop\surface chem\sc7jpg.jpg"/>
          <p:cNvPicPr>
            <a:picLocks noChangeAspect="1" noChangeArrowheads="1"/>
          </p:cNvPicPr>
          <p:nvPr/>
        </p:nvPicPr>
        <p:blipFill>
          <a:blip r:embed="rId2" cstate="print"/>
          <a:srcRect/>
          <a:stretch>
            <a:fillRect/>
          </a:stretch>
        </p:blipFill>
        <p:spPr bwMode="auto">
          <a:xfrm>
            <a:off x="0" y="304800"/>
            <a:ext cx="9143999" cy="5791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534400" cy="6001643"/>
          </a:xfrm>
          <a:prstGeom prst="rect">
            <a:avLst/>
          </a:prstGeom>
        </p:spPr>
        <p:txBody>
          <a:bodyPr wrap="square">
            <a:spAutoFit/>
          </a:bodyPr>
          <a:lstStyle/>
          <a:p>
            <a:r>
              <a:rPr lang="en-IN" sz="3200" dirty="0" smtClean="0"/>
              <a:t>Depending upon the </a:t>
            </a:r>
            <a:r>
              <a:rPr lang="en-IN" sz="3200" dirty="0" smtClean="0">
                <a:solidFill>
                  <a:srgbClr val="FF0000"/>
                </a:solidFill>
              </a:rPr>
              <a:t>size of </a:t>
            </a:r>
            <a:r>
              <a:rPr lang="en-IN" sz="3200" dirty="0" err="1" smtClean="0">
                <a:solidFill>
                  <a:srgbClr val="FF0000"/>
                </a:solidFill>
              </a:rPr>
              <a:t>paticles</a:t>
            </a:r>
            <a:r>
              <a:rPr lang="en-IN" sz="3200" dirty="0" smtClean="0">
                <a:solidFill>
                  <a:srgbClr val="FF0000"/>
                </a:solidFill>
              </a:rPr>
              <a:t> </a:t>
            </a:r>
            <a:r>
              <a:rPr lang="en-IN" sz="3200" dirty="0" smtClean="0"/>
              <a:t>solutions are divided into true solutions, colloids and suspension</a:t>
            </a:r>
          </a:p>
          <a:p>
            <a:r>
              <a:rPr lang="en-IN" sz="3200" b="1" u="sng" dirty="0" smtClean="0">
                <a:solidFill>
                  <a:srgbClr val="00B050"/>
                </a:solidFill>
              </a:rPr>
              <a:t>True solutions</a:t>
            </a:r>
            <a:r>
              <a:rPr lang="en-IN" sz="3200" dirty="0" smtClean="0"/>
              <a:t>:</a:t>
            </a:r>
          </a:p>
          <a:p>
            <a:r>
              <a:rPr lang="en-IN" sz="3200" dirty="0" smtClean="0"/>
              <a:t>True solution particles size less than 1nm</a:t>
            </a:r>
          </a:p>
          <a:p>
            <a:r>
              <a:rPr lang="en-IN" sz="3200" u="sng" dirty="0" smtClean="0">
                <a:solidFill>
                  <a:srgbClr val="00B050"/>
                </a:solidFill>
              </a:rPr>
              <a:t>Colloidal solution</a:t>
            </a:r>
            <a:r>
              <a:rPr lang="en-IN" sz="3200" dirty="0" smtClean="0"/>
              <a:t>:</a:t>
            </a:r>
          </a:p>
          <a:p>
            <a:r>
              <a:rPr lang="en-IN" sz="3200" dirty="0" smtClean="0"/>
              <a:t>a colloid is a heterogeneous system in which one substance is dispersed(dispersed phase)in another substance called dispersion medium and size of dispersed phase is from 1nm-1000 nm.</a:t>
            </a:r>
          </a:p>
          <a:p>
            <a:r>
              <a:rPr lang="en-IN" sz="3200" b="1" u="sng" dirty="0" smtClean="0">
                <a:solidFill>
                  <a:srgbClr val="00B050"/>
                </a:solidFill>
              </a:rPr>
              <a:t>Suspension</a:t>
            </a:r>
            <a:r>
              <a:rPr lang="en-IN" sz="3200" b="1" dirty="0" smtClean="0"/>
              <a:t>:</a:t>
            </a:r>
            <a:r>
              <a:rPr lang="en-IN" sz="3200" dirty="0" smtClean="0"/>
              <a:t> size of dispersed phase is greater than 1000 nm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ch\Desktop\surface chem\sce58.jpg"/>
          <p:cNvPicPr>
            <a:picLocks noChangeAspect="1" noChangeArrowheads="1"/>
          </p:cNvPicPr>
          <p:nvPr/>
        </p:nvPicPr>
        <p:blipFill>
          <a:blip r:embed="rId2" cstate="print"/>
          <a:srcRect/>
          <a:stretch>
            <a:fillRect/>
          </a:stretch>
        </p:blipFill>
        <p:spPr bwMode="auto">
          <a:xfrm>
            <a:off x="228600" y="685800"/>
            <a:ext cx="8686800" cy="5410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800" dirty="0" smtClean="0">
                <a:latin typeface="Arial" pitchFamily="34" charset="0"/>
                <a:cs typeface="Arial" pitchFamily="34" charset="0"/>
              </a:rPr>
              <a:t>Depending upon the size of </a:t>
            </a:r>
            <a:r>
              <a:rPr lang="en-IN" sz="2800" dirty="0" err="1" smtClean="0">
                <a:latin typeface="Arial" pitchFamily="34" charset="0"/>
                <a:cs typeface="Arial" pitchFamily="34" charset="0"/>
              </a:rPr>
              <a:t>paticles</a:t>
            </a:r>
            <a:r>
              <a:rPr lang="en-IN" sz="2800" dirty="0" smtClean="0">
                <a:latin typeface="Arial" pitchFamily="34" charset="0"/>
                <a:cs typeface="Arial" pitchFamily="34" charset="0"/>
              </a:rPr>
              <a:t> solutions are divided into true solutions, colloids and suspension</a:t>
            </a:r>
            <a:br>
              <a:rPr lang="en-IN" sz="2800" dirty="0" smtClean="0">
                <a:latin typeface="Arial" pitchFamily="34" charset="0"/>
                <a:cs typeface="Arial" pitchFamily="34" charset="0"/>
              </a:rPr>
            </a:br>
            <a:endParaRPr lang="en-IN" sz="28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IN" b="1" dirty="0" smtClean="0">
                <a:solidFill>
                  <a:srgbClr val="00B050"/>
                </a:solidFill>
              </a:rPr>
              <a:t>True solutions</a:t>
            </a:r>
            <a:r>
              <a:rPr lang="en-IN" dirty="0" smtClean="0">
                <a:solidFill>
                  <a:srgbClr val="00B050"/>
                </a:solidFill>
              </a:rPr>
              <a:t>:</a:t>
            </a:r>
          </a:p>
          <a:p>
            <a:pPr>
              <a:buNone/>
            </a:pPr>
            <a:r>
              <a:rPr lang="en-IN" dirty="0" smtClean="0"/>
              <a:t>	True solution particles size less than 1nm</a:t>
            </a:r>
          </a:p>
          <a:p>
            <a:r>
              <a:rPr lang="en-IN" dirty="0" smtClean="0">
                <a:solidFill>
                  <a:srgbClr val="00B050"/>
                </a:solidFill>
              </a:rPr>
              <a:t>Colloid-</a:t>
            </a:r>
          </a:p>
          <a:p>
            <a:pPr>
              <a:buNone/>
            </a:pPr>
            <a:r>
              <a:rPr lang="en-IN" dirty="0" smtClean="0"/>
              <a:t>	a colloid is a heterogeneous system in which one substance is dispersed(dispersed phase)in another substance called dispersion medium and size of dispersed phase is from 1nm-1000 nm.</a:t>
            </a:r>
          </a:p>
          <a:p>
            <a:r>
              <a:rPr lang="en-IN" b="1" dirty="0" smtClean="0">
                <a:solidFill>
                  <a:srgbClr val="00B050"/>
                </a:solidFill>
              </a:rPr>
              <a:t>Suspension:</a:t>
            </a:r>
            <a:r>
              <a:rPr lang="en-IN" dirty="0" smtClean="0">
                <a:solidFill>
                  <a:srgbClr val="00B050"/>
                </a:solidFill>
              </a:rPr>
              <a:t> </a:t>
            </a:r>
          </a:p>
          <a:p>
            <a:r>
              <a:rPr lang="en-IN" dirty="0" smtClean="0"/>
              <a:t>size of dispersed phase is greater than 1000 nm</a:t>
            </a: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Aich\Desktop\surface chem\sca8.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 name="Rectangle 3"/>
          <p:cNvSpPr/>
          <p:nvPr/>
        </p:nvSpPr>
        <p:spPr>
          <a:xfrm>
            <a:off x="533400" y="1143000"/>
            <a:ext cx="8153400" cy="4401205"/>
          </a:xfrm>
          <a:prstGeom prst="rect">
            <a:avLst/>
          </a:prstGeom>
        </p:spPr>
        <p:txBody>
          <a:bodyPr wrap="square">
            <a:spAutoFit/>
          </a:bodyPr>
          <a:lstStyle/>
          <a:p>
            <a:r>
              <a:rPr lang="en-US" sz="4000" dirty="0" smtClean="0">
                <a:latin typeface="Arial" pitchFamily="34" charset="0"/>
                <a:ea typeface="Times New Roman" pitchFamily="18" charset="0"/>
                <a:cs typeface="Arial" pitchFamily="34" charset="0"/>
              </a:rPr>
              <a:t>The phenomenon of attracting and retaining the molecules of a substance on the surface of a solid or liquid, resulting in a higher concentration of the molecules on the surface, is known as </a:t>
            </a:r>
            <a:r>
              <a:rPr lang="en-US" sz="4000" u="sng"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ADSORPTION</a:t>
            </a:r>
            <a:endParaRPr lang="en-IN" sz="4000" u="sng"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itchFamily="34" charset="0"/>
                <a:cs typeface="Arial" pitchFamily="34" charset="0"/>
              </a:rPr>
              <a:t>Which is true solution, suspension and colloidal solution</a:t>
            </a:r>
            <a:endParaRPr lang="en-IN" sz="2800" dirty="0">
              <a:latin typeface="Arial" pitchFamily="34" charset="0"/>
              <a:cs typeface="Arial" pitchFamily="34" charset="0"/>
            </a:endParaRPr>
          </a:p>
        </p:txBody>
      </p:sp>
      <p:pic>
        <p:nvPicPr>
          <p:cNvPr id="2050" name="Picture 2" descr="C:\Users\Aich\Desktop\surface chem\sce57.jpg"/>
          <p:cNvPicPr>
            <a:picLocks noGrp="1" noChangeAspect="1" noChangeArrowheads="1"/>
          </p:cNvPicPr>
          <p:nvPr>
            <p:ph idx="1"/>
          </p:nvPr>
        </p:nvPicPr>
        <p:blipFill>
          <a:blip r:embed="rId2" cstate="print"/>
          <a:srcRect/>
          <a:stretch>
            <a:fillRect/>
          </a:stretch>
        </p:blipFill>
        <p:spPr bwMode="auto">
          <a:xfrm>
            <a:off x="581025" y="1724819"/>
            <a:ext cx="7981950" cy="42767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C:\Users\Aich\Desktop\surface chem\sce71.jpg"/>
          <p:cNvPicPr>
            <a:picLocks noGrp="1" noChangeAspect="1" noChangeArrowheads="1"/>
          </p:cNvPicPr>
          <p:nvPr>
            <p:ph idx="1"/>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latin typeface="Arial" pitchFamily="34" charset="0"/>
                <a:cs typeface="Arial" pitchFamily="34" charset="0"/>
              </a:rPr>
              <a:t>TYPES OF COLLOIDS</a:t>
            </a:r>
            <a:r>
              <a:rPr lang="en-IN" dirty="0" smtClean="0"/>
              <a:t/>
            </a:r>
            <a:br>
              <a:rPr lang="en-IN" dirty="0" smtClean="0"/>
            </a:br>
            <a:endParaRPr lang="en-IN" dirty="0"/>
          </a:p>
        </p:txBody>
      </p:sp>
      <p:sp>
        <p:nvSpPr>
          <p:cNvPr id="3" name="Content Placeholder 2"/>
          <p:cNvSpPr>
            <a:spLocks noGrp="1"/>
          </p:cNvSpPr>
          <p:nvPr>
            <p:ph idx="1"/>
          </p:nvPr>
        </p:nvSpPr>
        <p:spPr>
          <a:xfrm>
            <a:off x="457200" y="1219200"/>
            <a:ext cx="8229600" cy="5334000"/>
          </a:xfrm>
        </p:spPr>
        <p:txBody>
          <a:bodyPr>
            <a:normAutofit fontScale="85000" lnSpcReduction="10000"/>
          </a:bodyPr>
          <a:lstStyle/>
          <a:p>
            <a:r>
              <a:rPr lang="en-IN" sz="3300" dirty="0" smtClean="0">
                <a:latin typeface="Arial" pitchFamily="34" charset="0"/>
                <a:cs typeface="Arial" pitchFamily="34" charset="0"/>
              </a:rPr>
              <a:t>On the basis of nature of interaction between dispersed phase and dispersion medium.</a:t>
            </a:r>
          </a:p>
          <a:p>
            <a:r>
              <a:rPr lang="en-IN" sz="3300" b="1" dirty="0" smtClean="0">
                <a:latin typeface="Arial" pitchFamily="34" charset="0"/>
                <a:cs typeface="Arial" pitchFamily="34" charset="0"/>
              </a:rPr>
              <a:t>(a) </a:t>
            </a:r>
            <a:r>
              <a:rPr lang="en-IN" sz="3300" dirty="0" err="1" smtClean="0">
                <a:solidFill>
                  <a:srgbClr val="FF0000"/>
                </a:solidFill>
                <a:latin typeface="Arial" pitchFamily="34" charset="0"/>
                <a:cs typeface="Arial" pitchFamily="34" charset="0"/>
              </a:rPr>
              <a:t>Lyophobic</a:t>
            </a:r>
            <a:r>
              <a:rPr lang="en-IN" sz="3300" dirty="0" smtClean="0">
                <a:solidFill>
                  <a:srgbClr val="FF0000"/>
                </a:solidFill>
                <a:latin typeface="Arial" pitchFamily="34" charset="0"/>
                <a:cs typeface="Arial" pitchFamily="34" charset="0"/>
              </a:rPr>
              <a:t> </a:t>
            </a:r>
            <a:r>
              <a:rPr lang="en-IN" sz="3300" dirty="0" smtClean="0">
                <a:latin typeface="Arial" pitchFamily="34" charset="0"/>
                <a:cs typeface="Arial" pitchFamily="34" charset="0"/>
              </a:rPr>
              <a:t>(colloid-solvent , hating colloid)</a:t>
            </a:r>
          </a:p>
          <a:p>
            <a:r>
              <a:rPr lang="en-IN" sz="3300" dirty="0" smtClean="0">
                <a:latin typeface="Arial" pitchFamily="34" charset="0"/>
                <a:cs typeface="Arial" pitchFamily="34" charset="0"/>
              </a:rPr>
              <a:t> These colloids cannot be prepared by simply mixing of dispersed phase into dispersion medium.</a:t>
            </a:r>
          </a:p>
          <a:p>
            <a:r>
              <a:rPr lang="en-IN" sz="3300" dirty="0" smtClean="0">
                <a:latin typeface="Arial" pitchFamily="34" charset="0"/>
                <a:cs typeface="Arial" pitchFamily="34" charset="0"/>
              </a:rPr>
              <a:t>e.g. metallic sols.</a:t>
            </a:r>
          </a:p>
          <a:p>
            <a:r>
              <a:rPr lang="en-IN" sz="3300" b="1" dirty="0" smtClean="0">
                <a:latin typeface="Arial" pitchFamily="34" charset="0"/>
                <a:cs typeface="Arial" pitchFamily="34" charset="0"/>
              </a:rPr>
              <a:t>(b) </a:t>
            </a:r>
            <a:r>
              <a:rPr lang="en-IN" sz="3300" dirty="0" err="1" smtClean="0">
                <a:solidFill>
                  <a:srgbClr val="FF0000"/>
                </a:solidFill>
                <a:latin typeface="Arial" pitchFamily="34" charset="0"/>
                <a:cs typeface="Arial" pitchFamily="34" charset="0"/>
              </a:rPr>
              <a:t>Lyophillic</a:t>
            </a:r>
            <a:r>
              <a:rPr lang="en-IN" sz="3300" dirty="0" smtClean="0">
                <a:latin typeface="Arial" pitchFamily="34" charset="0"/>
                <a:cs typeface="Arial" pitchFamily="34" charset="0"/>
              </a:rPr>
              <a:t> (colloid-solvent loving colloids) these colloids can be prepared by simply mixing of dispersion phase into dispersion medium.</a:t>
            </a:r>
          </a:p>
          <a:p>
            <a:r>
              <a:rPr lang="en-IN" sz="3300" dirty="0" smtClean="0">
                <a:latin typeface="Arial" pitchFamily="34" charset="0"/>
                <a:cs typeface="Arial" pitchFamily="34" charset="0"/>
              </a:rPr>
              <a:t>e.g. Starch sol.</a:t>
            </a:r>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C:\Users\Aich\Desktop\surface chem\sc12.13jpg.jpg"/>
          <p:cNvPicPr>
            <a:picLocks noGrp="1" noChangeAspect="1" noChangeArrowheads="1"/>
          </p:cNvPicPr>
          <p:nvPr>
            <p:ph idx="1"/>
          </p:nvPr>
        </p:nvPicPr>
        <p:blipFill>
          <a:blip r:embed="rId2" cstate="print"/>
          <a:srcRect/>
          <a:stretch>
            <a:fillRect/>
          </a:stretch>
        </p:blipFill>
        <p:spPr bwMode="auto">
          <a:xfrm>
            <a:off x="0" y="304800"/>
            <a:ext cx="8991600" cy="6400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r>
              <a:rPr lang="en-IN" sz="3100" b="1" dirty="0" smtClean="0">
                <a:solidFill>
                  <a:srgbClr val="FF0000"/>
                </a:solidFill>
                <a:latin typeface="Arial" pitchFamily="34" charset="0"/>
                <a:cs typeface="Arial" pitchFamily="34" charset="0"/>
              </a:rPr>
              <a:t>On the basis of types of particles of the dispersed phase</a:t>
            </a:r>
            <a:r>
              <a:rPr lang="en-IN" dirty="0" smtClean="0"/>
              <a:t/>
            </a:r>
            <a:br>
              <a:rPr lang="en-IN" dirty="0" smtClean="0"/>
            </a:br>
            <a:endParaRPr lang="en-IN"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IN" b="1" dirty="0" smtClean="0"/>
              <a:t>(a) </a:t>
            </a:r>
            <a:r>
              <a:rPr lang="en-IN" b="1" u="sng" dirty="0" err="1" smtClean="0">
                <a:solidFill>
                  <a:srgbClr val="00B050"/>
                </a:solidFill>
              </a:rPr>
              <a:t>Multimolecular</a:t>
            </a:r>
            <a:r>
              <a:rPr lang="en-IN" b="1" u="sng" dirty="0" smtClean="0">
                <a:solidFill>
                  <a:srgbClr val="00B050"/>
                </a:solidFill>
              </a:rPr>
              <a:t> colloid- </a:t>
            </a:r>
            <a:r>
              <a:rPr lang="en-IN" dirty="0" smtClean="0"/>
              <a:t>on dissolution, a large number of atoms or smaller molecules of a substance aggregate together to form species having size in colloidal range. The species thus formed are called </a:t>
            </a:r>
            <a:r>
              <a:rPr lang="en-IN" dirty="0" err="1" smtClean="0"/>
              <a:t>Multimolecular</a:t>
            </a:r>
            <a:r>
              <a:rPr lang="en-IN" dirty="0" smtClean="0"/>
              <a:t> colloids.</a:t>
            </a:r>
          </a:p>
          <a:p>
            <a:pPr>
              <a:buNone/>
            </a:pPr>
            <a:r>
              <a:rPr lang="en-IN" dirty="0" smtClean="0"/>
              <a:t>	e.g. Sulphur sol.</a:t>
            </a:r>
          </a:p>
          <a:p>
            <a:r>
              <a:rPr lang="en-IN" b="1" dirty="0" smtClean="0"/>
              <a:t>(b) </a:t>
            </a:r>
            <a:r>
              <a:rPr lang="en-IN" b="1" u="sng" dirty="0" smtClean="0">
                <a:solidFill>
                  <a:srgbClr val="00B050"/>
                </a:solidFill>
              </a:rPr>
              <a:t>Macromolecular colloids </a:t>
            </a:r>
            <a:r>
              <a:rPr lang="en-IN" dirty="0" smtClean="0"/>
              <a:t>-macromolecules are suitable solvent from solution in which size of the particles are in range of colloidal range.</a:t>
            </a:r>
          </a:p>
          <a:p>
            <a:pPr>
              <a:buNone/>
            </a:pPr>
            <a:r>
              <a:rPr lang="en-IN" dirty="0" smtClean="0"/>
              <a:t>	e.g. starch sol.</a:t>
            </a:r>
          </a:p>
          <a:p>
            <a:r>
              <a:rPr lang="en-IN" b="1" dirty="0" smtClean="0"/>
              <a:t>(c) </a:t>
            </a:r>
            <a:r>
              <a:rPr lang="en-IN" b="1" u="sng" dirty="0" smtClean="0">
                <a:solidFill>
                  <a:srgbClr val="00B050"/>
                </a:solidFill>
              </a:rPr>
              <a:t>Associated colloids </a:t>
            </a:r>
            <a:r>
              <a:rPr lang="en-IN" dirty="0" smtClean="0"/>
              <a:t>(micelles)-some substances in law concentration behaves as normal strong electrolyte but at higher concentration exhibit colloidal behaviour due to formation of aggregates. The aggregated particles are called micelles and also known as associated colloids.</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Aich\Desktop\surface chem\sc12.17jpg.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Aich\Desktop\surface chem\sc12.16jpg.jpg"/>
          <p:cNvPicPr>
            <a:picLocks noGrp="1" noChangeAspect="1" noChangeArrowheads="1"/>
          </p:cNvPicPr>
          <p:nvPr>
            <p:ph idx="1"/>
          </p:nvPr>
        </p:nvPicPr>
        <p:blipFill>
          <a:blip r:embed="rId2" cstate="print"/>
          <a:srcRect/>
          <a:stretch>
            <a:fillRect/>
          </a:stretch>
        </p:blipFill>
        <p:spPr bwMode="auto">
          <a:xfrm>
            <a:off x="0" y="228600"/>
            <a:ext cx="9144000" cy="6629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Aich\Desktop\surface chem\sc12.14jpg.jpg"/>
          <p:cNvPicPr>
            <a:picLocks noGrp="1" noChangeAspect="1" noChangeArrowheads="1"/>
          </p:cNvPicPr>
          <p:nvPr>
            <p:ph idx="1"/>
          </p:nvPr>
        </p:nvPicPr>
        <p:blipFill>
          <a:blip r:embed="rId2" cstate="print"/>
          <a:srcRect/>
          <a:stretch>
            <a:fillRect/>
          </a:stretch>
        </p:blipFill>
        <p:spPr bwMode="auto">
          <a:xfrm>
            <a:off x="228600" y="228600"/>
            <a:ext cx="8610600" cy="6019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descr="C:\Users\Aich\Desktop\surface chem\sc12.18jpg.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Aich\Desktop\surface chem\sc12.11jpg.jpg"/>
          <p:cNvPicPr>
            <a:picLocks noGrp="1" noChangeAspect="1" noChangeArrowheads="1"/>
          </p:cNvPicPr>
          <p:nvPr>
            <p:ph idx="1"/>
          </p:nvPr>
        </p:nvPicPr>
        <p:blipFill>
          <a:blip r:embed="rId2" cstate="print"/>
          <a:srcRect/>
          <a:stretch>
            <a:fillRect/>
          </a:stretch>
        </p:blipFill>
        <p:spPr bwMode="auto">
          <a:xfrm>
            <a:off x="228600" y="228600"/>
            <a:ext cx="8305800" cy="44481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609600"/>
            <a:ext cx="9144000" cy="3276599"/>
          </a:xfrm>
        </p:spPr>
        <p:txBody>
          <a:bodyPr>
            <a:normAutofit fontScale="90000"/>
          </a:bodyPr>
          <a:lstStyle/>
          <a:p>
            <a:r>
              <a:rPr lang="en-GB" dirty="0" smtClean="0">
                <a:latin typeface="Arial" pitchFamily="34" charset="0"/>
                <a:cs typeface="Arial" pitchFamily="34" charset="0"/>
              </a:rPr>
              <a:t>The substance on the surface of which adsorption takes place is called the </a:t>
            </a:r>
            <a:r>
              <a:rPr lang="en-GB" u="sng" dirty="0" smtClean="0">
                <a:solidFill>
                  <a:srgbClr val="FF0000"/>
                </a:solidFill>
                <a:latin typeface="Arial" pitchFamily="34" charset="0"/>
                <a:cs typeface="Arial" pitchFamily="34" charset="0"/>
              </a:rPr>
              <a:t>ADSORBENT</a:t>
            </a:r>
            <a:r>
              <a:rPr lang="en-GB" dirty="0" smtClean="0">
                <a:solidFill>
                  <a:srgbClr val="FF0000"/>
                </a:solidFill>
                <a:latin typeface="Arial" pitchFamily="34" charset="0"/>
                <a:cs typeface="Arial" pitchFamily="34" charset="0"/>
              </a:rPr>
              <a:t>,</a:t>
            </a:r>
            <a:r>
              <a:rPr lang="en-GB" dirty="0" smtClean="0">
                <a:latin typeface="Arial" pitchFamily="34" charset="0"/>
                <a:cs typeface="Arial" pitchFamily="34" charset="0"/>
              </a:rPr>
              <a:t> while the substance thus adsorbed is called the </a:t>
            </a:r>
            <a:r>
              <a:rPr lang="en-GB" u="sng" dirty="0" smtClean="0">
                <a:solidFill>
                  <a:srgbClr val="0070C0"/>
                </a:solidFill>
                <a:latin typeface="Arial" pitchFamily="34" charset="0"/>
                <a:cs typeface="Arial" pitchFamily="34" charset="0"/>
              </a:rPr>
              <a:t>ADSORBATE.</a:t>
            </a:r>
            <a:r>
              <a:rPr lang="en-IN" dirty="0" smtClean="0"/>
              <a:t/>
            </a:r>
            <a:br>
              <a:rPr lang="en-IN" dirty="0" smtClean="0"/>
            </a:br>
            <a:endParaRPr lang="en-IN" dirty="0"/>
          </a:p>
        </p:txBody>
      </p:sp>
      <p:sp>
        <p:nvSpPr>
          <p:cNvPr id="5" name="Subtitle 4"/>
          <p:cNvSpPr>
            <a:spLocks noGrp="1"/>
          </p:cNvSpPr>
          <p:nvPr>
            <p:ph type="subTitle" idx="1"/>
          </p:nvPr>
        </p:nvSpPr>
        <p:spPr/>
        <p:txBody>
          <a:bodyPr/>
          <a:lstStyle/>
          <a:p>
            <a:endParaRPr lang="en-IN" dirty="0"/>
          </a:p>
        </p:txBody>
      </p:sp>
      <p:pic>
        <p:nvPicPr>
          <p:cNvPr id="6" name="Picture 5" descr="https://d34h5de3fkci09.cloudfront.net/1674/data/5ac11ebd-b2cf-11e9-b046-02d8bc535ac2/5ac11ebd-b2cf-11e9-b046-02d8bc535ac2.app"/>
          <p:cNvPicPr/>
          <p:nvPr/>
        </p:nvPicPr>
        <p:blipFill>
          <a:blip r:embed="rId2" cstate="print"/>
          <a:srcRect/>
          <a:stretch>
            <a:fillRect/>
          </a:stretch>
        </p:blipFill>
        <p:spPr bwMode="auto">
          <a:xfrm>
            <a:off x="457200" y="3200400"/>
            <a:ext cx="8153399" cy="3352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IN" sz="3600" b="1" dirty="0" smtClean="0">
                <a:latin typeface="Arial" pitchFamily="34" charset="0"/>
                <a:cs typeface="Arial" pitchFamily="34" charset="0"/>
              </a:rPr>
              <a:t>PREPARATION OF COLLOIDS</a:t>
            </a:r>
            <a:r>
              <a:rPr lang="en-IN" dirty="0" smtClean="0"/>
              <a:t/>
            </a:r>
            <a:br>
              <a:rPr lang="en-IN" dirty="0" smtClean="0"/>
            </a:br>
            <a:endParaRPr lang="en-IN" dirty="0"/>
          </a:p>
        </p:txBody>
      </p:sp>
      <p:sp>
        <p:nvSpPr>
          <p:cNvPr id="3" name="Content Placeholder 2"/>
          <p:cNvSpPr>
            <a:spLocks noGrp="1"/>
          </p:cNvSpPr>
          <p:nvPr>
            <p:ph idx="1"/>
          </p:nvPr>
        </p:nvSpPr>
        <p:spPr>
          <a:xfrm>
            <a:off x="457200" y="1066800"/>
            <a:ext cx="8229600" cy="5059363"/>
          </a:xfrm>
        </p:spPr>
        <p:txBody>
          <a:bodyPr/>
          <a:lstStyle/>
          <a:p>
            <a:r>
              <a:rPr lang="en-IN" b="1" dirty="0" smtClean="0"/>
              <a:t>(a) Chemical methods</a:t>
            </a:r>
            <a:r>
              <a:rPr lang="en-IN" dirty="0" smtClean="0"/>
              <a:t>- By double decomposition, oxidation reaction or hydrolysis</a:t>
            </a:r>
          </a:p>
          <a:p>
            <a:r>
              <a:rPr lang="en-IN" b="1" i="1" dirty="0" smtClean="0">
                <a:solidFill>
                  <a:srgbClr val="00B050"/>
                </a:solidFill>
              </a:rPr>
              <a:t>OXIDATION</a:t>
            </a:r>
            <a:endParaRPr lang="en-IN" dirty="0" smtClean="0">
              <a:solidFill>
                <a:srgbClr val="00B050"/>
              </a:solidFill>
            </a:endParaRPr>
          </a:p>
          <a:p>
            <a:pPr>
              <a:buNone/>
            </a:pPr>
            <a:r>
              <a:rPr lang="en-IN" dirty="0" smtClean="0"/>
              <a:t>	e.g. SO</a:t>
            </a:r>
            <a:r>
              <a:rPr lang="en-IN" baseline="-25000" dirty="0" smtClean="0"/>
              <a:t>2</a:t>
            </a:r>
            <a:r>
              <a:rPr lang="en-IN" dirty="0" smtClean="0"/>
              <a:t> +2H</a:t>
            </a:r>
            <a:r>
              <a:rPr lang="en-IN" baseline="-25000" dirty="0" smtClean="0"/>
              <a:t>2</a:t>
            </a:r>
            <a:r>
              <a:rPr lang="en-IN" dirty="0" smtClean="0"/>
              <a:t> S </a:t>
            </a:r>
            <a:r>
              <a:rPr lang="en-US" dirty="0" smtClean="0"/>
              <a:t>→ </a:t>
            </a:r>
            <a:r>
              <a:rPr lang="en-IN" dirty="0" smtClean="0"/>
              <a:t>3S (SOL)+2H</a:t>
            </a:r>
            <a:r>
              <a:rPr lang="en-IN" baseline="-25000" dirty="0" smtClean="0"/>
              <a:t>2</a:t>
            </a:r>
            <a:r>
              <a:rPr lang="en-IN" dirty="0" smtClean="0"/>
              <a:t> O</a:t>
            </a:r>
          </a:p>
          <a:p>
            <a:r>
              <a:rPr lang="en-IN" b="1" i="1" dirty="0" smtClean="0">
                <a:solidFill>
                  <a:srgbClr val="00B050"/>
                </a:solidFill>
              </a:rPr>
              <a:t>HYDROLYSIS</a:t>
            </a:r>
            <a:endParaRPr lang="en-IN" dirty="0" smtClean="0">
              <a:solidFill>
                <a:srgbClr val="00B050"/>
              </a:solidFill>
            </a:endParaRPr>
          </a:p>
          <a:p>
            <a:pPr>
              <a:buNone/>
            </a:pPr>
            <a:r>
              <a:rPr lang="en-IN" dirty="0" smtClean="0"/>
              <a:t>	e.g. FeCl</a:t>
            </a:r>
            <a:r>
              <a:rPr lang="en-IN" baseline="-25000" dirty="0" smtClean="0"/>
              <a:t>3</a:t>
            </a:r>
            <a:r>
              <a:rPr lang="en-IN" dirty="0" smtClean="0"/>
              <a:t> +3H</a:t>
            </a:r>
            <a:r>
              <a:rPr lang="en-IN" baseline="-25000" dirty="0" smtClean="0"/>
              <a:t>2</a:t>
            </a:r>
            <a:r>
              <a:rPr lang="en-IN" dirty="0" smtClean="0"/>
              <a:t>O </a:t>
            </a:r>
            <a:r>
              <a:rPr lang="en-US" dirty="0" smtClean="0"/>
              <a:t>→ </a:t>
            </a:r>
            <a:r>
              <a:rPr lang="en-IN" dirty="0" smtClean="0"/>
              <a:t>Fe (OH) </a:t>
            </a:r>
            <a:r>
              <a:rPr lang="en-IN" baseline="-25000" dirty="0" smtClean="0"/>
              <a:t>3</a:t>
            </a:r>
            <a:r>
              <a:rPr lang="en-IN" dirty="0" smtClean="0"/>
              <a:t>+3HCl</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(b) </a:t>
            </a:r>
            <a:r>
              <a:rPr lang="en-IN" b="1" dirty="0" err="1" smtClean="0"/>
              <a:t>Bredig’s</a:t>
            </a:r>
            <a:r>
              <a:rPr lang="en-IN" b="1" dirty="0" smtClean="0"/>
              <a:t> arc method- </a:t>
            </a:r>
          </a:p>
          <a:p>
            <a:pPr>
              <a:buNone/>
            </a:pPr>
            <a:r>
              <a:rPr lang="en-IN" b="1" dirty="0" smtClean="0"/>
              <a:t>	</a:t>
            </a:r>
            <a:r>
              <a:rPr lang="en-IN" dirty="0" smtClean="0"/>
              <a:t>For preparation of metallic sol. It involves dispersion as well as condensation.</a:t>
            </a:r>
          </a:p>
          <a:p>
            <a:r>
              <a:rPr lang="en-IN" b="1" dirty="0" smtClean="0"/>
              <a:t>(c) </a:t>
            </a:r>
            <a:r>
              <a:rPr lang="en-IN" b="1" dirty="0" err="1" smtClean="0"/>
              <a:t>Peptization</a:t>
            </a:r>
            <a:r>
              <a:rPr lang="en-IN" b="1" dirty="0" smtClean="0"/>
              <a:t>- </a:t>
            </a:r>
            <a:r>
              <a:rPr lang="en-IN" dirty="0" smtClean="0"/>
              <a:t>Process of converting a precipitate into colloidal sol. By shaking it with dispersion medium in the presence of a small amount of electrolyte.</a:t>
            </a: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C:\Users\Aich\Desktop\surface chem\sc12.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descr="C:\Users\Aich\Desktop\surface chem\sc12.3jpg.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i="1" dirty="0" smtClean="0">
                <a:solidFill>
                  <a:srgbClr val="FF0000"/>
                </a:solidFill>
                <a:latin typeface="Arial" pitchFamily="34" charset="0"/>
                <a:cs typeface="Arial" pitchFamily="34" charset="0"/>
              </a:rPr>
              <a:t>PURIFICATION OF COLLIODAL SOLUTION </a:t>
            </a:r>
            <a:endParaRPr lang="en-IN" sz="28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buNone/>
            </a:pPr>
            <a:endParaRPr lang="en-IN" dirty="0" smtClean="0"/>
          </a:p>
          <a:p>
            <a:r>
              <a:rPr lang="en-IN" b="1" dirty="0" smtClean="0"/>
              <a:t>(a)</a:t>
            </a:r>
            <a:r>
              <a:rPr lang="en-IN" b="1" u="sng" dirty="0" smtClean="0">
                <a:solidFill>
                  <a:srgbClr val="00B050"/>
                </a:solidFill>
              </a:rPr>
              <a:t> Dialysis</a:t>
            </a:r>
            <a:r>
              <a:rPr lang="en-IN" b="1" dirty="0" smtClean="0"/>
              <a:t>-</a:t>
            </a:r>
            <a:r>
              <a:rPr lang="en-IN" dirty="0" smtClean="0"/>
              <a:t>it is a process of removing a dissolved substance from a colloidal solution by membrane.</a:t>
            </a:r>
          </a:p>
          <a:p>
            <a:r>
              <a:rPr lang="en-IN" b="1" dirty="0" smtClean="0"/>
              <a:t>(</a:t>
            </a:r>
            <a:r>
              <a:rPr lang="en-IN" b="1" u="sng" dirty="0" smtClean="0"/>
              <a:t>b)  </a:t>
            </a:r>
            <a:r>
              <a:rPr lang="en-IN" b="1" u="sng" dirty="0" smtClean="0">
                <a:solidFill>
                  <a:srgbClr val="00B050"/>
                </a:solidFill>
              </a:rPr>
              <a:t>Electro dialysis</a:t>
            </a:r>
            <a:r>
              <a:rPr lang="en-IN" b="1" dirty="0" smtClean="0"/>
              <a:t>-</a:t>
            </a:r>
            <a:r>
              <a:rPr lang="en-IN" dirty="0" smtClean="0"/>
              <a:t>when dialysis is carried out with an electric field applied around the membrane.</a:t>
            </a:r>
          </a:p>
          <a:p>
            <a:r>
              <a:rPr lang="en-IN" b="1" dirty="0" smtClean="0"/>
              <a:t>(c) </a:t>
            </a:r>
            <a:r>
              <a:rPr lang="en-IN" b="1" u="sng" dirty="0" smtClean="0">
                <a:solidFill>
                  <a:srgbClr val="00B050"/>
                </a:solidFill>
              </a:rPr>
              <a:t>Ultra filtration- </a:t>
            </a:r>
            <a:r>
              <a:rPr lang="en-IN" dirty="0" smtClean="0"/>
              <a:t>Use of special filters which are permeable to all ionic substances except colloidal particles</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3047999"/>
          </a:xfrm>
        </p:spPr>
        <p:txBody>
          <a:bodyPr>
            <a:noAutofit/>
          </a:bodyPr>
          <a:lstStyle/>
          <a:p>
            <a:r>
              <a:rPr lang="en-IN" sz="2400" b="1" dirty="0" smtClean="0">
                <a:latin typeface="Arial" pitchFamily="34" charset="0"/>
                <a:cs typeface="Arial" pitchFamily="34" charset="0"/>
              </a:rPr>
              <a:t>Dialysis, in chemistry</a:t>
            </a:r>
            <a:r>
              <a:rPr lang="en-IN" sz="2400" dirty="0" smtClean="0">
                <a:latin typeface="Arial" pitchFamily="34" charset="0"/>
                <a:cs typeface="Arial" pitchFamily="34" charset="0"/>
              </a:rPr>
              <a:t>, separation of suspended colloidal particles from dissolved ions or molecules of small dimensions (crystalloids) by means of their unequal rates of diffusion through the pores of </a:t>
            </a:r>
            <a:r>
              <a:rPr lang="en-IN" sz="2400" dirty="0" err="1" smtClean="0">
                <a:latin typeface="Arial" pitchFamily="34" charset="0"/>
                <a:cs typeface="Arial" pitchFamily="34" charset="0"/>
              </a:rPr>
              <a:t>semipermeable</a:t>
            </a:r>
            <a:r>
              <a:rPr lang="en-IN" sz="2400" dirty="0" smtClean="0">
                <a:latin typeface="Arial" pitchFamily="34" charset="0"/>
                <a:cs typeface="Arial" pitchFamily="34" charset="0"/>
              </a:rPr>
              <a:t> membranes</a:t>
            </a:r>
            <a:endParaRPr lang="en-IN" sz="2400" dirty="0">
              <a:latin typeface="Arial" pitchFamily="34" charset="0"/>
              <a:cs typeface="Arial" pitchFamily="34" charset="0"/>
            </a:endParaRPr>
          </a:p>
        </p:txBody>
      </p:sp>
      <p:sp>
        <p:nvSpPr>
          <p:cNvPr id="5" name="Subtitle 4"/>
          <p:cNvSpPr>
            <a:spLocks noGrp="1"/>
          </p:cNvSpPr>
          <p:nvPr>
            <p:ph type="subTitle" idx="1"/>
          </p:nvPr>
        </p:nvSpPr>
        <p:spPr>
          <a:xfrm>
            <a:off x="762000" y="2438400"/>
            <a:ext cx="7010400" cy="3200400"/>
          </a:xfrm>
        </p:spPr>
        <p:txBody>
          <a:bodyPr/>
          <a:lstStyle/>
          <a:p>
            <a:endParaRPr lang="en-IN" dirty="0"/>
          </a:p>
        </p:txBody>
      </p:sp>
      <p:pic>
        <p:nvPicPr>
          <p:cNvPr id="16387" name="Picture 3" descr="C:\Users\Aich\Desktop\surface chem\sc12.4jpg.jpg"/>
          <p:cNvPicPr>
            <a:picLocks noChangeAspect="1" noChangeArrowheads="1"/>
          </p:cNvPicPr>
          <p:nvPr/>
        </p:nvPicPr>
        <p:blipFill>
          <a:blip r:embed="rId2" cstate="print"/>
          <a:srcRect/>
          <a:stretch>
            <a:fillRect/>
          </a:stretch>
        </p:blipFill>
        <p:spPr bwMode="auto">
          <a:xfrm>
            <a:off x="0" y="2438400"/>
            <a:ext cx="9144000" cy="4419599"/>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descr="C:\Users\Aich\Desktop\surface chem\sc12.7jpg.jpg"/>
          <p:cNvPicPr>
            <a:picLocks noGrp="1" noChangeAspect="1" noChangeArrowheads="1"/>
          </p:cNvPicPr>
          <p:nvPr>
            <p:ph idx="1"/>
          </p:nvPr>
        </p:nvPicPr>
        <p:blipFill>
          <a:blip r:embed="rId2" cstate="print"/>
          <a:srcRect/>
          <a:stretch>
            <a:fillRect/>
          </a:stretch>
        </p:blipFill>
        <p:spPr bwMode="auto">
          <a:xfrm>
            <a:off x="0" y="1"/>
            <a:ext cx="9144000" cy="676938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descr="C:\Users\Aich\Desktop\surface chem\sc12.9jpg.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descr="C:\Users\Aich\Desktop\surface chem\sce7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descr="C:\Users\Aich\Desktop\surface chem\sce7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ich\Desktop\surface chem\sc90.jpg"/>
          <p:cNvPicPr>
            <a:picLocks noChangeAspect="1" noChangeArrowheads="1"/>
          </p:cNvPicPr>
          <p:nvPr/>
        </p:nvPicPr>
        <p:blipFill>
          <a:blip r:embed="rId2" cstate="print"/>
          <a:srcRect/>
          <a:stretch>
            <a:fillRect/>
          </a:stretch>
        </p:blipFill>
        <p:spPr bwMode="auto">
          <a:xfrm>
            <a:off x="685800" y="533400"/>
            <a:ext cx="7848600" cy="51816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Coagulation and </a:t>
            </a:r>
            <a:r>
              <a:rPr lang="en-IN" b="1" dirty="0" err="1" smtClean="0"/>
              <a:t>Floculation</a:t>
            </a:r>
            <a:endParaRPr lang="en-IN" dirty="0"/>
          </a:p>
        </p:txBody>
      </p:sp>
      <p:sp>
        <p:nvSpPr>
          <p:cNvPr id="3" name="Content Placeholder 2"/>
          <p:cNvSpPr>
            <a:spLocks noGrp="1"/>
          </p:cNvSpPr>
          <p:nvPr>
            <p:ph idx="1"/>
          </p:nvPr>
        </p:nvSpPr>
        <p:spPr/>
        <p:txBody>
          <a:bodyPr>
            <a:normAutofit lnSpcReduction="10000"/>
          </a:bodyPr>
          <a:lstStyle/>
          <a:p>
            <a:pPr>
              <a:buNone/>
            </a:pPr>
            <a:r>
              <a:rPr lang="en-IN" dirty="0" smtClean="0"/>
              <a:t>    The </a:t>
            </a:r>
            <a:r>
              <a:rPr lang="en-IN" dirty="0" smtClean="0"/>
              <a:t>process of forming aggregates from colloidal particles by the addition of suitable electrolyte is called coagulation. </a:t>
            </a:r>
            <a:endParaRPr lang="en-IN" dirty="0" smtClean="0"/>
          </a:p>
          <a:p>
            <a:pPr>
              <a:buNone/>
            </a:pPr>
            <a:r>
              <a:rPr lang="en-IN" dirty="0" smtClean="0"/>
              <a:t> </a:t>
            </a:r>
            <a:r>
              <a:rPr lang="en-IN" dirty="0" smtClean="0"/>
              <a:t>   The </a:t>
            </a:r>
            <a:r>
              <a:rPr lang="en-IN" dirty="0" smtClean="0"/>
              <a:t>addition of an electrolyte to a </a:t>
            </a:r>
            <a:r>
              <a:rPr lang="en-IN" dirty="0" err="1" smtClean="0"/>
              <a:t>lyophobic</a:t>
            </a:r>
            <a:r>
              <a:rPr lang="en-IN" dirty="0" smtClean="0"/>
              <a:t> colloid results in its </a:t>
            </a:r>
            <a:r>
              <a:rPr lang="en-IN" u="sng" dirty="0" smtClean="0">
                <a:solidFill>
                  <a:srgbClr val="00B050"/>
                </a:solidFill>
              </a:rPr>
              <a:t>coagulation</a:t>
            </a:r>
            <a:r>
              <a:rPr lang="en-IN" dirty="0" smtClean="0"/>
              <a:t>.</a:t>
            </a:r>
          </a:p>
          <a:p>
            <a:pPr>
              <a:buNone/>
            </a:pPr>
            <a:r>
              <a:rPr lang="en-IN" dirty="0" smtClean="0"/>
              <a:t> </a:t>
            </a:r>
            <a:r>
              <a:rPr lang="en-IN" dirty="0" smtClean="0"/>
              <a:t>   </a:t>
            </a:r>
            <a:r>
              <a:rPr lang="en-IN" dirty="0" smtClean="0"/>
              <a:t>At lower concentration of electrolyte, the aggregation of particles is called </a:t>
            </a:r>
            <a:r>
              <a:rPr lang="en-IN" u="sng" dirty="0" smtClean="0">
                <a:solidFill>
                  <a:srgbClr val="00B050"/>
                </a:solidFill>
              </a:rPr>
              <a:t>flocculation</a:t>
            </a:r>
            <a:r>
              <a:rPr lang="en-IN" u="sng" dirty="0" smtClean="0"/>
              <a:t>. </a:t>
            </a:r>
            <a:r>
              <a:rPr lang="en-IN" dirty="0" smtClean="0">
                <a:solidFill>
                  <a:schemeClr val="accent6">
                    <a:lumMod val="75000"/>
                  </a:schemeClr>
                </a:solidFill>
              </a:rPr>
              <a:t>Flocculation is reversible while coagulation is irreversible</a:t>
            </a:r>
            <a:r>
              <a:rPr lang="en-IN" dirty="0" smtClean="0"/>
              <a:t>.</a:t>
            </a:r>
          </a:p>
          <a:p>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descr="C:\Users\Aich\Desktop\surface chem\sce76.jpg"/>
          <p:cNvPicPr>
            <a:picLocks noGrp="1" noChangeAspect="1" noChangeArrowheads="1"/>
          </p:cNvPicPr>
          <p:nvPr>
            <p:ph idx="1"/>
          </p:nvPr>
        </p:nvPicPr>
        <p:blipFill>
          <a:blip r:embed="rId2" cstate="print"/>
          <a:srcRect/>
          <a:stretch>
            <a:fillRect/>
          </a:stretch>
        </p:blipFill>
        <p:spPr bwMode="auto">
          <a:xfrm>
            <a:off x="2797" y="0"/>
            <a:ext cx="9141203" cy="67056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descr="C:\Users\Aich\Desktop\surface chem\sce7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499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Emulsion: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Emulsions are colloids in which both the dispersed phase and the dispersion medium are in the liquid states.</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Types of Emulsion:</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Oil in water:</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the emulsion in which dispersed phase is oil and dispersion medium is water. For example: Milk, vanishing cream.</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Water in oil:</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It is the emulsion in which dispersed phase is water and dispersion medium is oil.  For example: Cold cream. butter, cod liver oil</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lvl="0" eaLnBrk="0" fontAlgn="base" hangingPunct="0">
              <a:spcBef>
                <a:spcPct val="0"/>
              </a:spcBef>
              <a:spcAft>
                <a:spcPct val="0"/>
              </a:spcAft>
            </a:pPr>
            <a:endParaRPr lang="en-US" sz="2800" b="1" dirty="0" smtClean="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800" b="1" dirty="0" smtClean="0">
                <a:solidFill>
                  <a:srgbClr val="0000FF"/>
                </a:solidFill>
                <a:latin typeface="Arial" pitchFamily="34" charset="0"/>
                <a:ea typeface="Times New Roman" pitchFamily="18" charset="0"/>
                <a:cs typeface="Arial" pitchFamily="34" charset="0"/>
              </a:rPr>
              <a:t>Emulsification</a:t>
            </a:r>
            <a:r>
              <a:rPr lang="en-US" sz="2800" b="1" dirty="0" smtClean="0">
                <a:solidFill>
                  <a:srgbClr val="0000FF"/>
                </a:solidFill>
                <a:latin typeface="Arial" pitchFamily="34" charset="0"/>
                <a:ea typeface="Times New Roman" pitchFamily="18" charset="0"/>
                <a:cs typeface="Arial" pitchFamily="34" charset="0"/>
              </a:rPr>
              <a:t>:</a:t>
            </a:r>
            <a:endParaRPr lang="en-US" sz="28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800" dirty="0" smtClean="0">
                <a:solidFill>
                  <a:srgbClr val="000000"/>
                </a:solidFill>
                <a:latin typeface="Arial" pitchFamily="34" charset="0"/>
                <a:ea typeface="Times New Roman" pitchFamily="18" charset="0"/>
                <a:cs typeface="Arial" pitchFamily="34" charset="0"/>
              </a:rPr>
              <a:t>The process of making emulsion is called emulsification</a:t>
            </a:r>
            <a:r>
              <a:rPr lang="en-US" sz="2800" dirty="0" smtClean="0">
                <a:solidFill>
                  <a:srgbClr val="000000"/>
                </a:solidFill>
                <a:latin typeface="Arial" pitchFamily="34" charset="0"/>
                <a:ea typeface="Times New Roman" pitchFamily="18" charset="0"/>
                <a:cs typeface="Arial" pitchFamily="34" charset="0"/>
              </a:rPr>
              <a:t>.</a:t>
            </a:r>
            <a:endParaRPr lang="en-US" sz="2800" b="1" dirty="0" smtClean="0">
              <a:solidFill>
                <a:srgbClr val="0000FF"/>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800" b="1" dirty="0" smtClean="0">
                <a:solidFill>
                  <a:srgbClr val="0000FF"/>
                </a:solidFill>
                <a:latin typeface="Arial" pitchFamily="34" charset="0"/>
                <a:ea typeface="Times New Roman" pitchFamily="18" charset="0"/>
                <a:cs typeface="Arial" pitchFamily="34" charset="0"/>
              </a:rPr>
              <a:t>Emulsifier </a:t>
            </a:r>
            <a:r>
              <a:rPr lang="en-US" sz="2800" b="1" dirty="0" smtClean="0">
                <a:solidFill>
                  <a:srgbClr val="0000FF"/>
                </a:solidFill>
                <a:latin typeface="Arial" pitchFamily="34" charset="0"/>
                <a:ea typeface="Times New Roman" pitchFamily="18" charset="0"/>
                <a:cs typeface="Arial" pitchFamily="34" charset="0"/>
              </a:rPr>
              <a:t>or Emulsifying agent:</a:t>
            </a:r>
            <a:endParaRPr lang="en-US" sz="28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800" dirty="0" smtClean="0">
                <a:solidFill>
                  <a:srgbClr val="000000"/>
                </a:solidFill>
                <a:latin typeface="Arial" pitchFamily="34" charset="0"/>
                <a:ea typeface="Times New Roman" pitchFamily="18" charset="0"/>
                <a:cs typeface="Arial" pitchFamily="34" charset="0"/>
              </a:rPr>
              <a:t>The emulsions are generally prepared by shaking strongly the mixture of two colloids these emulsions are generally unstable, e.g., oil and water are immiscible and form unstable emulsions. Thus a substance is added to stabilize the emulsions which named as emulsifiers or emulsifying agents.</a:t>
            </a:r>
            <a:br>
              <a:rPr lang="en-US" sz="2800" dirty="0" smtClean="0">
                <a:solidFill>
                  <a:srgbClr val="000000"/>
                </a:solidFill>
                <a:latin typeface="Arial" pitchFamily="34" charset="0"/>
                <a:ea typeface="Times New Roman" pitchFamily="18" charset="0"/>
                <a:cs typeface="Arial" pitchFamily="34" charset="0"/>
              </a:rPr>
            </a:br>
            <a:r>
              <a:rPr lang="en-US" sz="2800" dirty="0" smtClean="0">
                <a:solidFill>
                  <a:srgbClr val="000000"/>
                </a:solidFill>
                <a:latin typeface="Arial" pitchFamily="34" charset="0"/>
                <a:ea typeface="Times New Roman" pitchFamily="18" charset="0"/>
                <a:cs typeface="Arial" pitchFamily="34" charset="0"/>
              </a:rPr>
              <a:t>For example: Protein casein is present in milk as an emulsifying agent.</a:t>
            </a:r>
            <a:endParaRPr lang="en-US" sz="2800" dirty="0" smtClean="0">
              <a:latin typeface="Arial" pitchFamily="34" charset="0"/>
              <a:cs typeface="Arial" pitchFamily="34" charset="0"/>
            </a:endParaRPr>
          </a:p>
        </p:txBody>
      </p:sp>
      <p:sp>
        <p:nvSpPr>
          <p:cNvPr id="90113" name="Rectangle 1"/>
          <p:cNvSpPr>
            <a:spLocks noChangeArrowheads="1"/>
          </p:cNvSpPr>
          <p:nvPr/>
        </p:nvSpPr>
        <p:spPr bwMode="auto">
          <a:xfrm>
            <a:off x="0" y="520444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Verdana" pitchFamily="34" charset="0"/>
                <a:ea typeface="Times New Roman" pitchFamily="18" charset="0"/>
                <a:cs typeface="Arial" pitchFamily="34" charset="0"/>
              </a:rPr>
              <a:t>Demulsification</a:t>
            </a:r>
            <a:r>
              <a:rPr kumimoji="0" lang="en-US" sz="2400" b="1" i="0" u="none" strike="noStrike" cap="none" normalizeH="0" baseline="0" dirty="0" smtClean="0">
                <a:ln>
                  <a:noFill/>
                </a:ln>
                <a:solidFill>
                  <a:srgbClr val="0000FF"/>
                </a:solidFill>
                <a:effectLst/>
                <a:latin typeface="Verdana" pitchFamily="34" charset="0"/>
                <a:ea typeface="Times New Roman" pitchFamily="18" charset="0"/>
                <a:cs typeface="Arial" pitchFamily="34" charset="0"/>
              </a:rPr>
              <a:t>:</a:t>
            </a:r>
            <a:endParaRPr kumimoji="0" lang="en-US" sz="24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The process of converting the emulsion back into two distinct components, oil and water is called </a:t>
            </a:r>
            <a:r>
              <a:rPr kumimoji="0" lang="en-US" sz="2400" b="0" i="0" u="none" strike="noStrike" cap="none" normalizeH="0" baseline="0" dirty="0" err="1" smtClean="0">
                <a:ln>
                  <a:noFill/>
                </a:ln>
                <a:solidFill>
                  <a:srgbClr val="000000"/>
                </a:solidFill>
                <a:effectLst/>
                <a:latin typeface="Verdana" pitchFamily="34" charset="0"/>
                <a:ea typeface="Calibri" pitchFamily="34" charset="0"/>
                <a:cs typeface="Times New Roman" pitchFamily="18" charset="0"/>
              </a:rPr>
              <a:t>demulsification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34126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Application of colloids: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Sewage disposal:</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Colloidal particles of the dirt, mud etc. carry electric charge, hence when sewage water is passed through the plates kept at a high potential, the colloidal particles are coagulated due to electrophoresis and the suspended matter gets removed.</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Cleansimg</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action of soap:</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Soap solution is colloidal in nature. It removes the dirt particles either by adsorption or by emulsifying the greasy matter sticking to the cloth.</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Rubber plating</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Rubber plated articles are prepared by depositing negatively charged rubber particles over the article to be rubber plated by making that article an anode in a rubber plating bath.</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Medicines: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Number of medicines are emulsions. Actually, medicines in colloidal form are easily adsorbed by the body tissues and hence are more effective</a:t>
            </a:r>
            <a:r>
              <a:rPr kumimoji="0" lang="en-US" sz="1200"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427673"/>
            <a:ext cx="8382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Disinfectant: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Certain disinfectants like </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Dettol</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Lysol are formed of oil-in-water type emulsions.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Froth floatation process: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metallurgical processes, the concentration of ore by forth floatation process is based upon the treatment of the powdered ore with oil emulsion. The valuable particles of the ore form foam which comes to the surface and is skimmed off.</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ich\Desktop\surface chem\sc91.jpg"/>
          <p:cNvPicPr>
            <a:picLocks noChangeAspect="1" noChangeArrowheads="1"/>
          </p:cNvPicPr>
          <p:nvPr/>
        </p:nvPicPr>
        <p:blipFill>
          <a:blip r:embed="rId2" cstate="print"/>
          <a:srcRect/>
          <a:stretch>
            <a:fillRect/>
          </a:stretch>
        </p:blipFill>
        <p:spPr bwMode="auto">
          <a:xfrm>
            <a:off x="304800" y="457200"/>
            <a:ext cx="8534400" cy="563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EXTENT OF ADSORPTION</a:t>
            </a:r>
            <a:endParaRPr lang="en-IN" dirty="0">
              <a:solidFill>
                <a:srgbClr val="FF0000"/>
              </a:solidFill>
            </a:endParaRPr>
          </a:p>
        </p:txBody>
      </p:sp>
      <p:sp>
        <p:nvSpPr>
          <p:cNvPr id="3" name="Content Placeholder 2"/>
          <p:cNvSpPr>
            <a:spLocks noGrp="1"/>
          </p:cNvSpPr>
          <p:nvPr>
            <p:ph idx="1"/>
          </p:nvPr>
        </p:nvSpPr>
        <p:spPr/>
        <p:txBody>
          <a:bodyPr/>
          <a:lstStyle/>
          <a:p>
            <a:r>
              <a:rPr lang="en-US" dirty="0" smtClean="0"/>
              <a:t>If x =  the mass of </a:t>
            </a:r>
            <a:r>
              <a:rPr lang="en-US" dirty="0" smtClean="0">
                <a:solidFill>
                  <a:srgbClr val="FF0000"/>
                </a:solidFill>
              </a:rPr>
              <a:t>adsorbate</a:t>
            </a:r>
          </a:p>
          <a:p>
            <a:endParaRPr lang="en-US" dirty="0" smtClean="0"/>
          </a:p>
          <a:p>
            <a:r>
              <a:rPr lang="en-US" dirty="0" smtClean="0"/>
              <a:t>m= mass of </a:t>
            </a:r>
            <a:r>
              <a:rPr lang="en-US" dirty="0" smtClean="0">
                <a:solidFill>
                  <a:srgbClr val="FF0000"/>
                </a:solidFill>
              </a:rPr>
              <a:t>adsorbent</a:t>
            </a:r>
          </a:p>
          <a:p>
            <a:r>
              <a:rPr lang="en-US" dirty="0" smtClean="0"/>
              <a:t>Extent of adsorption  = x/m</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1022</Words>
  <Application>Microsoft Office PowerPoint</Application>
  <PresentationFormat>On-screen Show (4:3)</PresentationFormat>
  <Paragraphs>122</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Slide 1</vt:lpstr>
      <vt:lpstr>Slide 2</vt:lpstr>
      <vt:lpstr>Slide 3</vt:lpstr>
      <vt:lpstr>Slide 4</vt:lpstr>
      <vt:lpstr>Slide 5</vt:lpstr>
      <vt:lpstr>The substance on the surface of which adsorption takes place is called the ADSORBENT, while the substance thus adsorbed is called the ADSORBATE. </vt:lpstr>
      <vt:lpstr>Slide 7</vt:lpstr>
      <vt:lpstr>Slide 8</vt:lpstr>
      <vt:lpstr>EXTENT OF ADSORPTION</vt:lpstr>
      <vt:lpstr>Slide 10</vt:lpstr>
      <vt:lpstr>Slide 11</vt:lpstr>
      <vt:lpstr>Slide 12</vt:lpstr>
      <vt:lpstr>Slide 13</vt:lpstr>
      <vt:lpstr>Slide 14</vt:lpstr>
      <vt:lpstr>Slide 15</vt:lpstr>
      <vt:lpstr>EXTENT OF ADSORPTION</vt:lpstr>
      <vt:lpstr>Slide 17</vt:lpstr>
      <vt:lpstr>Slide 18</vt:lpstr>
      <vt:lpstr>Slide 19</vt:lpstr>
      <vt:lpstr>CLASSIFICATION OF ADSORPTION</vt:lpstr>
      <vt:lpstr>Slide 21</vt:lpstr>
      <vt:lpstr>EFFECT OF TEMPERATURE ON ADSORPTION</vt:lpstr>
      <vt:lpstr>Slide 23</vt:lpstr>
      <vt:lpstr>Slide 24</vt:lpstr>
      <vt:lpstr>Slide 25</vt:lpstr>
      <vt:lpstr>Slide 26</vt:lpstr>
      <vt:lpstr>Slide 27</vt:lpstr>
      <vt:lpstr>Slide 28</vt:lpstr>
      <vt:lpstr>CATALYST</vt:lpstr>
      <vt:lpstr>Slide 30</vt:lpstr>
      <vt:lpstr>Slide 31</vt:lpstr>
      <vt:lpstr>TYPES OF CATALYSIS</vt:lpstr>
      <vt:lpstr>Slide 33</vt:lpstr>
      <vt:lpstr>AUTOCATALYSIS</vt:lpstr>
      <vt:lpstr>Important Features of Solid Catalysts </vt:lpstr>
      <vt:lpstr>Slide 36</vt:lpstr>
      <vt:lpstr>Slide 37</vt:lpstr>
      <vt:lpstr>ENZYMES</vt:lpstr>
      <vt:lpstr>Slide 39</vt:lpstr>
      <vt:lpstr>Slide 40</vt:lpstr>
      <vt:lpstr>Slide 41</vt:lpstr>
      <vt:lpstr>Slide 42</vt:lpstr>
      <vt:lpstr>Slide 43</vt:lpstr>
      <vt:lpstr>Characteristics of Enzyme Catalysis </vt:lpstr>
      <vt:lpstr>Slide 45</vt:lpstr>
      <vt:lpstr>Slide 46</vt:lpstr>
      <vt:lpstr>Slide 47</vt:lpstr>
      <vt:lpstr>Slide 48</vt:lpstr>
      <vt:lpstr>Depending upon the size of paticles solutions are divided into true solutions, colloids and suspension </vt:lpstr>
      <vt:lpstr>Which is true solution, suspension and colloidal solution</vt:lpstr>
      <vt:lpstr>Slide 51</vt:lpstr>
      <vt:lpstr>TYPES OF COLLOIDS </vt:lpstr>
      <vt:lpstr>Slide 53</vt:lpstr>
      <vt:lpstr>On the basis of types of particles of the dispersed phase </vt:lpstr>
      <vt:lpstr>Slide 55</vt:lpstr>
      <vt:lpstr>Slide 56</vt:lpstr>
      <vt:lpstr>Slide 57</vt:lpstr>
      <vt:lpstr>Slide 58</vt:lpstr>
      <vt:lpstr>Slide 59</vt:lpstr>
      <vt:lpstr>PREPARATION OF COLLOIDS </vt:lpstr>
      <vt:lpstr>Slide 61</vt:lpstr>
      <vt:lpstr>Slide 62</vt:lpstr>
      <vt:lpstr>Slide 63</vt:lpstr>
      <vt:lpstr>PURIFICATION OF COLLIODAL SOLUTION </vt:lpstr>
      <vt:lpstr>Dialysis, in chemistry, separation of suspended colloidal particles from dissolved ions or molecules of small dimensions (crystalloids) by means of their unequal rates of diffusion through the pores of semipermeable membranes</vt:lpstr>
      <vt:lpstr>Slide 66</vt:lpstr>
      <vt:lpstr>Slide 67</vt:lpstr>
      <vt:lpstr>Slide 68</vt:lpstr>
      <vt:lpstr>Slide 69</vt:lpstr>
      <vt:lpstr>Coagulation and Floculation</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Aich</dc:creator>
  <cp:lastModifiedBy>Aich</cp:lastModifiedBy>
  <cp:revision>69</cp:revision>
  <dcterms:created xsi:type="dcterms:W3CDTF">2006-08-16T00:00:00Z</dcterms:created>
  <dcterms:modified xsi:type="dcterms:W3CDTF">2020-05-23T11:03:17Z</dcterms:modified>
</cp:coreProperties>
</file>